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Raleway"/>
      <p:regular r:id="rId47"/>
      <p:bold r:id="rId48"/>
      <p:italic r:id="rId49"/>
      <p:boldItalic r:id="rId50"/>
    </p:embeddedFont>
    <p:embeddedFont>
      <p:font typeface="Inter SemiBold"/>
      <p:regular r:id="rId51"/>
      <p:bold r:id="rId52"/>
      <p:italic r:id="rId53"/>
      <p:boldItalic r:id="rId54"/>
    </p:embeddedFont>
    <p:embeddedFont>
      <p:font typeface="Inter"/>
      <p:regular r:id="rId55"/>
      <p:bold r:id="rId56"/>
      <p:italic r:id="rId57"/>
      <p:boldItalic r:id="rId58"/>
    </p:embeddedFont>
    <p:embeddedFont>
      <p:font typeface="Inter ExtraBold"/>
      <p:bold r:id="rId59"/>
      <p:boldItalic r:id="rId60"/>
    </p:embeddedFont>
    <p:embeddedFont>
      <p:font typeface="Be Vietnam Pro"/>
      <p:regular r:id="rId61"/>
      <p:bold r:id="rId62"/>
      <p:italic r:id="rId63"/>
      <p:boldItalic r:id="rId64"/>
    </p:embeddedFont>
    <p:embeddedFont>
      <p:font typeface="Be Vietnam Pro Black"/>
      <p:bold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771">
          <p15:clr>
            <a:srgbClr val="747775"/>
          </p15:clr>
        </p15:guide>
        <p15:guide id="2"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9CCE23-630D-4528-8F4C-78277A44EE94}">
  <a:tblStyle styleId="{589CCE23-630D-4528-8F4C-78277A44EE9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771"/>
        <p:guide pos="936" orient="horz"/>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42" Type="http://schemas.openxmlformats.org/officeDocument/2006/relationships/slide" Target="slides/slide36.xml"/><Relationship Id="rId47" Type="http://schemas.openxmlformats.org/officeDocument/2006/relationships/font" Target="fonts/Raleway-regular.fntdata"/><Relationship Id="rId34" Type="http://schemas.openxmlformats.org/officeDocument/2006/relationships/slide" Target="slides/slide28.xml"/><Relationship Id="rId63" Type="http://schemas.openxmlformats.org/officeDocument/2006/relationships/font" Target="fonts/BeVietnamPro-italic.fntdata"/><Relationship Id="rId21" Type="http://schemas.openxmlformats.org/officeDocument/2006/relationships/slide" Target="slides/slide15.xml"/><Relationship Id="rId50" Type="http://schemas.openxmlformats.org/officeDocument/2006/relationships/font" Target="fonts/Raleway-boldItalic.fntdata"/><Relationship Id="rId55" Type="http://schemas.openxmlformats.org/officeDocument/2006/relationships/font" Target="fonts/Inter-regular.fntdata"/><Relationship Id="rId68"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66" Type="http://schemas.openxmlformats.org/officeDocument/2006/relationships/font" Target="fonts/BeVietnamProBlack-boldItalic.fntdata"/><Relationship Id="rId24" Type="http://schemas.openxmlformats.org/officeDocument/2006/relationships/slide" Target="slides/slide18.xml"/><Relationship Id="rId53" Type="http://schemas.openxmlformats.org/officeDocument/2006/relationships/font" Target="fonts/InterSemiBold-italic.fntdata"/><Relationship Id="rId11" Type="http://schemas.openxmlformats.org/officeDocument/2006/relationships/slide" Target="slides/slide5.xml"/><Relationship Id="rId58" Type="http://schemas.openxmlformats.org/officeDocument/2006/relationships/font" Target="fonts/Inter-boldItalic.fntdata"/><Relationship Id="rId5" Type="http://schemas.openxmlformats.org/officeDocument/2006/relationships/slideMaster" Target="slideMasters/slideMaster1.xml"/><Relationship Id="rId61" Type="http://schemas.openxmlformats.org/officeDocument/2006/relationships/font" Target="fonts/BeVietnamPro-regular.fntdata"/><Relationship Id="rId19" Type="http://schemas.openxmlformats.org/officeDocument/2006/relationships/slide" Target="slides/slide13.xml"/><Relationship Id="rId43" Type="http://schemas.openxmlformats.org/officeDocument/2006/relationships/slide" Target="slides/slide37.xml"/><Relationship Id="rId48" Type="http://schemas.openxmlformats.org/officeDocument/2006/relationships/font" Target="fonts/Raleway-bold.fntdata"/><Relationship Id="rId30" Type="http://schemas.openxmlformats.org/officeDocument/2006/relationships/slide" Target="slides/slide24.xml"/><Relationship Id="rId35" Type="http://schemas.openxmlformats.org/officeDocument/2006/relationships/slide" Target="slides/slide29.xml"/><Relationship Id="rId64" Type="http://schemas.openxmlformats.org/officeDocument/2006/relationships/font" Target="fonts/BeVietnamPro-boldItalic.fntdata"/><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Inter-bold.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font" Target="fonts/InterSemiBold-regular.fntdata"/><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59" Type="http://schemas.openxmlformats.org/officeDocument/2006/relationships/font" Target="fonts/InterExtraBold-bold.fntdata"/><Relationship Id="rId17" Type="http://schemas.openxmlformats.org/officeDocument/2006/relationships/slide" Target="slides/slide11.xml"/><Relationship Id="rId67" Type="http://schemas.openxmlformats.org/officeDocument/2006/relationships/customXml" Target="../customXml/item1.xml"/><Relationship Id="rId41" Type="http://schemas.openxmlformats.org/officeDocument/2006/relationships/slide" Target="slides/slide35.xml"/><Relationship Id="rId62" Type="http://schemas.openxmlformats.org/officeDocument/2006/relationships/font" Target="fonts/BeVietnamPro-bold.fntdata"/><Relationship Id="rId20" Type="http://schemas.openxmlformats.org/officeDocument/2006/relationships/slide" Target="slides/slide14.xml"/><Relationship Id="rId54" Type="http://schemas.openxmlformats.org/officeDocument/2006/relationships/font" Target="fonts/InterSemiBold-boldItalic.fntdata"/><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font" Target="fonts/Raleway-italic.fntdata"/><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57" Type="http://schemas.openxmlformats.org/officeDocument/2006/relationships/font" Target="fonts/Inter-italic.fntdata"/><Relationship Id="rId15" Type="http://schemas.openxmlformats.org/officeDocument/2006/relationships/slide" Target="slides/slide9.xml"/><Relationship Id="rId44" Type="http://schemas.openxmlformats.org/officeDocument/2006/relationships/slide" Target="slides/slide38.xml"/><Relationship Id="rId31" Type="http://schemas.openxmlformats.org/officeDocument/2006/relationships/slide" Target="slides/slide25.xml"/><Relationship Id="rId65" Type="http://schemas.openxmlformats.org/officeDocument/2006/relationships/font" Target="fonts/BeVietnamProBlack-bold.fntdata"/><Relationship Id="rId60" Type="http://schemas.openxmlformats.org/officeDocument/2006/relationships/font" Target="fonts/InterExtraBold-boldItalic.fntdata"/><Relationship Id="rId52" Type="http://schemas.openxmlformats.org/officeDocument/2006/relationships/font" Target="fonts/InterSemiBold-bold.fntdata"/><Relationship Id="rId10" Type="http://schemas.openxmlformats.org/officeDocument/2006/relationships/slide" Target="slides/slide4.xml"/><Relationship Id="rId4" Type="http://schemas.openxmlformats.org/officeDocument/2006/relationships/tableStyles" Target="tableStyles.xml"/><Relationship Id="rId9" Type="http://schemas.openxmlformats.org/officeDocument/2006/relationships/slide" Target="slides/slide3.xml"/><Relationship Id="rId39" Type="http://schemas.openxmlformats.org/officeDocument/2006/relationships/slide" Target="slides/slide33.xml"/><Relationship Id="rId13" Type="http://schemas.openxmlformats.org/officeDocument/2006/relationships/slide" Target="slides/slide7.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74" name="Google Shape;14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30243a270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30243a270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300cc32d635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2" name="Google Shape;1592;g300cc32d635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300cc32d63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300cc32d63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300cc32d63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300cc32d63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300cc32d63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300cc32d63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g300d22eaf3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6" name="Google Shape;1626;g300d22eaf3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300d22eaf3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300d22eaf3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300d22eaf3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300d22eaf3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3004ea8492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7" name="Google Shape;1647;g3004ea8492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300d22eaf30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4" name="Google Shape;1654;g300d22eaf30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289325ea890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289325ea890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300cc32d63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1" name="Google Shape;1661;g300cc32d63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g300d22eaf3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8" name="Google Shape;1668;g300d22eaf3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g2fe42f9873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5" name="Google Shape;1675;g2fe42f9873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5" name="Shape 1685"/>
        <p:cNvGrpSpPr/>
        <p:nvPr/>
      </p:nvGrpSpPr>
      <p:grpSpPr>
        <a:xfrm>
          <a:off x="0" y="0"/>
          <a:ext cx="0" cy="0"/>
          <a:chOff x="0" y="0"/>
          <a:chExt cx="0" cy="0"/>
        </a:xfrm>
      </p:grpSpPr>
      <p:sp>
        <p:nvSpPr>
          <p:cNvPr id="1686" name="Google Shape;1686;g300cc32d635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7" name="Google Shape;1687;g300cc32d635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289325ea890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289325ea890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2fe42f98737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2fe42f98737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300710fe97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300710fe97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300710fe970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7" name="Google Shape;1727;g300710fe970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g300710fe97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4" name="Google Shape;1734;g300710fe97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2fe42f98737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2fe42f98737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2b611eaca6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2b611eaca6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300d22eaf3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3" name="Google Shape;1753;g300d22eaf3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g3023d67fbd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6" name="Google Shape;1766;g3023d67fbd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3023d67fbd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4" name="Google Shape;1774;g3023d67fbd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300d22eaf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300d22eaf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300d22eaf3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300d22eaf3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300cc32d635_2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300cc32d635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4" name="Shape 1804"/>
        <p:cNvGrpSpPr/>
        <p:nvPr/>
      </p:nvGrpSpPr>
      <p:grpSpPr>
        <a:xfrm>
          <a:off x="0" y="0"/>
          <a:ext cx="0" cy="0"/>
          <a:chOff x="0" y="0"/>
          <a:chExt cx="0" cy="0"/>
        </a:xfrm>
      </p:grpSpPr>
      <p:sp>
        <p:nvSpPr>
          <p:cNvPr id="1805" name="Google Shape;1805;g300710fe97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6" name="Google Shape;1806;g300710fe97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2fe42f9873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6" name="Google Shape;1816;g2fe42f9873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Chassis - $6000, Suspension - $8000</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30243a2703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3" name="Google Shape;1823;g30243a2703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Chassis - $6000, Suspension - $8000</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fe42f98737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2fe42f9873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2fe42f9873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2fe42f9873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g2fe42f98737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0" name="Google Shape;1840;g2fe42f98737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300d22eaf3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300d22eaf3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300d22eaf3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300d22eaf3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2fe42f9873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9" name="Google Shape;1559;g2fe42f9873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289325ea890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289325ea890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300cc32d63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8" name="Google Shape;1578;g300cc32d63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97800" y="1031363"/>
            <a:ext cx="7748400" cy="19575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43100" y="3093038"/>
            <a:ext cx="4057800" cy="409500"/>
          </a:xfrm>
          <a:prstGeom prst="rect">
            <a:avLst/>
          </a:prstGeom>
          <a:solidFill>
            <a:schemeClr val="dk1"/>
          </a:solidFill>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grpSp>
        <p:nvGrpSpPr>
          <p:cNvPr id="12" name="Google Shape;12;p2"/>
          <p:cNvGrpSpPr/>
          <p:nvPr/>
        </p:nvGrpSpPr>
        <p:grpSpPr>
          <a:xfrm>
            <a:off x="7748978" y="-5"/>
            <a:ext cx="1395033" cy="605506"/>
            <a:chOff x="3468800" y="239525"/>
            <a:chExt cx="843175" cy="365975"/>
          </a:xfrm>
        </p:grpSpPr>
        <p:sp>
          <p:nvSpPr>
            <p:cNvPr id="13" name="Google Shape;13;p2"/>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 name="Google Shape;31;p2"/>
          <p:cNvGrpSpPr/>
          <p:nvPr/>
        </p:nvGrpSpPr>
        <p:grpSpPr>
          <a:xfrm>
            <a:off x="154" y="26"/>
            <a:ext cx="535010" cy="535010"/>
            <a:chOff x="5807050" y="884950"/>
            <a:chExt cx="343550" cy="343550"/>
          </a:xfrm>
        </p:grpSpPr>
        <p:sp>
          <p:nvSpPr>
            <p:cNvPr id="32" name="Google Shape;32;p2"/>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 name="Google Shape;41;p2"/>
          <p:cNvGrpSpPr/>
          <p:nvPr/>
        </p:nvGrpSpPr>
        <p:grpSpPr>
          <a:xfrm rot="-5400000">
            <a:off x="8251178" y="1206041"/>
            <a:ext cx="1067170" cy="206374"/>
            <a:chOff x="5589725" y="3057300"/>
            <a:chExt cx="352900" cy="68250"/>
          </a:xfrm>
        </p:grpSpPr>
        <p:sp>
          <p:nvSpPr>
            <p:cNvPr id="42" name="Google Shape;42;p2"/>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2"/>
          <p:cNvGrpSpPr/>
          <p:nvPr/>
        </p:nvGrpSpPr>
        <p:grpSpPr>
          <a:xfrm rot="-5400000">
            <a:off x="-183947" y="3568991"/>
            <a:ext cx="1067170" cy="206374"/>
            <a:chOff x="5589725" y="3057300"/>
            <a:chExt cx="352900" cy="68250"/>
          </a:xfrm>
        </p:grpSpPr>
        <p:sp>
          <p:nvSpPr>
            <p:cNvPr id="55" name="Google Shape;55;p2"/>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 name="Google Shape;67;p2"/>
          <p:cNvSpPr/>
          <p:nvPr/>
        </p:nvSpPr>
        <p:spPr>
          <a:xfrm>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68" name="Google Shape;68;p2"/>
          <p:cNvGrpSpPr/>
          <p:nvPr/>
        </p:nvGrpSpPr>
        <p:grpSpPr>
          <a:xfrm rot="5400000">
            <a:off x="4489025" y="4416997"/>
            <a:ext cx="165950" cy="858016"/>
            <a:chOff x="1349300" y="3328375"/>
            <a:chExt cx="68250" cy="352875"/>
          </a:xfrm>
        </p:grpSpPr>
        <p:sp>
          <p:nvSpPr>
            <p:cNvPr id="69" name="Google Shape;69;p2"/>
            <p:cNvSpPr/>
            <p:nvPr/>
          </p:nvSpPr>
          <p:spPr>
            <a:xfrm>
              <a:off x="1349300" y="3665325"/>
              <a:ext cx="15900" cy="15925"/>
            </a:xfrm>
            <a:custGeom>
              <a:rect b="b" l="l" r="r" t="t"/>
              <a:pathLst>
                <a:path extrusionOk="0" h="637" w="636">
                  <a:moveTo>
                    <a:pt x="262" y="1"/>
                  </a:moveTo>
                  <a:lnTo>
                    <a:pt x="206" y="20"/>
                  </a:lnTo>
                  <a:lnTo>
                    <a:pt x="150" y="57"/>
                  </a:lnTo>
                  <a:lnTo>
                    <a:pt x="94" y="94"/>
                  </a:lnTo>
                  <a:lnTo>
                    <a:pt x="56" y="132"/>
                  </a:lnTo>
                  <a:lnTo>
                    <a:pt x="19" y="188"/>
                  </a:lnTo>
                  <a:lnTo>
                    <a:pt x="0" y="263"/>
                  </a:lnTo>
                  <a:lnTo>
                    <a:pt x="0" y="319"/>
                  </a:lnTo>
                  <a:lnTo>
                    <a:pt x="0" y="394"/>
                  </a:lnTo>
                  <a:lnTo>
                    <a:pt x="19" y="450"/>
                  </a:lnTo>
                  <a:lnTo>
                    <a:pt x="56" y="506"/>
                  </a:lnTo>
                  <a:lnTo>
                    <a:pt x="94" y="543"/>
                  </a:lnTo>
                  <a:lnTo>
                    <a:pt x="150" y="581"/>
                  </a:lnTo>
                  <a:lnTo>
                    <a:pt x="206" y="618"/>
                  </a:lnTo>
                  <a:lnTo>
                    <a:pt x="262" y="637"/>
                  </a:lnTo>
                  <a:lnTo>
                    <a:pt x="393" y="637"/>
                  </a:lnTo>
                  <a:lnTo>
                    <a:pt x="449" y="618"/>
                  </a:lnTo>
                  <a:lnTo>
                    <a:pt x="505" y="581"/>
                  </a:lnTo>
                  <a:lnTo>
                    <a:pt x="542" y="543"/>
                  </a:lnTo>
                  <a:lnTo>
                    <a:pt x="580" y="506"/>
                  </a:lnTo>
                  <a:lnTo>
                    <a:pt x="617" y="450"/>
                  </a:lnTo>
                  <a:lnTo>
                    <a:pt x="636" y="394"/>
                  </a:lnTo>
                  <a:lnTo>
                    <a:pt x="636" y="319"/>
                  </a:lnTo>
                  <a:lnTo>
                    <a:pt x="636" y="263"/>
                  </a:lnTo>
                  <a:lnTo>
                    <a:pt x="617" y="188"/>
                  </a:lnTo>
                  <a:lnTo>
                    <a:pt x="580" y="132"/>
                  </a:lnTo>
                  <a:lnTo>
                    <a:pt x="542"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349300" y="3598025"/>
              <a:ext cx="15900" cy="15925"/>
            </a:xfrm>
            <a:custGeom>
              <a:rect b="b" l="l" r="r" t="t"/>
              <a:pathLst>
                <a:path extrusionOk="0" h="637" w="636">
                  <a:moveTo>
                    <a:pt x="262" y="1"/>
                  </a:moveTo>
                  <a:lnTo>
                    <a:pt x="206" y="20"/>
                  </a:lnTo>
                  <a:lnTo>
                    <a:pt x="150" y="57"/>
                  </a:lnTo>
                  <a:lnTo>
                    <a:pt x="94" y="94"/>
                  </a:lnTo>
                  <a:lnTo>
                    <a:pt x="56" y="132"/>
                  </a:lnTo>
                  <a:lnTo>
                    <a:pt x="19" y="188"/>
                  </a:lnTo>
                  <a:lnTo>
                    <a:pt x="0" y="244"/>
                  </a:lnTo>
                  <a:lnTo>
                    <a:pt x="0" y="319"/>
                  </a:lnTo>
                  <a:lnTo>
                    <a:pt x="0" y="375"/>
                  </a:lnTo>
                  <a:lnTo>
                    <a:pt x="19" y="450"/>
                  </a:lnTo>
                  <a:lnTo>
                    <a:pt x="56" y="487"/>
                  </a:lnTo>
                  <a:lnTo>
                    <a:pt x="94" y="543"/>
                  </a:lnTo>
                  <a:lnTo>
                    <a:pt x="150" y="580"/>
                  </a:lnTo>
                  <a:lnTo>
                    <a:pt x="206" y="618"/>
                  </a:lnTo>
                  <a:lnTo>
                    <a:pt x="262" y="637"/>
                  </a:lnTo>
                  <a:lnTo>
                    <a:pt x="393" y="637"/>
                  </a:lnTo>
                  <a:lnTo>
                    <a:pt x="449" y="618"/>
                  </a:lnTo>
                  <a:lnTo>
                    <a:pt x="505" y="580"/>
                  </a:lnTo>
                  <a:lnTo>
                    <a:pt x="542" y="543"/>
                  </a:lnTo>
                  <a:lnTo>
                    <a:pt x="580" y="487"/>
                  </a:lnTo>
                  <a:lnTo>
                    <a:pt x="617" y="450"/>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349300" y="3530725"/>
              <a:ext cx="15900" cy="15925"/>
            </a:xfrm>
            <a:custGeom>
              <a:rect b="b" l="l" r="r" t="t"/>
              <a:pathLst>
                <a:path extrusionOk="0" h="637" w="636">
                  <a:moveTo>
                    <a:pt x="262" y="1"/>
                  </a:moveTo>
                  <a:lnTo>
                    <a:pt x="206" y="20"/>
                  </a:lnTo>
                  <a:lnTo>
                    <a:pt x="150" y="57"/>
                  </a:lnTo>
                  <a:lnTo>
                    <a:pt x="94" y="94"/>
                  </a:lnTo>
                  <a:lnTo>
                    <a:pt x="56" y="132"/>
                  </a:lnTo>
                  <a:lnTo>
                    <a:pt x="19" y="188"/>
                  </a:lnTo>
                  <a:lnTo>
                    <a:pt x="0" y="244"/>
                  </a:lnTo>
                  <a:lnTo>
                    <a:pt x="0" y="319"/>
                  </a:lnTo>
                  <a:lnTo>
                    <a:pt x="0" y="375"/>
                  </a:lnTo>
                  <a:lnTo>
                    <a:pt x="19" y="431"/>
                  </a:lnTo>
                  <a:lnTo>
                    <a:pt x="56" y="487"/>
                  </a:lnTo>
                  <a:lnTo>
                    <a:pt x="94" y="543"/>
                  </a:lnTo>
                  <a:lnTo>
                    <a:pt x="150" y="580"/>
                  </a:lnTo>
                  <a:lnTo>
                    <a:pt x="206" y="618"/>
                  </a:lnTo>
                  <a:lnTo>
                    <a:pt x="262" y="636"/>
                  </a:lnTo>
                  <a:lnTo>
                    <a:pt x="393" y="636"/>
                  </a:lnTo>
                  <a:lnTo>
                    <a:pt x="449" y="618"/>
                  </a:lnTo>
                  <a:lnTo>
                    <a:pt x="505" y="580"/>
                  </a:lnTo>
                  <a:lnTo>
                    <a:pt x="542" y="543"/>
                  </a:lnTo>
                  <a:lnTo>
                    <a:pt x="580" y="487"/>
                  </a:lnTo>
                  <a:lnTo>
                    <a:pt x="617" y="431"/>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1349300" y="3462975"/>
              <a:ext cx="15900" cy="16375"/>
            </a:xfrm>
            <a:custGeom>
              <a:rect b="b" l="l" r="r" t="t"/>
              <a:pathLst>
                <a:path extrusionOk="0" h="655" w="636">
                  <a:moveTo>
                    <a:pt x="318" y="0"/>
                  </a:moveTo>
                  <a:lnTo>
                    <a:pt x="262" y="19"/>
                  </a:lnTo>
                  <a:lnTo>
                    <a:pt x="206" y="38"/>
                  </a:lnTo>
                  <a:lnTo>
                    <a:pt x="150" y="56"/>
                  </a:lnTo>
                  <a:lnTo>
                    <a:pt x="94" y="94"/>
                  </a:lnTo>
                  <a:lnTo>
                    <a:pt x="56" y="150"/>
                  </a:lnTo>
                  <a:lnTo>
                    <a:pt x="19" y="206"/>
                  </a:lnTo>
                  <a:lnTo>
                    <a:pt x="0" y="262"/>
                  </a:lnTo>
                  <a:lnTo>
                    <a:pt x="0" y="337"/>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37"/>
                  </a:lnTo>
                  <a:lnTo>
                    <a:pt x="636" y="262"/>
                  </a:lnTo>
                  <a:lnTo>
                    <a:pt x="617" y="206"/>
                  </a:lnTo>
                  <a:lnTo>
                    <a:pt x="580" y="150"/>
                  </a:lnTo>
                  <a:lnTo>
                    <a:pt x="542" y="94"/>
                  </a:lnTo>
                  <a:lnTo>
                    <a:pt x="505" y="56"/>
                  </a:lnTo>
                  <a:lnTo>
                    <a:pt x="449" y="38"/>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1349300" y="3395675"/>
              <a:ext cx="15900" cy="16375"/>
            </a:xfrm>
            <a:custGeom>
              <a:rect b="b" l="l" r="r" t="t"/>
              <a:pathLst>
                <a:path extrusionOk="0" h="655" w="636">
                  <a:moveTo>
                    <a:pt x="318" y="0"/>
                  </a:moveTo>
                  <a:lnTo>
                    <a:pt x="262" y="19"/>
                  </a:lnTo>
                  <a:lnTo>
                    <a:pt x="206" y="37"/>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18"/>
                  </a:lnTo>
                  <a:lnTo>
                    <a:pt x="636" y="262"/>
                  </a:lnTo>
                  <a:lnTo>
                    <a:pt x="617" y="206"/>
                  </a:lnTo>
                  <a:lnTo>
                    <a:pt x="580" y="150"/>
                  </a:lnTo>
                  <a:lnTo>
                    <a:pt x="542" y="94"/>
                  </a:lnTo>
                  <a:lnTo>
                    <a:pt x="505" y="56"/>
                  </a:lnTo>
                  <a:lnTo>
                    <a:pt x="449" y="37"/>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1349300" y="3328375"/>
              <a:ext cx="15900" cy="15900"/>
            </a:xfrm>
            <a:custGeom>
              <a:rect b="b" l="l" r="r" t="t"/>
              <a:pathLst>
                <a:path extrusionOk="0" h="636" w="636">
                  <a:moveTo>
                    <a:pt x="318" y="0"/>
                  </a:moveTo>
                  <a:lnTo>
                    <a:pt x="262" y="19"/>
                  </a:lnTo>
                  <a:lnTo>
                    <a:pt x="206" y="37"/>
                  </a:lnTo>
                  <a:lnTo>
                    <a:pt x="150" y="56"/>
                  </a:lnTo>
                  <a:lnTo>
                    <a:pt x="94" y="93"/>
                  </a:lnTo>
                  <a:lnTo>
                    <a:pt x="56" y="150"/>
                  </a:lnTo>
                  <a:lnTo>
                    <a:pt x="19" y="206"/>
                  </a:lnTo>
                  <a:lnTo>
                    <a:pt x="0" y="262"/>
                  </a:lnTo>
                  <a:lnTo>
                    <a:pt x="0" y="318"/>
                  </a:lnTo>
                  <a:lnTo>
                    <a:pt x="0" y="393"/>
                  </a:lnTo>
                  <a:lnTo>
                    <a:pt x="19" y="449"/>
                  </a:lnTo>
                  <a:lnTo>
                    <a:pt x="56" y="505"/>
                  </a:lnTo>
                  <a:lnTo>
                    <a:pt x="94" y="542"/>
                  </a:lnTo>
                  <a:lnTo>
                    <a:pt x="150" y="598"/>
                  </a:lnTo>
                  <a:lnTo>
                    <a:pt x="206" y="617"/>
                  </a:lnTo>
                  <a:lnTo>
                    <a:pt x="262" y="636"/>
                  </a:lnTo>
                  <a:lnTo>
                    <a:pt x="393" y="636"/>
                  </a:lnTo>
                  <a:lnTo>
                    <a:pt x="449" y="617"/>
                  </a:lnTo>
                  <a:lnTo>
                    <a:pt x="505" y="598"/>
                  </a:lnTo>
                  <a:lnTo>
                    <a:pt x="542" y="542"/>
                  </a:lnTo>
                  <a:lnTo>
                    <a:pt x="580" y="505"/>
                  </a:lnTo>
                  <a:lnTo>
                    <a:pt x="617" y="449"/>
                  </a:lnTo>
                  <a:lnTo>
                    <a:pt x="636" y="393"/>
                  </a:lnTo>
                  <a:lnTo>
                    <a:pt x="636" y="318"/>
                  </a:lnTo>
                  <a:lnTo>
                    <a:pt x="636" y="262"/>
                  </a:lnTo>
                  <a:lnTo>
                    <a:pt x="617" y="206"/>
                  </a:lnTo>
                  <a:lnTo>
                    <a:pt x="580" y="150"/>
                  </a:lnTo>
                  <a:lnTo>
                    <a:pt x="542" y="93"/>
                  </a:lnTo>
                  <a:lnTo>
                    <a:pt x="505" y="56"/>
                  </a:lnTo>
                  <a:lnTo>
                    <a:pt x="449" y="37"/>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401175" y="3665325"/>
              <a:ext cx="16375" cy="15925"/>
            </a:xfrm>
            <a:custGeom>
              <a:rect b="b" l="l" r="r" t="t"/>
              <a:pathLst>
                <a:path extrusionOk="0" h="637" w="655">
                  <a:moveTo>
                    <a:pt x="262" y="1"/>
                  </a:moveTo>
                  <a:lnTo>
                    <a:pt x="206" y="20"/>
                  </a:lnTo>
                  <a:lnTo>
                    <a:pt x="150" y="57"/>
                  </a:lnTo>
                  <a:lnTo>
                    <a:pt x="94" y="94"/>
                  </a:lnTo>
                  <a:lnTo>
                    <a:pt x="56" y="132"/>
                  </a:lnTo>
                  <a:lnTo>
                    <a:pt x="38" y="188"/>
                  </a:lnTo>
                  <a:lnTo>
                    <a:pt x="19" y="263"/>
                  </a:lnTo>
                  <a:lnTo>
                    <a:pt x="0" y="319"/>
                  </a:lnTo>
                  <a:lnTo>
                    <a:pt x="19" y="394"/>
                  </a:lnTo>
                  <a:lnTo>
                    <a:pt x="38" y="450"/>
                  </a:lnTo>
                  <a:lnTo>
                    <a:pt x="56" y="506"/>
                  </a:lnTo>
                  <a:lnTo>
                    <a:pt x="94" y="543"/>
                  </a:lnTo>
                  <a:lnTo>
                    <a:pt x="150" y="581"/>
                  </a:lnTo>
                  <a:lnTo>
                    <a:pt x="206" y="618"/>
                  </a:lnTo>
                  <a:lnTo>
                    <a:pt x="262" y="637"/>
                  </a:lnTo>
                  <a:lnTo>
                    <a:pt x="393" y="637"/>
                  </a:lnTo>
                  <a:lnTo>
                    <a:pt x="449" y="618"/>
                  </a:lnTo>
                  <a:lnTo>
                    <a:pt x="505" y="581"/>
                  </a:lnTo>
                  <a:lnTo>
                    <a:pt x="561" y="543"/>
                  </a:lnTo>
                  <a:lnTo>
                    <a:pt x="599" y="506"/>
                  </a:lnTo>
                  <a:lnTo>
                    <a:pt x="617" y="450"/>
                  </a:lnTo>
                  <a:lnTo>
                    <a:pt x="636" y="394"/>
                  </a:lnTo>
                  <a:lnTo>
                    <a:pt x="655" y="319"/>
                  </a:lnTo>
                  <a:lnTo>
                    <a:pt x="636" y="263"/>
                  </a:lnTo>
                  <a:lnTo>
                    <a:pt x="617" y="188"/>
                  </a:lnTo>
                  <a:lnTo>
                    <a:pt x="599" y="132"/>
                  </a:lnTo>
                  <a:lnTo>
                    <a:pt x="561"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1401175" y="3598025"/>
              <a:ext cx="16375" cy="15925"/>
            </a:xfrm>
            <a:custGeom>
              <a:rect b="b" l="l" r="r" t="t"/>
              <a:pathLst>
                <a:path extrusionOk="0" h="637" w="655">
                  <a:moveTo>
                    <a:pt x="262" y="1"/>
                  </a:moveTo>
                  <a:lnTo>
                    <a:pt x="206" y="20"/>
                  </a:lnTo>
                  <a:lnTo>
                    <a:pt x="150" y="57"/>
                  </a:lnTo>
                  <a:lnTo>
                    <a:pt x="94" y="94"/>
                  </a:lnTo>
                  <a:lnTo>
                    <a:pt x="56" y="132"/>
                  </a:lnTo>
                  <a:lnTo>
                    <a:pt x="38" y="188"/>
                  </a:lnTo>
                  <a:lnTo>
                    <a:pt x="19" y="244"/>
                  </a:lnTo>
                  <a:lnTo>
                    <a:pt x="0" y="319"/>
                  </a:lnTo>
                  <a:lnTo>
                    <a:pt x="19" y="375"/>
                  </a:lnTo>
                  <a:lnTo>
                    <a:pt x="38" y="450"/>
                  </a:lnTo>
                  <a:lnTo>
                    <a:pt x="56" y="487"/>
                  </a:lnTo>
                  <a:lnTo>
                    <a:pt x="94" y="543"/>
                  </a:lnTo>
                  <a:lnTo>
                    <a:pt x="150" y="580"/>
                  </a:lnTo>
                  <a:lnTo>
                    <a:pt x="206" y="618"/>
                  </a:lnTo>
                  <a:lnTo>
                    <a:pt x="262" y="637"/>
                  </a:lnTo>
                  <a:lnTo>
                    <a:pt x="393" y="637"/>
                  </a:lnTo>
                  <a:lnTo>
                    <a:pt x="449" y="618"/>
                  </a:lnTo>
                  <a:lnTo>
                    <a:pt x="505" y="580"/>
                  </a:lnTo>
                  <a:lnTo>
                    <a:pt x="561" y="543"/>
                  </a:lnTo>
                  <a:lnTo>
                    <a:pt x="599" y="487"/>
                  </a:lnTo>
                  <a:lnTo>
                    <a:pt x="617" y="450"/>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1401175" y="3530725"/>
              <a:ext cx="16375" cy="15925"/>
            </a:xfrm>
            <a:custGeom>
              <a:rect b="b" l="l" r="r" t="t"/>
              <a:pathLst>
                <a:path extrusionOk="0" h="637" w="655">
                  <a:moveTo>
                    <a:pt x="262" y="1"/>
                  </a:moveTo>
                  <a:lnTo>
                    <a:pt x="206" y="20"/>
                  </a:lnTo>
                  <a:lnTo>
                    <a:pt x="150" y="57"/>
                  </a:lnTo>
                  <a:lnTo>
                    <a:pt x="94" y="94"/>
                  </a:lnTo>
                  <a:lnTo>
                    <a:pt x="56" y="132"/>
                  </a:lnTo>
                  <a:lnTo>
                    <a:pt x="38" y="188"/>
                  </a:lnTo>
                  <a:lnTo>
                    <a:pt x="19" y="244"/>
                  </a:lnTo>
                  <a:lnTo>
                    <a:pt x="0" y="319"/>
                  </a:lnTo>
                  <a:lnTo>
                    <a:pt x="19" y="375"/>
                  </a:lnTo>
                  <a:lnTo>
                    <a:pt x="38" y="431"/>
                  </a:lnTo>
                  <a:lnTo>
                    <a:pt x="56" y="487"/>
                  </a:lnTo>
                  <a:lnTo>
                    <a:pt x="94" y="543"/>
                  </a:lnTo>
                  <a:lnTo>
                    <a:pt x="150" y="580"/>
                  </a:lnTo>
                  <a:lnTo>
                    <a:pt x="206" y="618"/>
                  </a:lnTo>
                  <a:lnTo>
                    <a:pt x="262" y="636"/>
                  </a:lnTo>
                  <a:lnTo>
                    <a:pt x="393" y="636"/>
                  </a:lnTo>
                  <a:lnTo>
                    <a:pt x="449" y="618"/>
                  </a:lnTo>
                  <a:lnTo>
                    <a:pt x="505" y="580"/>
                  </a:lnTo>
                  <a:lnTo>
                    <a:pt x="561" y="543"/>
                  </a:lnTo>
                  <a:lnTo>
                    <a:pt x="599" y="487"/>
                  </a:lnTo>
                  <a:lnTo>
                    <a:pt x="617" y="431"/>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1401175" y="3462975"/>
              <a:ext cx="16375" cy="16375"/>
            </a:xfrm>
            <a:custGeom>
              <a:rect b="b" l="l" r="r" t="t"/>
              <a:pathLst>
                <a:path extrusionOk="0" h="655" w="655">
                  <a:moveTo>
                    <a:pt x="337" y="0"/>
                  </a:moveTo>
                  <a:lnTo>
                    <a:pt x="262" y="19"/>
                  </a:lnTo>
                  <a:lnTo>
                    <a:pt x="206" y="38"/>
                  </a:lnTo>
                  <a:lnTo>
                    <a:pt x="150" y="56"/>
                  </a:lnTo>
                  <a:lnTo>
                    <a:pt x="94" y="94"/>
                  </a:lnTo>
                  <a:lnTo>
                    <a:pt x="56" y="150"/>
                  </a:lnTo>
                  <a:lnTo>
                    <a:pt x="38" y="206"/>
                  </a:lnTo>
                  <a:lnTo>
                    <a:pt x="19" y="262"/>
                  </a:lnTo>
                  <a:lnTo>
                    <a:pt x="0" y="337"/>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37"/>
                  </a:lnTo>
                  <a:lnTo>
                    <a:pt x="636" y="262"/>
                  </a:lnTo>
                  <a:lnTo>
                    <a:pt x="617" y="206"/>
                  </a:lnTo>
                  <a:lnTo>
                    <a:pt x="599" y="150"/>
                  </a:lnTo>
                  <a:lnTo>
                    <a:pt x="561" y="94"/>
                  </a:lnTo>
                  <a:lnTo>
                    <a:pt x="505" y="56"/>
                  </a:lnTo>
                  <a:lnTo>
                    <a:pt x="449" y="38"/>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401175" y="3395675"/>
              <a:ext cx="16375" cy="16375"/>
            </a:xfrm>
            <a:custGeom>
              <a:rect b="b" l="l" r="r" t="t"/>
              <a:pathLst>
                <a:path extrusionOk="0" h="655" w="655">
                  <a:moveTo>
                    <a:pt x="337" y="0"/>
                  </a:moveTo>
                  <a:lnTo>
                    <a:pt x="262" y="19"/>
                  </a:lnTo>
                  <a:lnTo>
                    <a:pt x="206" y="37"/>
                  </a:lnTo>
                  <a:lnTo>
                    <a:pt x="150" y="56"/>
                  </a:lnTo>
                  <a:lnTo>
                    <a:pt x="94" y="94"/>
                  </a:lnTo>
                  <a:lnTo>
                    <a:pt x="56" y="150"/>
                  </a:lnTo>
                  <a:lnTo>
                    <a:pt x="38" y="206"/>
                  </a:lnTo>
                  <a:lnTo>
                    <a:pt x="19" y="262"/>
                  </a:lnTo>
                  <a:lnTo>
                    <a:pt x="0" y="318"/>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7"/>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1401175" y="3328375"/>
              <a:ext cx="16375" cy="15900"/>
            </a:xfrm>
            <a:custGeom>
              <a:rect b="b" l="l" r="r" t="t"/>
              <a:pathLst>
                <a:path extrusionOk="0" h="636" w="655">
                  <a:moveTo>
                    <a:pt x="337" y="0"/>
                  </a:moveTo>
                  <a:lnTo>
                    <a:pt x="262" y="19"/>
                  </a:lnTo>
                  <a:lnTo>
                    <a:pt x="206" y="37"/>
                  </a:lnTo>
                  <a:lnTo>
                    <a:pt x="150" y="56"/>
                  </a:lnTo>
                  <a:lnTo>
                    <a:pt x="94" y="93"/>
                  </a:lnTo>
                  <a:lnTo>
                    <a:pt x="56" y="150"/>
                  </a:lnTo>
                  <a:lnTo>
                    <a:pt x="38" y="206"/>
                  </a:lnTo>
                  <a:lnTo>
                    <a:pt x="19" y="262"/>
                  </a:lnTo>
                  <a:lnTo>
                    <a:pt x="0" y="318"/>
                  </a:lnTo>
                  <a:lnTo>
                    <a:pt x="19" y="393"/>
                  </a:lnTo>
                  <a:lnTo>
                    <a:pt x="38" y="449"/>
                  </a:lnTo>
                  <a:lnTo>
                    <a:pt x="56" y="505"/>
                  </a:lnTo>
                  <a:lnTo>
                    <a:pt x="94" y="542"/>
                  </a:lnTo>
                  <a:lnTo>
                    <a:pt x="150" y="598"/>
                  </a:lnTo>
                  <a:lnTo>
                    <a:pt x="206" y="617"/>
                  </a:lnTo>
                  <a:lnTo>
                    <a:pt x="262" y="636"/>
                  </a:lnTo>
                  <a:lnTo>
                    <a:pt x="393" y="636"/>
                  </a:lnTo>
                  <a:lnTo>
                    <a:pt x="449" y="617"/>
                  </a:lnTo>
                  <a:lnTo>
                    <a:pt x="505" y="598"/>
                  </a:lnTo>
                  <a:lnTo>
                    <a:pt x="561" y="542"/>
                  </a:lnTo>
                  <a:lnTo>
                    <a:pt x="599" y="505"/>
                  </a:lnTo>
                  <a:lnTo>
                    <a:pt x="617" y="449"/>
                  </a:lnTo>
                  <a:lnTo>
                    <a:pt x="636" y="393"/>
                  </a:lnTo>
                  <a:lnTo>
                    <a:pt x="655" y="318"/>
                  </a:lnTo>
                  <a:lnTo>
                    <a:pt x="636" y="262"/>
                  </a:lnTo>
                  <a:lnTo>
                    <a:pt x="617" y="206"/>
                  </a:lnTo>
                  <a:lnTo>
                    <a:pt x="599" y="150"/>
                  </a:lnTo>
                  <a:lnTo>
                    <a:pt x="561" y="93"/>
                  </a:lnTo>
                  <a:lnTo>
                    <a:pt x="505" y="56"/>
                  </a:lnTo>
                  <a:lnTo>
                    <a:pt x="449" y="37"/>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0" name="Shape 640"/>
        <p:cNvGrpSpPr/>
        <p:nvPr/>
      </p:nvGrpSpPr>
      <p:grpSpPr>
        <a:xfrm>
          <a:off x="0" y="0"/>
          <a:ext cx="0" cy="0"/>
          <a:chOff x="0" y="0"/>
          <a:chExt cx="0" cy="0"/>
        </a:xfrm>
      </p:grpSpPr>
      <p:sp>
        <p:nvSpPr>
          <p:cNvPr id="641" name="Google Shape;641;p11"/>
          <p:cNvSpPr/>
          <p:nvPr/>
        </p:nvSpPr>
        <p:spPr>
          <a:xfrm>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642" name="Google Shape;642;p11"/>
          <p:cNvGrpSpPr/>
          <p:nvPr/>
        </p:nvGrpSpPr>
        <p:grpSpPr>
          <a:xfrm>
            <a:off x="3" y="-5"/>
            <a:ext cx="1395033" cy="605506"/>
            <a:chOff x="3468800" y="239525"/>
            <a:chExt cx="843175" cy="365975"/>
          </a:xfrm>
        </p:grpSpPr>
        <p:sp>
          <p:nvSpPr>
            <p:cNvPr id="643" name="Google Shape;643;p11"/>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1"/>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1"/>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1"/>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1"/>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1"/>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1"/>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1"/>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1"/>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1"/>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1"/>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1"/>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1"/>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1"/>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1"/>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1"/>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1"/>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1"/>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1" name="Google Shape;661;p11"/>
          <p:cNvGrpSpPr/>
          <p:nvPr/>
        </p:nvGrpSpPr>
        <p:grpSpPr>
          <a:xfrm rot="-5400000">
            <a:off x="-183947" y="3568991"/>
            <a:ext cx="1067170" cy="206374"/>
            <a:chOff x="5589725" y="3057300"/>
            <a:chExt cx="352900" cy="68250"/>
          </a:xfrm>
        </p:grpSpPr>
        <p:sp>
          <p:nvSpPr>
            <p:cNvPr id="662" name="Google Shape;662;p11"/>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1"/>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1"/>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1"/>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1"/>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1"/>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1"/>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1"/>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1"/>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1"/>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1"/>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1"/>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4" name="Google Shape;674;p11"/>
          <p:cNvGrpSpPr/>
          <p:nvPr/>
        </p:nvGrpSpPr>
        <p:grpSpPr>
          <a:xfrm>
            <a:off x="7361728" y="164304"/>
            <a:ext cx="1067170" cy="206374"/>
            <a:chOff x="5589725" y="3057300"/>
            <a:chExt cx="352900" cy="68250"/>
          </a:xfrm>
        </p:grpSpPr>
        <p:sp>
          <p:nvSpPr>
            <p:cNvPr id="675" name="Google Shape;675;p11"/>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1"/>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1"/>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1"/>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1"/>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1"/>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1"/>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1"/>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1"/>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1"/>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1"/>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1"/>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7" name="Google Shape;687;p11"/>
          <p:cNvGrpSpPr/>
          <p:nvPr/>
        </p:nvGrpSpPr>
        <p:grpSpPr>
          <a:xfrm rot="-5400000">
            <a:off x="8143728" y="3285195"/>
            <a:ext cx="1395033" cy="605506"/>
            <a:chOff x="3468800" y="239525"/>
            <a:chExt cx="843175" cy="365975"/>
          </a:xfrm>
        </p:grpSpPr>
        <p:sp>
          <p:nvSpPr>
            <p:cNvPr id="688" name="Google Shape;688;p11"/>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1"/>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1"/>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1"/>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1"/>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1"/>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1"/>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1"/>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1"/>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1"/>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1"/>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1"/>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1"/>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1"/>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1"/>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1"/>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1"/>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1"/>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6" name="Google Shape;706;p11"/>
          <p:cNvGrpSpPr/>
          <p:nvPr/>
        </p:nvGrpSpPr>
        <p:grpSpPr>
          <a:xfrm>
            <a:off x="8608979" y="1"/>
            <a:ext cx="535010" cy="535010"/>
            <a:chOff x="5807050" y="884950"/>
            <a:chExt cx="343550" cy="343550"/>
          </a:xfrm>
        </p:grpSpPr>
        <p:sp>
          <p:nvSpPr>
            <p:cNvPr id="707" name="Google Shape;707;p11"/>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1"/>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1"/>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1"/>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1"/>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1"/>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1"/>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1"/>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1"/>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6" name="Google Shape;716;p11"/>
          <p:cNvSpPr txBox="1"/>
          <p:nvPr>
            <p:ph hasCustomPrompt="1" type="title"/>
          </p:nvPr>
        </p:nvSpPr>
        <p:spPr>
          <a:xfrm>
            <a:off x="1284000" y="1558475"/>
            <a:ext cx="6576000" cy="15111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7" name="Google Shape;717;p11"/>
          <p:cNvSpPr txBox="1"/>
          <p:nvPr>
            <p:ph idx="1" type="subTitle"/>
          </p:nvPr>
        </p:nvSpPr>
        <p:spPr>
          <a:xfrm>
            <a:off x="1284000" y="3069625"/>
            <a:ext cx="6576000" cy="71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18" name="Google Shape;718;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9" name="Shape 719"/>
        <p:cNvGrpSpPr/>
        <p:nvPr/>
      </p:nvGrpSpPr>
      <p:grpSpPr>
        <a:xfrm>
          <a:off x="0" y="0"/>
          <a:ext cx="0" cy="0"/>
          <a:chOff x="0" y="0"/>
          <a:chExt cx="0" cy="0"/>
        </a:xfrm>
      </p:grpSpPr>
      <p:sp>
        <p:nvSpPr>
          <p:cNvPr id="720" name="Google Shape;720;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721" name="Shape 721"/>
        <p:cNvGrpSpPr/>
        <p:nvPr/>
      </p:nvGrpSpPr>
      <p:grpSpPr>
        <a:xfrm>
          <a:off x="0" y="0"/>
          <a:ext cx="0" cy="0"/>
          <a:chOff x="0" y="0"/>
          <a:chExt cx="0" cy="0"/>
        </a:xfrm>
      </p:grpSpPr>
      <p:sp>
        <p:nvSpPr>
          <p:cNvPr id="722" name="Google Shape;722;p13"/>
          <p:cNvSpPr txBox="1"/>
          <p:nvPr>
            <p:ph type="title"/>
          </p:nvPr>
        </p:nvSpPr>
        <p:spPr>
          <a:xfrm>
            <a:off x="1019250" y="2857175"/>
            <a:ext cx="7105500" cy="368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3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723" name="Google Shape;723;p13"/>
          <p:cNvSpPr txBox="1"/>
          <p:nvPr>
            <p:ph idx="1" type="subTitle"/>
          </p:nvPr>
        </p:nvSpPr>
        <p:spPr>
          <a:xfrm>
            <a:off x="1019250" y="1155625"/>
            <a:ext cx="7105500" cy="1762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500"/>
              <a:buNone/>
              <a:defRPr sz="3000"/>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grpSp>
        <p:nvGrpSpPr>
          <p:cNvPr id="724" name="Google Shape;724;p13"/>
          <p:cNvGrpSpPr/>
          <p:nvPr/>
        </p:nvGrpSpPr>
        <p:grpSpPr>
          <a:xfrm rot="-5400000">
            <a:off x="-394772" y="394770"/>
            <a:ext cx="1395033" cy="605506"/>
            <a:chOff x="3468800" y="239525"/>
            <a:chExt cx="843175" cy="365975"/>
          </a:xfrm>
        </p:grpSpPr>
        <p:sp>
          <p:nvSpPr>
            <p:cNvPr id="725" name="Google Shape;725;p13"/>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3"/>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3"/>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3"/>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3"/>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3"/>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3"/>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3"/>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3"/>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3"/>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3"/>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3"/>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3"/>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3"/>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3"/>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3"/>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3"/>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3"/>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3" name="Google Shape;743;p13"/>
          <p:cNvGrpSpPr/>
          <p:nvPr/>
        </p:nvGrpSpPr>
        <p:grpSpPr>
          <a:xfrm rot="-5400000">
            <a:off x="8143828" y="394770"/>
            <a:ext cx="1395033" cy="605506"/>
            <a:chOff x="3468800" y="239525"/>
            <a:chExt cx="843175" cy="365975"/>
          </a:xfrm>
        </p:grpSpPr>
        <p:sp>
          <p:nvSpPr>
            <p:cNvPr id="744" name="Google Shape;744;p13"/>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3"/>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3"/>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3"/>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3"/>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3"/>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3"/>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3"/>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3"/>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3"/>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3"/>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3"/>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3"/>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3"/>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3"/>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3"/>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3"/>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3"/>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 name="Google Shape;762;p13"/>
          <p:cNvGrpSpPr/>
          <p:nvPr/>
        </p:nvGrpSpPr>
        <p:grpSpPr>
          <a:xfrm>
            <a:off x="4038415" y="161441"/>
            <a:ext cx="1067170" cy="206374"/>
            <a:chOff x="5589725" y="3057300"/>
            <a:chExt cx="352900" cy="68250"/>
          </a:xfrm>
        </p:grpSpPr>
        <p:sp>
          <p:nvSpPr>
            <p:cNvPr id="763" name="Google Shape;763;p13"/>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3"/>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3"/>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3"/>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3"/>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3"/>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3"/>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3"/>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3"/>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3"/>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3"/>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3"/>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 name="Google Shape;775;p13"/>
          <p:cNvSpPr/>
          <p:nvPr/>
        </p:nvSpPr>
        <p:spPr>
          <a:xfrm>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776" name="Google Shape;776;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777" name="Shape 777"/>
        <p:cNvGrpSpPr/>
        <p:nvPr/>
      </p:nvGrpSpPr>
      <p:grpSpPr>
        <a:xfrm>
          <a:off x="0" y="0"/>
          <a:ext cx="0" cy="0"/>
          <a:chOff x="0" y="0"/>
          <a:chExt cx="0" cy="0"/>
        </a:xfrm>
      </p:grpSpPr>
      <p:sp>
        <p:nvSpPr>
          <p:cNvPr id="778" name="Google Shape;778;p14"/>
          <p:cNvSpPr txBox="1"/>
          <p:nvPr>
            <p:ph idx="1" type="subTitle"/>
          </p:nvPr>
        </p:nvSpPr>
        <p:spPr>
          <a:xfrm>
            <a:off x="720000" y="2988425"/>
            <a:ext cx="2460300" cy="407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779" name="Google Shape;779;p14"/>
          <p:cNvSpPr txBox="1"/>
          <p:nvPr>
            <p:ph idx="2" type="subTitle"/>
          </p:nvPr>
        </p:nvSpPr>
        <p:spPr>
          <a:xfrm>
            <a:off x="720000" y="3811076"/>
            <a:ext cx="24603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0" name="Google Shape;780;p14"/>
          <p:cNvSpPr txBox="1"/>
          <p:nvPr>
            <p:ph idx="3" type="subTitle"/>
          </p:nvPr>
        </p:nvSpPr>
        <p:spPr>
          <a:xfrm>
            <a:off x="3341850" y="3811076"/>
            <a:ext cx="24603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1" name="Google Shape;781;p14"/>
          <p:cNvSpPr txBox="1"/>
          <p:nvPr>
            <p:ph idx="4" type="subTitle"/>
          </p:nvPr>
        </p:nvSpPr>
        <p:spPr>
          <a:xfrm>
            <a:off x="5973314" y="3811076"/>
            <a:ext cx="2460300" cy="548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2" name="Google Shape;782;p14"/>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83" name="Google Shape;783;p14"/>
          <p:cNvSpPr txBox="1"/>
          <p:nvPr>
            <p:ph idx="5" type="subTitle"/>
          </p:nvPr>
        </p:nvSpPr>
        <p:spPr>
          <a:xfrm>
            <a:off x="3341850" y="2988425"/>
            <a:ext cx="2460300" cy="407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784" name="Google Shape;784;p14"/>
          <p:cNvSpPr txBox="1"/>
          <p:nvPr>
            <p:ph idx="6" type="subTitle"/>
          </p:nvPr>
        </p:nvSpPr>
        <p:spPr>
          <a:xfrm>
            <a:off x="5973314" y="2988425"/>
            <a:ext cx="2460300" cy="407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785" name="Google Shape;785;p14"/>
          <p:cNvSpPr txBox="1"/>
          <p:nvPr>
            <p:ph idx="7" type="subTitle"/>
          </p:nvPr>
        </p:nvSpPr>
        <p:spPr>
          <a:xfrm>
            <a:off x="720000" y="3363475"/>
            <a:ext cx="2460300" cy="518400"/>
          </a:xfrm>
          <a:prstGeom prst="rect">
            <a:avLst/>
          </a:prstGeom>
          <a:solidFill>
            <a:schemeClr val="dk1"/>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6" name="Google Shape;786;p14"/>
          <p:cNvSpPr txBox="1"/>
          <p:nvPr>
            <p:ph idx="8" type="subTitle"/>
          </p:nvPr>
        </p:nvSpPr>
        <p:spPr>
          <a:xfrm>
            <a:off x="3341850" y="3391700"/>
            <a:ext cx="2460300" cy="521100"/>
          </a:xfrm>
          <a:prstGeom prst="rect">
            <a:avLst/>
          </a:prstGeom>
          <a:solidFill>
            <a:schemeClr val="dk1"/>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7" name="Google Shape;787;p14"/>
          <p:cNvSpPr txBox="1"/>
          <p:nvPr>
            <p:ph idx="9" type="subTitle"/>
          </p:nvPr>
        </p:nvSpPr>
        <p:spPr>
          <a:xfrm>
            <a:off x="5973314" y="3391700"/>
            <a:ext cx="2460300" cy="521100"/>
          </a:xfrm>
          <a:prstGeom prst="rect">
            <a:avLst/>
          </a:prstGeom>
          <a:solidFill>
            <a:schemeClr val="dk1"/>
          </a:solid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88" name="Google Shape;788;p14"/>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789" name="Google Shape;789;p14"/>
          <p:cNvGrpSpPr/>
          <p:nvPr/>
        </p:nvGrpSpPr>
        <p:grpSpPr>
          <a:xfrm rot="-5400000">
            <a:off x="-72852" y="415234"/>
            <a:ext cx="886061" cy="173737"/>
            <a:chOff x="5589725" y="3057300"/>
            <a:chExt cx="352900" cy="68250"/>
          </a:xfrm>
        </p:grpSpPr>
        <p:sp>
          <p:nvSpPr>
            <p:cNvPr id="790" name="Google Shape;790;p14"/>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4"/>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4"/>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4"/>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4"/>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4"/>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4"/>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4"/>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4"/>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4"/>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4"/>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4"/>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14"/>
          <p:cNvGrpSpPr/>
          <p:nvPr/>
        </p:nvGrpSpPr>
        <p:grpSpPr>
          <a:xfrm>
            <a:off x="-214" y="4362417"/>
            <a:ext cx="466335" cy="466335"/>
            <a:chOff x="5807050" y="884950"/>
            <a:chExt cx="343550" cy="343550"/>
          </a:xfrm>
        </p:grpSpPr>
        <p:sp>
          <p:nvSpPr>
            <p:cNvPr id="803" name="Google Shape;803;p14"/>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4"/>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4"/>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4"/>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4"/>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4"/>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4"/>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4"/>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4"/>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2" name="Google Shape;812;p14"/>
          <p:cNvGrpSpPr/>
          <p:nvPr/>
        </p:nvGrpSpPr>
        <p:grpSpPr>
          <a:xfrm rot="-5400000">
            <a:off x="8325640" y="4197327"/>
            <a:ext cx="886061" cy="173737"/>
            <a:chOff x="5589725" y="3057300"/>
            <a:chExt cx="352900" cy="68250"/>
          </a:xfrm>
        </p:grpSpPr>
        <p:sp>
          <p:nvSpPr>
            <p:cNvPr id="813" name="Google Shape;813;p14"/>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4"/>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4"/>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4"/>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4"/>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4"/>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4"/>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4"/>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4"/>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4"/>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4"/>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4"/>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14"/>
          <p:cNvGrpSpPr/>
          <p:nvPr/>
        </p:nvGrpSpPr>
        <p:grpSpPr>
          <a:xfrm>
            <a:off x="8684961" y="-33"/>
            <a:ext cx="466335" cy="466335"/>
            <a:chOff x="5807050" y="884950"/>
            <a:chExt cx="343550" cy="343550"/>
          </a:xfrm>
        </p:grpSpPr>
        <p:sp>
          <p:nvSpPr>
            <p:cNvPr id="826" name="Google Shape;826;p14"/>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4"/>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4"/>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4"/>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4"/>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4"/>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4"/>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4"/>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4"/>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5" name="Google Shape;835;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836" name="Shape 836"/>
        <p:cNvGrpSpPr/>
        <p:nvPr/>
      </p:nvGrpSpPr>
      <p:grpSpPr>
        <a:xfrm>
          <a:off x="0" y="0"/>
          <a:ext cx="0" cy="0"/>
          <a:chOff x="0" y="0"/>
          <a:chExt cx="0" cy="0"/>
        </a:xfrm>
      </p:grpSpPr>
      <p:sp>
        <p:nvSpPr>
          <p:cNvPr id="837" name="Google Shape;837;p15"/>
          <p:cNvSpPr txBox="1"/>
          <p:nvPr>
            <p:ph idx="1" type="subTitle"/>
          </p:nvPr>
        </p:nvSpPr>
        <p:spPr>
          <a:xfrm>
            <a:off x="1780671" y="1550375"/>
            <a:ext cx="27147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838" name="Google Shape;838;p15"/>
          <p:cNvSpPr txBox="1"/>
          <p:nvPr>
            <p:ph idx="2" type="subTitle"/>
          </p:nvPr>
        </p:nvSpPr>
        <p:spPr>
          <a:xfrm>
            <a:off x="1780671" y="1768183"/>
            <a:ext cx="27147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39" name="Google Shape;839;p15"/>
          <p:cNvSpPr txBox="1"/>
          <p:nvPr>
            <p:ph idx="3" type="subTitle"/>
          </p:nvPr>
        </p:nvSpPr>
        <p:spPr>
          <a:xfrm>
            <a:off x="5698801" y="1768183"/>
            <a:ext cx="27147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0" name="Google Shape;840;p15"/>
          <p:cNvSpPr txBox="1"/>
          <p:nvPr>
            <p:ph idx="4" type="subTitle"/>
          </p:nvPr>
        </p:nvSpPr>
        <p:spPr>
          <a:xfrm>
            <a:off x="1780671" y="3297161"/>
            <a:ext cx="27147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1" name="Google Shape;841;p15"/>
          <p:cNvSpPr txBox="1"/>
          <p:nvPr>
            <p:ph idx="5" type="subTitle"/>
          </p:nvPr>
        </p:nvSpPr>
        <p:spPr>
          <a:xfrm>
            <a:off x="5698801" y="3297161"/>
            <a:ext cx="2714700" cy="4848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42" name="Google Shape;842;p15"/>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43" name="Google Shape;843;p15"/>
          <p:cNvSpPr txBox="1"/>
          <p:nvPr>
            <p:ph idx="6" type="subTitle"/>
          </p:nvPr>
        </p:nvSpPr>
        <p:spPr>
          <a:xfrm>
            <a:off x="1780671" y="3081603"/>
            <a:ext cx="27147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844" name="Google Shape;844;p15"/>
          <p:cNvSpPr txBox="1"/>
          <p:nvPr>
            <p:ph idx="7" type="subTitle"/>
          </p:nvPr>
        </p:nvSpPr>
        <p:spPr>
          <a:xfrm>
            <a:off x="5698801" y="1550375"/>
            <a:ext cx="27147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845" name="Google Shape;845;p15"/>
          <p:cNvSpPr txBox="1"/>
          <p:nvPr>
            <p:ph idx="8" type="subTitle"/>
          </p:nvPr>
        </p:nvSpPr>
        <p:spPr>
          <a:xfrm>
            <a:off x="5698801" y="3081603"/>
            <a:ext cx="2714700" cy="365700"/>
          </a:xfrm>
          <a:prstGeom prst="rect">
            <a:avLst/>
          </a:prstGeom>
          <a:ln>
            <a:noFill/>
          </a:ln>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grpSp>
        <p:nvGrpSpPr>
          <p:cNvPr id="846" name="Google Shape;846;p15"/>
          <p:cNvGrpSpPr/>
          <p:nvPr/>
        </p:nvGrpSpPr>
        <p:grpSpPr>
          <a:xfrm>
            <a:off x="8684961" y="-33"/>
            <a:ext cx="466335" cy="466335"/>
            <a:chOff x="5807050" y="884950"/>
            <a:chExt cx="343550" cy="343550"/>
          </a:xfrm>
        </p:grpSpPr>
        <p:sp>
          <p:nvSpPr>
            <p:cNvPr id="847" name="Google Shape;847;p15"/>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5"/>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5"/>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5"/>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5"/>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5"/>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5"/>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5"/>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5"/>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15"/>
          <p:cNvGrpSpPr/>
          <p:nvPr/>
        </p:nvGrpSpPr>
        <p:grpSpPr>
          <a:xfrm rot="-5400000">
            <a:off x="-72852" y="415234"/>
            <a:ext cx="886061" cy="173737"/>
            <a:chOff x="5589725" y="3057300"/>
            <a:chExt cx="352900" cy="68250"/>
          </a:xfrm>
        </p:grpSpPr>
        <p:sp>
          <p:nvSpPr>
            <p:cNvPr id="857" name="Google Shape;857;p15"/>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5"/>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5"/>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5"/>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5"/>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5"/>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5"/>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5"/>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5"/>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5"/>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5"/>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5"/>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9" name="Google Shape;869;p15"/>
          <p:cNvGrpSpPr/>
          <p:nvPr/>
        </p:nvGrpSpPr>
        <p:grpSpPr>
          <a:xfrm rot="-5400000">
            <a:off x="8328798" y="4191534"/>
            <a:ext cx="886061" cy="173737"/>
            <a:chOff x="5589725" y="3057300"/>
            <a:chExt cx="352900" cy="68250"/>
          </a:xfrm>
        </p:grpSpPr>
        <p:sp>
          <p:nvSpPr>
            <p:cNvPr id="870" name="Google Shape;870;p15"/>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5"/>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5"/>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5"/>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5"/>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5"/>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5"/>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5"/>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5"/>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5"/>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5"/>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5"/>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2" name="Google Shape;882;p15"/>
          <p:cNvGrpSpPr/>
          <p:nvPr/>
        </p:nvGrpSpPr>
        <p:grpSpPr>
          <a:xfrm>
            <a:off x="-214" y="4362417"/>
            <a:ext cx="466335" cy="466335"/>
            <a:chOff x="5807050" y="884950"/>
            <a:chExt cx="343550" cy="343550"/>
          </a:xfrm>
        </p:grpSpPr>
        <p:sp>
          <p:nvSpPr>
            <p:cNvPr id="883" name="Google Shape;883;p15"/>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5"/>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5"/>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5"/>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5"/>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5"/>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5"/>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5"/>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5"/>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2" name="Google Shape;892;p15"/>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893" name="Google Shape;893;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BLANK_1_1_1_1_2">
    <p:spTree>
      <p:nvGrpSpPr>
        <p:cNvPr id="894" name="Shape 894"/>
        <p:cNvGrpSpPr/>
        <p:nvPr/>
      </p:nvGrpSpPr>
      <p:grpSpPr>
        <a:xfrm>
          <a:off x="0" y="0"/>
          <a:ext cx="0" cy="0"/>
          <a:chOff x="0" y="0"/>
          <a:chExt cx="0" cy="0"/>
        </a:xfrm>
      </p:grpSpPr>
      <p:sp>
        <p:nvSpPr>
          <p:cNvPr id="895" name="Google Shape;895;p16"/>
          <p:cNvSpPr txBox="1"/>
          <p:nvPr>
            <p:ph idx="1" type="subTitle"/>
          </p:nvPr>
        </p:nvSpPr>
        <p:spPr>
          <a:xfrm>
            <a:off x="720000" y="3726468"/>
            <a:ext cx="2424900" cy="356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896" name="Google Shape;896;p16"/>
          <p:cNvSpPr txBox="1"/>
          <p:nvPr>
            <p:ph idx="2" type="subTitle"/>
          </p:nvPr>
        </p:nvSpPr>
        <p:spPr>
          <a:xfrm>
            <a:off x="720000" y="3930768"/>
            <a:ext cx="24249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97" name="Google Shape;897;p16"/>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98" name="Google Shape;898;p16"/>
          <p:cNvSpPr txBox="1"/>
          <p:nvPr>
            <p:ph hasCustomPrompt="1" idx="3" type="title"/>
          </p:nvPr>
        </p:nvSpPr>
        <p:spPr>
          <a:xfrm>
            <a:off x="1617001" y="2942492"/>
            <a:ext cx="630900" cy="6309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400"/>
              <a:buNone/>
              <a:defRPr sz="2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99" name="Google Shape;899;p16"/>
          <p:cNvSpPr txBox="1"/>
          <p:nvPr>
            <p:ph idx="4" type="subTitle"/>
          </p:nvPr>
        </p:nvSpPr>
        <p:spPr>
          <a:xfrm>
            <a:off x="3359550" y="3726468"/>
            <a:ext cx="2424900" cy="356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00" name="Google Shape;900;p16"/>
          <p:cNvSpPr txBox="1"/>
          <p:nvPr>
            <p:ph idx="5" type="subTitle"/>
          </p:nvPr>
        </p:nvSpPr>
        <p:spPr>
          <a:xfrm>
            <a:off x="3359550" y="3930768"/>
            <a:ext cx="24249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1" name="Google Shape;901;p16"/>
          <p:cNvSpPr txBox="1"/>
          <p:nvPr>
            <p:ph hasCustomPrompt="1" idx="6" type="title"/>
          </p:nvPr>
        </p:nvSpPr>
        <p:spPr>
          <a:xfrm>
            <a:off x="4256552" y="2942492"/>
            <a:ext cx="630900" cy="6309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400"/>
              <a:buNone/>
              <a:defRPr sz="2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902" name="Google Shape;902;p16"/>
          <p:cNvSpPr txBox="1"/>
          <p:nvPr>
            <p:ph idx="7" type="subTitle"/>
          </p:nvPr>
        </p:nvSpPr>
        <p:spPr>
          <a:xfrm>
            <a:off x="5999050" y="3726468"/>
            <a:ext cx="2424900" cy="356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03" name="Google Shape;903;p16"/>
          <p:cNvSpPr txBox="1"/>
          <p:nvPr>
            <p:ph idx="8" type="subTitle"/>
          </p:nvPr>
        </p:nvSpPr>
        <p:spPr>
          <a:xfrm>
            <a:off x="5999050" y="3930768"/>
            <a:ext cx="24249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4" name="Google Shape;904;p16"/>
          <p:cNvSpPr txBox="1"/>
          <p:nvPr>
            <p:ph hasCustomPrompt="1" idx="9" type="title"/>
          </p:nvPr>
        </p:nvSpPr>
        <p:spPr>
          <a:xfrm>
            <a:off x="6896076" y="2942492"/>
            <a:ext cx="630900" cy="6309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400"/>
              <a:buNone/>
              <a:defRPr sz="2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905" name="Google Shape;905;p16"/>
          <p:cNvSpPr txBox="1"/>
          <p:nvPr>
            <p:ph idx="13" type="subTitle"/>
          </p:nvPr>
        </p:nvSpPr>
        <p:spPr>
          <a:xfrm>
            <a:off x="2039800" y="1991043"/>
            <a:ext cx="2424900" cy="356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06" name="Google Shape;906;p16"/>
          <p:cNvSpPr txBox="1"/>
          <p:nvPr>
            <p:ph idx="14" type="subTitle"/>
          </p:nvPr>
        </p:nvSpPr>
        <p:spPr>
          <a:xfrm>
            <a:off x="2039800" y="2195343"/>
            <a:ext cx="24249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07" name="Google Shape;907;p16"/>
          <p:cNvSpPr txBox="1"/>
          <p:nvPr>
            <p:ph hasCustomPrompt="1" idx="15" type="title"/>
          </p:nvPr>
        </p:nvSpPr>
        <p:spPr>
          <a:xfrm>
            <a:off x="2936800" y="1207067"/>
            <a:ext cx="630900" cy="6309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400"/>
              <a:buNone/>
              <a:defRPr sz="2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908" name="Google Shape;908;p16"/>
          <p:cNvSpPr txBox="1"/>
          <p:nvPr>
            <p:ph idx="16" type="subTitle"/>
          </p:nvPr>
        </p:nvSpPr>
        <p:spPr>
          <a:xfrm>
            <a:off x="4679300" y="1991043"/>
            <a:ext cx="2424900" cy="356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09" name="Google Shape;909;p16"/>
          <p:cNvSpPr txBox="1"/>
          <p:nvPr>
            <p:ph idx="17" type="subTitle"/>
          </p:nvPr>
        </p:nvSpPr>
        <p:spPr>
          <a:xfrm>
            <a:off x="4679300" y="2195343"/>
            <a:ext cx="24249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10" name="Google Shape;910;p16"/>
          <p:cNvSpPr txBox="1"/>
          <p:nvPr>
            <p:ph hasCustomPrompt="1" idx="18" type="title"/>
          </p:nvPr>
        </p:nvSpPr>
        <p:spPr>
          <a:xfrm>
            <a:off x="5576300" y="1207067"/>
            <a:ext cx="630900" cy="6309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2400"/>
              <a:buNone/>
              <a:defRPr sz="2000">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911" name="Google Shape;911;p16"/>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912" name="Google Shape;912;p16"/>
          <p:cNvGrpSpPr/>
          <p:nvPr/>
        </p:nvGrpSpPr>
        <p:grpSpPr>
          <a:xfrm rot="-5400000">
            <a:off x="-72852" y="415234"/>
            <a:ext cx="886061" cy="173737"/>
            <a:chOff x="5589725" y="3057300"/>
            <a:chExt cx="352900" cy="68250"/>
          </a:xfrm>
        </p:grpSpPr>
        <p:sp>
          <p:nvSpPr>
            <p:cNvPr id="913" name="Google Shape;913;p16"/>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6"/>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6"/>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6"/>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6"/>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6"/>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6"/>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6"/>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6"/>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6"/>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6"/>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6"/>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5" name="Google Shape;925;p16"/>
          <p:cNvGrpSpPr/>
          <p:nvPr/>
        </p:nvGrpSpPr>
        <p:grpSpPr>
          <a:xfrm>
            <a:off x="-214" y="4362417"/>
            <a:ext cx="466335" cy="466335"/>
            <a:chOff x="5807050" y="884950"/>
            <a:chExt cx="343550" cy="343550"/>
          </a:xfrm>
        </p:grpSpPr>
        <p:sp>
          <p:nvSpPr>
            <p:cNvPr id="926" name="Google Shape;926;p16"/>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6"/>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6"/>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6"/>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6"/>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6"/>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6"/>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6"/>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6"/>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5" name="Google Shape;935;p16"/>
          <p:cNvGrpSpPr/>
          <p:nvPr/>
        </p:nvGrpSpPr>
        <p:grpSpPr>
          <a:xfrm>
            <a:off x="8677886" y="4362417"/>
            <a:ext cx="466335" cy="466335"/>
            <a:chOff x="5807050" y="884950"/>
            <a:chExt cx="343550" cy="343550"/>
          </a:xfrm>
        </p:grpSpPr>
        <p:sp>
          <p:nvSpPr>
            <p:cNvPr id="936" name="Google Shape;936;p16"/>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6"/>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6"/>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6"/>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6"/>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6"/>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6"/>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6"/>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6"/>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5" name="Google Shape;945;p16"/>
          <p:cNvGrpSpPr/>
          <p:nvPr/>
        </p:nvGrpSpPr>
        <p:grpSpPr>
          <a:xfrm rot="-5400000">
            <a:off x="8330798" y="508559"/>
            <a:ext cx="886061" cy="173737"/>
            <a:chOff x="5589725" y="3057300"/>
            <a:chExt cx="352900" cy="68250"/>
          </a:xfrm>
        </p:grpSpPr>
        <p:sp>
          <p:nvSpPr>
            <p:cNvPr id="946" name="Google Shape;946;p16"/>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6"/>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6"/>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6"/>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6"/>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6"/>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6"/>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6"/>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6"/>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6"/>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6"/>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6"/>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8" name="Google Shape;958;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959" name="Shape 959"/>
        <p:cNvGrpSpPr/>
        <p:nvPr/>
      </p:nvGrpSpPr>
      <p:grpSpPr>
        <a:xfrm>
          <a:off x="0" y="0"/>
          <a:ext cx="0" cy="0"/>
          <a:chOff x="0" y="0"/>
          <a:chExt cx="0" cy="0"/>
        </a:xfrm>
      </p:grpSpPr>
      <p:sp>
        <p:nvSpPr>
          <p:cNvPr id="960" name="Google Shape;960;p17"/>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961" name="Google Shape;961;p17"/>
          <p:cNvSpPr txBox="1"/>
          <p:nvPr>
            <p:ph idx="1" type="subTitle"/>
          </p:nvPr>
        </p:nvSpPr>
        <p:spPr>
          <a:xfrm>
            <a:off x="870574" y="2123310"/>
            <a:ext cx="23916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2" name="Google Shape;962;p17"/>
          <p:cNvSpPr txBox="1"/>
          <p:nvPr>
            <p:ph idx="2" type="subTitle"/>
          </p:nvPr>
        </p:nvSpPr>
        <p:spPr>
          <a:xfrm>
            <a:off x="3376200" y="2123310"/>
            <a:ext cx="23916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3" name="Google Shape;963;p17"/>
          <p:cNvSpPr txBox="1"/>
          <p:nvPr>
            <p:ph idx="3" type="subTitle"/>
          </p:nvPr>
        </p:nvSpPr>
        <p:spPr>
          <a:xfrm>
            <a:off x="5881826" y="2123310"/>
            <a:ext cx="23916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4" name="Google Shape;964;p17"/>
          <p:cNvSpPr txBox="1"/>
          <p:nvPr>
            <p:ph idx="4" type="subTitle"/>
          </p:nvPr>
        </p:nvSpPr>
        <p:spPr>
          <a:xfrm>
            <a:off x="870574" y="3944280"/>
            <a:ext cx="23916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5" name="Google Shape;965;p17"/>
          <p:cNvSpPr txBox="1"/>
          <p:nvPr>
            <p:ph idx="5" type="subTitle"/>
          </p:nvPr>
        </p:nvSpPr>
        <p:spPr>
          <a:xfrm>
            <a:off x="3376200" y="3944280"/>
            <a:ext cx="23916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6" name="Google Shape;966;p17"/>
          <p:cNvSpPr txBox="1"/>
          <p:nvPr>
            <p:ph idx="6" type="subTitle"/>
          </p:nvPr>
        </p:nvSpPr>
        <p:spPr>
          <a:xfrm>
            <a:off x="5881826" y="3944280"/>
            <a:ext cx="2391600" cy="484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967" name="Google Shape;967;p17"/>
          <p:cNvSpPr txBox="1"/>
          <p:nvPr>
            <p:ph idx="7" type="subTitle"/>
          </p:nvPr>
        </p:nvSpPr>
        <p:spPr>
          <a:xfrm>
            <a:off x="870574" y="1919304"/>
            <a:ext cx="2391600" cy="365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68" name="Google Shape;968;p17"/>
          <p:cNvSpPr txBox="1"/>
          <p:nvPr>
            <p:ph idx="8" type="subTitle"/>
          </p:nvPr>
        </p:nvSpPr>
        <p:spPr>
          <a:xfrm>
            <a:off x="3376200" y="1919304"/>
            <a:ext cx="2391600" cy="365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69" name="Google Shape;969;p17"/>
          <p:cNvSpPr txBox="1"/>
          <p:nvPr>
            <p:ph idx="9" type="subTitle"/>
          </p:nvPr>
        </p:nvSpPr>
        <p:spPr>
          <a:xfrm>
            <a:off x="5881826" y="1919304"/>
            <a:ext cx="2391600" cy="365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70" name="Google Shape;970;p17"/>
          <p:cNvSpPr txBox="1"/>
          <p:nvPr>
            <p:ph idx="13" type="subTitle"/>
          </p:nvPr>
        </p:nvSpPr>
        <p:spPr>
          <a:xfrm>
            <a:off x="870574" y="3735679"/>
            <a:ext cx="2391600" cy="365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71" name="Google Shape;971;p17"/>
          <p:cNvSpPr txBox="1"/>
          <p:nvPr>
            <p:ph idx="14" type="subTitle"/>
          </p:nvPr>
        </p:nvSpPr>
        <p:spPr>
          <a:xfrm>
            <a:off x="3376200" y="3735679"/>
            <a:ext cx="2391600" cy="365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72" name="Google Shape;972;p17"/>
          <p:cNvSpPr txBox="1"/>
          <p:nvPr>
            <p:ph idx="15" type="subTitle"/>
          </p:nvPr>
        </p:nvSpPr>
        <p:spPr>
          <a:xfrm>
            <a:off x="5881826" y="3735679"/>
            <a:ext cx="2391600" cy="3657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1800"/>
              <a:buFont typeface="Raleway"/>
              <a:buNone/>
              <a:defRPr sz="1800">
                <a:latin typeface="Be Vietnam Pro Black"/>
                <a:ea typeface="Be Vietnam Pro Black"/>
                <a:cs typeface="Be Vietnam Pro Black"/>
                <a:sym typeface="Be Vietnam Pro Black"/>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973" name="Google Shape;973;p17"/>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974" name="Google Shape;974;p17"/>
          <p:cNvGrpSpPr/>
          <p:nvPr/>
        </p:nvGrpSpPr>
        <p:grpSpPr>
          <a:xfrm>
            <a:off x="8677661" y="4352880"/>
            <a:ext cx="466335" cy="466335"/>
            <a:chOff x="5807050" y="884950"/>
            <a:chExt cx="343550" cy="343550"/>
          </a:xfrm>
        </p:grpSpPr>
        <p:sp>
          <p:nvSpPr>
            <p:cNvPr id="975" name="Google Shape;975;p17"/>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7"/>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7"/>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7"/>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7"/>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7"/>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7"/>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7"/>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7"/>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4" name="Google Shape;984;p17"/>
          <p:cNvGrpSpPr/>
          <p:nvPr/>
        </p:nvGrpSpPr>
        <p:grpSpPr>
          <a:xfrm rot="-5400000">
            <a:off x="8373948" y="508559"/>
            <a:ext cx="886061" cy="173737"/>
            <a:chOff x="5589725" y="3057300"/>
            <a:chExt cx="352900" cy="68250"/>
          </a:xfrm>
        </p:grpSpPr>
        <p:sp>
          <p:nvSpPr>
            <p:cNvPr id="985" name="Google Shape;985;p17"/>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7"/>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7"/>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7"/>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7"/>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7"/>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7"/>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7"/>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7"/>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7"/>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7"/>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7"/>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17"/>
          <p:cNvGrpSpPr/>
          <p:nvPr/>
        </p:nvGrpSpPr>
        <p:grpSpPr>
          <a:xfrm>
            <a:off x="11" y="-8"/>
            <a:ext cx="466335" cy="466335"/>
            <a:chOff x="5807050" y="884950"/>
            <a:chExt cx="343550" cy="343550"/>
          </a:xfrm>
        </p:grpSpPr>
        <p:sp>
          <p:nvSpPr>
            <p:cNvPr id="998" name="Google Shape;998;p17"/>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7"/>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7"/>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7"/>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7"/>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7"/>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7"/>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7"/>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7"/>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 name="Google Shape;1007;p17"/>
          <p:cNvGrpSpPr/>
          <p:nvPr/>
        </p:nvGrpSpPr>
        <p:grpSpPr>
          <a:xfrm rot="-5400000">
            <a:off x="-128881" y="4124233"/>
            <a:ext cx="921351" cy="178180"/>
            <a:chOff x="5589725" y="3057300"/>
            <a:chExt cx="352900" cy="68250"/>
          </a:xfrm>
        </p:grpSpPr>
        <p:sp>
          <p:nvSpPr>
            <p:cNvPr id="1008" name="Google Shape;1008;p17"/>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7"/>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7"/>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7"/>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7"/>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7"/>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7"/>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7"/>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7"/>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7"/>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7"/>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7"/>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0" name="Google Shape;1020;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021" name="Shape 1021"/>
        <p:cNvGrpSpPr/>
        <p:nvPr/>
      </p:nvGrpSpPr>
      <p:grpSpPr>
        <a:xfrm>
          <a:off x="0" y="0"/>
          <a:ext cx="0" cy="0"/>
          <a:chOff x="0" y="0"/>
          <a:chExt cx="0" cy="0"/>
        </a:xfrm>
      </p:grpSpPr>
      <p:sp>
        <p:nvSpPr>
          <p:cNvPr id="1022" name="Google Shape;1022;p18"/>
          <p:cNvSpPr txBox="1"/>
          <p:nvPr>
            <p:ph type="title"/>
          </p:nvPr>
        </p:nvSpPr>
        <p:spPr>
          <a:xfrm>
            <a:off x="717750" y="445025"/>
            <a:ext cx="77085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23" name="Google Shape;1023;p18"/>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024" name="Google Shape;1024;p18"/>
          <p:cNvGrpSpPr/>
          <p:nvPr/>
        </p:nvGrpSpPr>
        <p:grpSpPr>
          <a:xfrm>
            <a:off x="89219" y="141870"/>
            <a:ext cx="921351" cy="178180"/>
            <a:chOff x="5589725" y="3057300"/>
            <a:chExt cx="352900" cy="68250"/>
          </a:xfrm>
        </p:grpSpPr>
        <p:sp>
          <p:nvSpPr>
            <p:cNvPr id="1025" name="Google Shape;1025;p18"/>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8"/>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8"/>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8"/>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8"/>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8"/>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8"/>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8"/>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8"/>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8"/>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8"/>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7" name="Google Shape;1037;p18"/>
          <p:cNvGrpSpPr/>
          <p:nvPr/>
        </p:nvGrpSpPr>
        <p:grpSpPr>
          <a:xfrm>
            <a:off x="8096994" y="141870"/>
            <a:ext cx="921351" cy="178180"/>
            <a:chOff x="5589725" y="3057300"/>
            <a:chExt cx="352900" cy="68250"/>
          </a:xfrm>
        </p:grpSpPr>
        <p:sp>
          <p:nvSpPr>
            <p:cNvPr id="1038" name="Google Shape;1038;p18"/>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8"/>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8"/>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8"/>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8"/>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8"/>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8"/>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8"/>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8"/>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8"/>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8"/>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8"/>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0" name="Google Shape;1050;p18"/>
          <p:cNvGrpSpPr/>
          <p:nvPr/>
        </p:nvGrpSpPr>
        <p:grpSpPr>
          <a:xfrm rot="-5400000">
            <a:off x="-128881" y="4124233"/>
            <a:ext cx="921351" cy="178180"/>
            <a:chOff x="5589725" y="3057300"/>
            <a:chExt cx="352900" cy="68250"/>
          </a:xfrm>
        </p:grpSpPr>
        <p:sp>
          <p:nvSpPr>
            <p:cNvPr id="1051" name="Google Shape;1051;p18"/>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8"/>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8"/>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8"/>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8"/>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8"/>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8"/>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8"/>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8"/>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8"/>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8"/>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8"/>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3" name="Google Shape;1063;p18"/>
          <p:cNvGrpSpPr/>
          <p:nvPr/>
        </p:nvGrpSpPr>
        <p:grpSpPr>
          <a:xfrm rot="-5400000">
            <a:off x="8314498" y="4124233"/>
            <a:ext cx="921351" cy="178180"/>
            <a:chOff x="5589725" y="3057300"/>
            <a:chExt cx="352900" cy="68250"/>
          </a:xfrm>
        </p:grpSpPr>
        <p:sp>
          <p:nvSpPr>
            <p:cNvPr id="1064" name="Google Shape;1064;p18"/>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8"/>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8"/>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8"/>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8"/>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8"/>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8"/>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8"/>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8"/>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8"/>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8"/>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8"/>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6" name="Google Shape;1076;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spTree>
      <p:nvGrpSpPr>
        <p:cNvPr id="1077" name="Shape 1077"/>
        <p:cNvGrpSpPr/>
        <p:nvPr/>
      </p:nvGrpSpPr>
      <p:grpSpPr>
        <a:xfrm>
          <a:off x="0" y="0"/>
          <a:ext cx="0" cy="0"/>
          <a:chOff x="0" y="0"/>
          <a:chExt cx="0" cy="0"/>
        </a:xfrm>
      </p:grpSpPr>
      <p:sp>
        <p:nvSpPr>
          <p:cNvPr id="1078" name="Google Shape;1078;p19"/>
          <p:cNvSpPr txBox="1"/>
          <p:nvPr>
            <p:ph type="title"/>
          </p:nvPr>
        </p:nvSpPr>
        <p:spPr>
          <a:xfrm>
            <a:off x="4064275" y="445025"/>
            <a:ext cx="4359600" cy="5727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79" name="Google Shape;1079;p19"/>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080" name="Google Shape;1080;p19"/>
          <p:cNvGrpSpPr/>
          <p:nvPr/>
        </p:nvGrpSpPr>
        <p:grpSpPr>
          <a:xfrm rot="-5400000">
            <a:off x="-303121" y="301809"/>
            <a:ext cx="1072603" cy="466362"/>
            <a:chOff x="3468800" y="239525"/>
            <a:chExt cx="843175" cy="365975"/>
          </a:xfrm>
        </p:grpSpPr>
        <p:sp>
          <p:nvSpPr>
            <p:cNvPr id="1081" name="Google Shape;1081;p19"/>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9"/>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9"/>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9"/>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9"/>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9"/>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9"/>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9"/>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9"/>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9"/>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9"/>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9"/>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9"/>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9"/>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9"/>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9"/>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9"/>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9"/>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9" name="Google Shape;1099;p19"/>
          <p:cNvGrpSpPr/>
          <p:nvPr/>
        </p:nvGrpSpPr>
        <p:grpSpPr>
          <a:xfrm rot="-5400000">
            <a:off x="-128881" y="4124233"/>
            <a:ext cx="921351" cy="178180"/>
            <a:chOff x="5589725" y="3057300"/>
            <a:chExt cx="352900" cy="68250"/>
          </a:xfrm>
        </p:grpSpPr>
        <p:sp>
          <p:nvSpPr>
            <p:cNvPr id="1100" name="Google Shape;1100;p19"/>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9"/>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9"/>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9"/>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9"/>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9"/>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9"/>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9"/>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9"/>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9"/>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9"/>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9"/>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2" name="Google Shape;1112;p19"/>
          <p:cNvGrpSpPr/>
          <p:nvPr/>
        </p:nvGrpSpPr>
        <p:grpSpPr>
          <a:xfrm rot="-5400000">
            <a:off x="8374529" y="301809"/>
            <a:ext cx="1072603" cy="466362"/>
            <a:chOff x="3468800" y="239525"/>
            <a:chExt cx="843175" cy="365975"/>
          </a:xfrm>
        </p:grpSpPr>
        <p:sp>
          <p:nvSpPr>
            <p:cNvPr id="1113" name="Google Shape;1113;p19"/>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9"/>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9"/>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9"/>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9"/>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9"/>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9"/>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9"/>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9"/>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9"/>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9"/>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9"/>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9"/>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9"/>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9"/>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9"/>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9"/>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9"/>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1" name="Google Shape;1131;p19"/>
          <p:cNvGrpSpPr/>
          <p:nvPr/>
        </p:nvGrpSpPr>
        <p:grpSpPr>
          <a:xfrm rot="-5400000">
            <a:off x="8314498" y="4124233"/>
            <a:ext cx="921351" cy="178180"/>
            <a:chOff x="5589725" y="3057300"/>
            <a:chExt cx="352900" cy="68250"/>
          </a:xfrm>
        </p:grpSpPr>
        <p:sp>
          <p:nvSpPr>
            <p:cNvPr id="1132" name="Google Shape;1132;p19"/>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9"/>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9"/>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9"/>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9"/>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9"/>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9"/>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9"/>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9"/>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9"/>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9"/>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9"/>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4" name="Google Shape;1144;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1_1_1">
    <p:spTree>
      <p:nvGrpSpPr>
        <p:cNvPr id="1145" name="Shape 1145"/>
        <p:cNvGrpSpPr/>
        <p:nvPr/>
      </p:nvGrpSpPr>
      <p:grpSpPr>
        <a:xfrm>
          <a:off x="0" y="0"/>
          <a:ext cx="0" cy="0"/>
          <a:chOff x="0" y="0"/>
          <a:chExt cx="0" cy="0"/>
        </a:xfrm>
      </p:grpSpPr>
      <p:sp>
        <p:nvSpPr>
          <p:cNvPr id="1146" name="Google Shape;1146;p20"/>
          <p:cNvSpPr txBox="1"/>
          <p:nvPr>
            <p:ph type="title"/>
          </p:nvPr>
        </p:nvSpPr>
        <p:spPr>
          <a:xfrm>
            <a:off x="717750" y="445025"/>
            <a:ext cx="77085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7" name="Google Shape;1147;p20"/>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148" name="Google Shape;1148;p20"/>
          <p:cNvGrpSpPr/>
          <p:nvPr/>
        </p:nvGrpSpPr>
        <p:grpSpPr>
          <a:xfrm>
            <a:off x="-380996" y="4375322"/>
            <a:ext cx="1072603" cy="466362"/>
            <a:chOff x="3468800" y="239525"/>
            <a:chExt cx="843175" cy="365975"/>
          </a:xfrm>
        </p:grpSpPr>
        <p:sp>
          <p:nvSpPr>
            <p:cNvPr id="1149" name="Google Shape;1149;p20"/>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7" name="Google Shape;1167;p20"/>
          <p:cNvGrpSpPr/>
          <p:nvPr/>
        </p:nvGrpSpPr>
        <p:grpSpPr>
          <a:xfrm>
            <a:off x="8110474" y="165633"/>
            <a:ext cx="921351" cy="178180"/>
            <a:chOff x="5589725" y="3057300"/>
            <a:chExt cx="352900" cy="68250"/>
          </a:xfrm>
        </p:grpSpPr>
        <p:sp>
          <p:nvSpPr>
            <p:cNvPr id="1168" name="Google Shape;1168;p20"/>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0" name="Google Shape;1180;p20"/>
          <p:cNvGrpSpPr/>
          <p:nvPr/>
        </p:nvGrpSpPr>
        <p:grpSpPr>
          <a:xfrm>
            <a:off x="8435545" y="4375322"/>
            <a:ext cx="1072603" cy="466362"/>
            <a:chOff x="3468800" y="239525"/>
            <a:chExt cx="843175" cy="365975"/>
          </a:xfrm>
        </p:grpSpPr>
        <p:sp>
          <p:nvSpPr>
            <p:cNvPr id="1181" name="Google Shape;1181;p20"/>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9" name="Google Shape;1199;p20"/>
          <p:cNvGrpSpPr/>
          <p:nvPr/>
        </p:nvGrpSpPr>
        <p:grpSpPr>
          <a:xfrm>
            <a:off x="112174" y="165633"/>
            <a:ext cx="921351" cy="178180"/>
            <a:chOff x="5589725" y="3057300"/>
            <a:chExt cx="352900" cy="68250"/>
          </a:xfrm>
        </p:grpSpPr>
        <p:sp>
          <p:nvSpPr>
            <p:cNvPr id="1200" name="Google Shape;1200;p20"/>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2" name="Google Shape;1212;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3"/>
          <p:cNvSpPr txBox="1"/>
          <p:nvPr>
            <p:ph type="title"/>
          </p:nvPr>
        </p:nvSpPr>
        <p:spPr>
          <a:xfrm>
            <a:off x="1303800" y="1850929"/>
            <a:ext cx="6536400" cy="12774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4" name="Google Shape;84;p3"/>
          <p:cNvSpPr txBox="1"/>
          <p:nvPr>
            <p:ph hasCustomPrompt="1" idx="2" type="title"/>
          </p:nvPr>
        </p:nvSpPr>
        <p:spPr>
          <a:xfrm>
            <a:off x="4114800" y="719746"/>
            <a:ext cx="914400" cy="914400"/>
          </a:xfrm>
          <a:prstGeom prst="rect">
            <a:avLst/>
          </a:prstGeom>
          <a:solidFill>
            <a:schemeClr val="dk1"/>
          </a:solidFill>
        </p:spPr>
        <p:txBody>
          <a:bodyPr anchorCtr="0" anchor="ctr" bIns="91425" lIns="91425" spcFirstLastPara="1" rIns="91425" wrap="square" tIns="91425">
            <a:noAutofit/>
          </a:bodyPr>
          <a:lstStyle>
            <a:lvl1pPr lvl="0" rtl="0" algn="ctr">
              <a:spcBef>
                <a:spcPts val="0"/>
              </a:spcBef>
              <a:spcAft>
                <a:spcPts val="0"/>
              </a:spcAft>
              <a:buSzPts val="6000"/>
              <a:buNone/>
              <a:defRPr>
                <a:solidFill>
                  <a:schemeClr val="dk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5" name="Google Shape;85;p3"/>
          <p:cNvSpPr txBox="1"/>
          <p:nvPr>
            <p:ph idx="1" type="subTitle"/>
          </p:nvPr>
        </p:nvSpPr>
        <p:spPr>
          <a:xfrm>
            <a:off x="2335050" y="3241150"/>
            <a:ext cx="4473900" cy="420600"/>
          </a:xfrm>
          <a:prstGeom prst="rect">
            <a:avLst/>
          </a:prstGeom>
          <a:solidFill>
            <a:schemeClr val="dk1"/>
          </a:solidFill>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chemeClr val="dk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6" name="Google Shape;86;p3"/>
          <p:cNvSpPr/>
          <p:nvPr/>
        </p:nvSpPr>
        <p:spPr>
          <a:xfrm flipH="1">
            <a:off x="11"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87" name="Google Shape;87;p3"/>
          <p:cNvGrpSpPr/>
          <p:nvPr/>
        </p:nvGrpSpPr>
        <p:grpSpPr>
          <a:xfrm flipH="1">
            <a:off x="8608847" y="26"/>
            <a:ext cx="535010" cy="535010"/>
            <a:chOff x="5807050" y="884950"/>
            <a:chExt cx="343550" cy="343550"/>
          </a:xfrm>
        </p:grpSpPr>
        <p:sp>
          <p:nvSpPr>
            <p:cNvPr id="88" name="Google Shape;88;p3"/>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3"/>
          <p:cNvGrpSpPr/>
          <p:nvPr/>
        </p:nvGrpSpPr>
        <p:grpSpPr>
          <a:xfrm flipH="1">
            <a:off x="0" y="-5"/>
            <a:ext cx="1395033" cy="605506"/>
            <a:chOff x="3468800" y="239525"/>
            <a:chExt cx="843175" cy="365975"/>
          </a:xfrm>
        </p:grpSpPr>
        <p:sp>
          <p:nvSpPr>
            <p:cNvPr id="98" name="Google Shape;98;p3"/>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3"/>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3"/>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3"/>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3"/>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3"/>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3"/>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 name="Google Shape;116;p3"/>
          <p:cNvGrpSpPr/>
          <p:nvPr/>
        </p:nvGrpSpPr>
        <p:grpSpPr>
          <a:xfrm flipH="1" rot="5400000">
            <a:off x="8260789" y="3568991"/>
            <a:ext cx="1067170" cy="206374"/>
            <a:chOff x="5589725" y="3057300"/>
            <a:chExt cx="352900" cy="68250"/>
          </a:xfrm>
        </p:grpSpPr>
        <p:sp>
          <p:nvSpPr>
            <p:cNvPr id="117" name="Google Shape;117;p3"/>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3"/>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3"/>
          <p:cNvGrpSpPr/>
          <p:nvPr/>
        </p:nvGrpSpPr>
        <p:grpSpPr>
          <a:xfrm flipH="1" rot="5400000">
            <a:off x="-174336" y="1206041"/>
            <a:ext cx="1067170" cy="206374"/>
            <a:chOff x="5589725" y="3057300"/>
            <a:chExt cx="352900" cy="68250"/>
          </a:xfrm>
        </p:grpSpPr>
        <p:sp>
          <p:nvSpPr>
            <p:cNvPr id="130" name="Google Shape;130;p3"/>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3"/>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3"/>
          <p:cNvGrpSpPr/>
          <p:nvPr/>
        </p:nvGrpSpPr>
        <p:grpSpPr>
          <a:xfrm flipH="1" rot="-5400000">
            <a:off x="4489037" y="4416997"/>
            <a:ext cx="165950" cy="858016"/>
            <a:chOff x="1349300" y="3328375"/>
            <a:chExt cx="68250" cy="352875"/>
          </a:xfrm>
        </p:grpSpPr>
        <p:sp>
          <p:nvSpPr>
            <p:cNvPr id="143" name="Google Shape;143;p3"/>
            <p:cNvSpPr/>
            <p:nvPr/>
          </p:nvSpPr>
          <p:spPr>
            <a:xfrm>
              <a:off x="1349300" y="3665325"/>
              <a:ext cx="15900" cy="15925"/>
            </a:xfrm>
            <a:custGeom>
              <a:rect b="b" l="l" r="r" t="t"/>
              <a:pathLst>
                <a:path extrusionOk="0" h="637" w="636">
                  <a:moveTo>
                    <a:pt x="262" y="1"/>
                  </a:moveTo>
                  <a:lnTo>
                    <a:pt x="206" y="20"/>
                  </a:lnTo>
                  <a:lnTo>
                    <a:pt x="150" y="57"/>
                  </a:lnTo>
                  <a:lnTo>
                    <a:pt x="94" y="94"/>
                  </a:lnTo>
                  <a:lnTo>
                    <a:pt x="56" y="132"/>
                  </a:lnTo>
                  <a:lnTo>
                    <a:pt x="19" y="188"/>
                  </a:lnTo>
                  <a:lnTo>
                    <a:pt x="0" y="263"/>
                  </a:lnTo>
                  <a:lnTo>
                    <a:pt x="0" y="319"/>
                  </a:lnTo>
                  <a:lnTo>
                    <a:pt x="0" y="394"/>
                  </a:lnTo>
                  <a:lnTo>
                    <a:pt x="19" y="450"/>
                  </a:lnTo>
                  <a:lnTo>
                    <a:pt x="56" y="506"/>
                  </a:lnTo>
                  <a:lnTo>
                    <a:pt x="94" y="543"/>
                  </a:lnTo>
                  <a:lnTo>
                    <a:pt x="150" y="581"/>
                  </a:lnTo>
                  <a:lnTo>
                    <a:pt x="206" y="618"/>
                  </a:lnTo>
                  <a:lnTo>
                    <a:pt x="262" y="637"/>
                  </a:lnTo>
                  <a:lnTo>
                    <a:pt x="393" y="637"/>
                  </a:lnTo>
                  <a:lnTo>
                    <a:pt x="449" y="618"/>
                  </a:lnTo>
                  <a:lnTo>
                    <a:pt x="505" y="581"/>
                  </a:lnTo>
                  <a:lnTo>
                    <a:pt x="542" y="543"/>
                  </a:lnTo>
                  <a:lnTo>
                    <a:pt x="580" y="506"/>
                  </a:lnTo>
                  <a:lnTo>
                    <a:pt x="617" y="450"/>
                  </a:lnTo>
                  <a:lnTo>
                    <a:pt x="636" y="394"/>
                  </a:lnTo>
                  <a:lnTo>
                    <a:pt x="636" y="319"/>
                  </a:lnTo>
                  <a:lnTo>
                    <a:pt x="636" y="263"/>
                  </a:lnTo>
                  <a:lnTo>
                    <a:pt x="617" y="188"/>
                  </a:lnTo>
                  <a:lnTo>
                    <a:pt x="580" y="132"/>
                  </a:lnTo>
                  <a:lnTo>
                    <a:pt x="542"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
            <p:cNvSpPr/>
            <p:nvPr/>
          </p:nvSpPr>
          <p:spPr>
            <a:xfrm>
              <a:off x="1349300" y="3598025"/>
              <a:ext cx="15900" cy="15925"/>
            </a:xfrm>
            <a:custGeom>
              <a:rect b="b" l="l" r="r" t="t"/>
              <a:pathLst>
                <a:path extrusionOk="0" h="637" w="636">
                  <a:moveTo>
                    <a:pt x="262" y="1"/>
                  </a:moveTo>
                  <a:lnTo>
                    <a:pt x="206" y="20"/>
                  </a:lnTo>
                  <a:lnTo>
                    <a:pt x="150" y="57"/>
                  </a:lnTo>
                  <a:lnTo>
                    <a:pt x="94" y="94"/>
                  </a:lnTo>
                  <a:lnTo>
                    <a:pt x="56" y="132"/>
                  </a:lnTo>
                  <a:lnTo>
                    <a:pt x="19" y="188"/>
                  </a:lnTo>
                  <a:lnTo>
                    <a:pt x="0" y="244"/>
                  </a:lnTo>
                  <a:lnTo>
                    <a:pt x="0" y="319"/>
                  </a:lnTo>
                  <a:lnTo>
                    <a:pt x="0" y="375"/>
                  </a:lnTo>
                  <a:lnTo>
                    <a:pt x="19" y="450"/>
                  </a:lnTo>
                  <a:lnTo>
                    <a:pt x="56" y="487"/>
                  </a:lnTo>
                  <a:lnTo>
                    <a:pt x="94" y="543"/>
                  </a:lnTo>
                  <a:lnTo>
                    <a:pt x="150" y="580"/>
                  </a:lnTo>
                  <a:lnTo>
                    <a:pt x="206" y="618"/>
                  </a:lnTo>
                  <a:lnTo>
                    <a:pt x="262" y="637"/>
                  </a:lnTo>
                  <a:lnTo>
                    <a:pt x="393" y="637"/>
                  </a:lnTo>
                  <a:lnTo>
                    <a:pt x="449" y="618"/>
                  </a:lnTo>
                  <a:lnTo>
                    <a:pt x="505" y="580"/>
                  </a:lnTo>
                  <a:lnTo>
                    <a:pt x="542" y="543"/>
                  </a:lnTo>
                  <a:lnTo>
                    <a:pt x="580" y="487"/>
                  </a:lnTo>
                  <a:lnTo>
                    <a:pt x="617" y="450"/>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
            <p:cNvSpPr/>
            <p:nvPr/>
          </p:nvSpPr>
          <p:spPr>
            <a:xfrm>
              <a:off x="1349300" y="3530725"/>
              <a:ext cx="15900" cy="15925"/>
            </a:xfrm>
            <a:custGeom>
              <a:rect b="b" l="l" r="r" t="t"/>
              <a:pathLst>
                <a:path extrusionOk="0" h="637" w="636">
                  <a:moveTo>
                    <a:pt x="262" y="1"/>
                  </a:moveTo>
                  <a:lnTo>
                    <a:pt x="206" y="20"/>
                  </a:lnTo>
                  <a:lnTo>
                    <a:pt x="150" y="57"/>
                  </a:lnTo>
                  <a:lnTo>
                    <a:pt x="94" y="94"/>
                  </a:lnTo>
                  <a:lnTo>
                    <a:pt x="56" y="132"/>
                  </a:lnTo>
                  <a:lnTo>
                    <a:pt x="19" y="188"/>
                  </a:lnTo>
                  <a:lnTo>
                    <a:pt x="0" y="244"/>
                  </a:lnTo>
                  <a:lnTo>
                    <a:pt x="0" y="319"/>
                  </a:lnTo>
                  <a:lnTo>
                    <a:pt x="0" y="375"/>
                  </a:lnTo>
                  <a:lnTo>
                    <a:pt x="19" y="431"/>
                  </a:lnTo>
                  <a:lnTo>
                    <a:pt x="56" y="487"/>
                  </a:lnTo>
                  <a:lnTo>
                    <a:pt x="94" y="543"/>
                  </a:lnTo>
                  <a:lnTo>
                    <a:pt x="150" y="580"/>
                  </a:lnTo>
                  <a:lnTo>
                    <a:pt x="206" y="618"/>
                  </a:lnTo>
                  <a:lnTo>
                    <a:pt x="262" y="636"/>
                  </a:lnTo>
                  <a:lnTo>
                    <a:pt x="393" y="636"/>
                  </a:lnTo>
                  <a:lnTo>
                    <a:pt x="449" y="618"/>
                  </a:lnTo>
                  <a:lnTo>
                    <a:pt x="505" y="580"/>
                  </a:lnTo>
                  <a:lnTo>
                    <a:pt x="542" y="543"/>
                  </a:lnTo>
                  <a:lnTo>
                    <a:pt x="580" y="487"/>
                  </a:lnTo>
                  <a:lnTo>
                    <a:pt x="617" y="431"/>
                  </a:lnTo>
                  <a:lnTo>
                    <a:pt x="636" y="375"/>
                  </a:lnTo>
                  <a:lnTo>
                    <a:pt x="636" y="319"/>
                  </a:lnTo>
                  <a:lnTo>
                    <a:pt x="636" y="244"/>
                  </a:lnTo>
                  <a:lnTo>
                    <a:pt x="617" y="188"/>
                  </a:lnTo>
                  <a:lnTo>
                    <a:pt x="580" y="132"/>
                  </a:lnTo>
                  <a:lnTo>
                    <a:pt x="542"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
            <p:cNvSpPr/>
            <p:nvPr/>
          </p:nvSpPr>
          <p:spPr>
            <a:xfrm>
              <a:off x="1349300" y="3462975"/>
              <a:ext cx="15900" cy="16375"/>
            </a:xfrm>
            <a:custGeom>
              <a:rect b="b" l="l" r="r" t="t"/>
              <a:pathLst>
                <a:path extrusionOk="0" h="655" w="636">
                  <a:moveTo>
                    <a:pt x="318" y="0"/>
                  </a:moveTo>
                  <a:lnTo>
                    <a:pt x="262" y="19"/>
                  </a:lnTo>
                  <a:lnTo>
                    <a:pt x="206" y="38"/>
                  </a:lnTo>
                  <a:lnTo>
                    <a:pt x="150" y="56"/>
                  </a:lnTo>
                  <a:lnTo>
                    <a:pt x="94" y="94"/>
                  </a:lnTo>
                  <a:lnTo>
                    <a:pt x="56" y="150"/>
                  </a:lnTo>
                  <a:lnTo>
                    <a:pt x="19" y="206"/>
                  </a:lnTo>
                  <a:lnTo>
                    <a:pt x="0" y="262"/>
                  </a:lnTo>
                  <a:lnTo>
                    <a:pt x="0" y="337"/>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37"/>
                  </a:lnTo>
                  <a:lnTo>
                    <a:pt x="636" y="262"/>
                  </a:lnTo>
                  <a:lnTo>
                    <a:pt x="617" y="206"/>
                  </a:lnTo>
                  <a:lnTo>
                    <a:pt x="580" y="150"/>
                  </a:lnTo>
                  <a:lnTo>
                    <a:pt x="542" y="94"/>
                  </a:lnTo>
                  <a:lnTo>
                    <a:pt x="505" y="56"/>
                  </a:lnTo>
                  <a:lnTo>
                    <a:pt x="449" y="38"/>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
            <p:cNvSpPr/>
            <p:nvPr/>
          </p:nvSpPr>
          <p:spPr>
            <a:xfrm>
              <a:off x="1349300" y="3395675"/>
              <a:ext cx="15900" cy="16375"/>
            </a:xfrm>
            <a:custGeom>
              <a:rect b="b" l="l" r="r" t="t"/>
              <a:pathLst>
                <a:path extrusionOk="0" h="655" w="636">
                  <a:moveTo>
                    <a:pt x="318" y="0"/>
                  </a:moveTo>
                  <a:lnTo>
                    <a:pt x="262" y="19"/>
                  </a:lnTo>
                  <a:lnTo>
                    <a:pt x="206" y="37"/>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206" y="617"/>
                  </a:lnTo>
                  <a:lnTo>
                    <a:pt x="262" y="636"/>
                  </a:lnTo>
                  <a:lnTo>
                    <a:pt x="318" y="654"/>
                  </a:lnTo>
                  <a:lnTo>
                    <a:pt x="393" y="636"/>
                  </a:lnTo>
                  <a:lnTo>
                    <a:pt x="449" y="617"/>
                  </a:lnTo>
                  <a:lnTo>
                    <a:pt x="505" y="598"/>
                  </a:lnTo>
                  <a:lnTo>
                    <a:pt x="542" y="561"/>
                  </a:lnTo>
                  <a:lnTo>
                    <a:pt x="580" y="505"/>
                  </a:lnTo>
                  <a:lnTo>
                    <a:pt x="617" y="449"/>
                  </a:lnTo>
                  <a:lnTo>
                    <a:pt x="636" y="393"/>
                  </a:lnTo>
                  <a:lnTo>
                    <a:pt x="636" y="318"/>
                  </a:lnTo>
                  <a:lnTo>
                    <a:pt x="636" y="262"/>
                  </a:lnTo>
                  <a:lnTo>
                    <a:pt x="617" y="206"/>
                  </a:lnTo>
                  <a:lnTo>
                    <a:pt x="580" y="150"/>
                  </a:lnTo>
                  <a:lnTo>
                    <a:pt x="542" y="94"/>
                  </a:lnTo>
                  <a:lnTo>
                    <a:pt x="505" y="56"/>
                  </a:lnTo>
                  <a:lnTo>
                    <a:pt x="449" y="37"/>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a:off x="1349300" y="3328375"/>
              <a:ext cx="15900" cy="15900"/>
            </a:xfrm>
            <a:custGeom>
              <a:rect b="b" l="l" r="r" t="t"/>
              <a:pathLst>
                <a:path extrusionOk="0" h="636" w="636">
                  <a:moveTo>
                    <a:pt x="318" y="0"/>
                  </a:moveTo>
                  <a:lnTo>
                    <a:pt x="262" y="19"/>
                  </a:lnTo>
                  <a:lnTo>
                    <a:pt x="206" y="37"/>
                  </a:lnTo>
                  <a:lnTo>
                    <a:pt x="150" y="56"/>
                  </a:lnTo>
                  <a:lnTo>
                    <a:pt x="94" y="93"/>
                  </a:lnTo>
                  <a:lnTo>
                    <a:pt x="56" y="150"/>
                  </a:lnTo>
                  <a:lnTo>
                    <a:pt x="19" y="206"/>
                  </a:lnTo>
                  <a:lnTo>
                    <a:pt x="0" y="262"/>
                  </a:lnTo>
                  <a:lnTo>
                    <a:pt x="0" y="318"/>
                  </a:lnTo>
                  <a:lnTo>
                    <a:pt x="0" y="393"/>
                  </a:lnTo>
                  <a:lnTo>
                    <a:pt x="19" y="449"/>
                  </a:lnTo>
                  <a:lnTo>
                    <a:pt x="56" y="505"/>
                  </a:lnTo>
                  <a:lnTo>
                    <a:pt x="94" y="542"/>
                  </a:lnTo>
                  <a:lnTo>
                    <a:pt x="150" y="598"/>
                  </a:lnTo>
                  <a:lnTo>
                    <a:pt x="206" y="617"/>
                  </a:lnTo>
                  <a:lnTo>
                    <a:pt x="262" y="636"/>
                  </a:lnTo>
                  <a:lnTo>
                    <a:pt x="393" y="636"/>
                  </a:lnTo>
                  <a:lnTo>
                    <a:pt x="449" y="617"/>
                  </a:lnTo>
                  <a:lnTo>
                    <a:pt x="505" y="598"/>
                  </a:lnTo>
                  <a:lnTo>
                    <a:pt x="542" y="542"/>
                  </a:lnTo>
                  <a:lnTo>
                    <a:pt x="580" y="505"/>
                  </a:lnTo>
                  <a:lnTo>
                    <a:pt x="617" y="449"/>
                  </a:lnTo>
                  <a:lnTo>
                    <a:pt x="636" y="393"/>
                  </a:lnTo>
                  <a:lnTo>
                    <a:pt x="636" y="318"/>
                  </a:lnTo>
                  <a:lnTo>
                    <a:pt x="636" y="262"/>
                  </a:lnTo>
                  <a:lnTo>
                    <a:pt x="617" y="206"/>
                  </a:lnTo>
                  <a:lnTo>
                    <a:pt x="580" y="150"/>
                  </a:lnTo>
                  <a:lnTo>
                    <a:pt x="542" y="93"/>
                  </a:lnTo>
                  <a:lnTo>
                    <a:pt x="505" y="56"/>
                  </a:lnTo>
                  <a:lnTo>
                    <a:pt x="449" y="37"/>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a:off x="1401175" y="3665325"/>
              <a:ext cx="16375" cy="15925"/>
            </a:xfrm>
            <a:custGeom>
              <a:rect b="b" l="l" r="r" t="t"/>
              <a:pathLst>
                <a:path extrusionOk="0" h="637" w="655">
                  <a:moveTo>
                    <a:pt x="262" y="1"/>
                  </a:moveTo>
                  <a:lnTo>
                    <a:pt x="206" y="20"/>
                  </a:lnTo>
                  <a:lnTo>
                    <a:pt x="150" y="57"/>
                  </a:lnTo>
                  <a:lnTo>
                    <a:pt x="94" y="94"/>
                  </a:lnTo>
                  <a:lnTo>
                    <a:pt x="56" y="132"/>
                  </a:lnTo>
                  <a:lnTo>
                    <a:pt x="38" y="188"/>
                  </a:lnTo>
                  <a:lnTo>
                    <a:pt x="19" y="263"/>
                  </a:lnTo>
                  <a:lnTo>
                    <a:pt x="0" y="319"/>
                  </a:lnTo>
                  <a:lnTo>
                    <a:pt x="19" y="394"/>
                  </a:lnTo>
                  <a:lnTo>
                    <a:pt x="38" y="450"/>
                  </a:lnTo>
                  <a:lnTo>
                    <a:pt x="56" y="506"/>
                  </a:lnTo>
                  <a:lnTo>
                    <a:pt x="94" y="543"/>
                  </a:lnTo>
                  <a:lnTo>
                    <a:pt x="150" y="581"/>
                  </a:lnTo>
                  <a:lnTo>
                    <a:pt x="206" y="618"/>
                  </a:lnTo>
                  <a:lnTo>
                    <a:pt x="262" y="637"/>
                  </a:lnTo>
                  <a:lnTo>
                    <a:pt x="393" y="637"/>
                  </a:lnTo>
                  <a:lnTo>
                    <a:pt x="449" y="618"/>
                  </a:lnTo>
                  <a:lnTo>
                    <a:pt x="505" y="581"/>
                  </a:lnTo>
                  <a:lnTo>
                    <a:pt x="561" y="543"/>
                  </a:lnTo>
                  <a:lnTo>
                    <a:pt x="599" y="506"/>
                  </a:lnTo>
                  <a:lnTo>
                    <a:pt x="617" y="450"/>
                  </a:lnTo>
                  <a:lnTo>
                    <a:pt x="636" y="394"/>
                  </a:lnTo>
                  <a:lnTo>
                    <a:pt x="655" y="319"/>
                  </a:lnTo>
                  <a:lnTo>
                    <a:pt x="636" y="263"/>
                  </a:lnTo>
                  <a:lnTo>
                    <a:pt x="617" y="188"/>
                  </a:lnTo>
                  <a:lnTo>
                    <a:pt x="599" y="132"/>
                  </a:lnTo>
                  <a:lnTo>
                    <a:pt x="561"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1401175" y="3598025"/>
              <a:ext cx="16375" cy="15925"/>
            </a:xfrm>
            <a:custGeom>
              <a:rect b="b" l="l" r="r" t="t"/>
              <a:pathLst>
                <a:path extrusionOk="0" h="637" w="655">
                  <a:moveTo>
                    <a:pt x="262" y="1"/>
                  </a:moveTo>
                  <a:lnTo>
                    <a:pt x="206" y="20"/>
                  </a:lnTo>
                  <a:lnTo>
                    <a:pt x="150" y="57"/>
                  </a:lnTo>
                  <a:lnTo>
                    <a:pt x="94" y="94"/>
                  </a:lnTo>
                  <a:lnTo>
                    <a:pt x="56" y="132"/>
                  </a:lnTo>
                  <a:lnTo>
                    <a:pt x="38" y="188"/>
                  </a:lnTo>
                  <a:lnTo>
                    <a:pt x="19" y="244"/>
                  </a:lnTo>
                  <a:lnTo>
                    <a:pt x="0" y="319"/>
                  </a:lnTo>
                  <a:lnTo>
                    <a:pt x="19" y="375"/>
                  </a:lnTo>
                  <a:lnTo>
                    <a:pt x="38" y="450"/>
                  </a:lnTo>
                  <a:lnTo>
                    <a:pt x="56" y="487"/>
                  </a:lnTo>
                  <a:lnTo>
                    <a:pt x="94" y="543"/>
                  </a:lnTo>
                  <a:lnTo>
                    <a:pt x="150" y="580"/>
                  </a:lnTo>
                  <a:lnTo>
                    <a:pt x="206" y="618"/>
                  </a:lnTo>
                  <a:lnTo>
                    <a:pt x="262" y="637"/>
                  </a:lnTo>
                  <a:lnTo>
                    <a:pt x="393" y="637"/>
                  </a:lnTo>
                  <a:lnTo>
                    <a:pt x="449" y="618"/>
                  </a:lnTo>
                  <a:lnTo>
                    <a:pt x="505" y="580"/>
                  </a:lnTo>
                  <a:lnTo>
                    <a:pt x="561" y="543"/>
                  </a:lnTo>
                  <a:lnTo>
                    <a:pt x="599" y="487"/>
                  </a:lnTo>
                  <a:lnTo>
                    <a:pt x="617" y="450"/>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1401175" y="3530725"/>
              <a:ext cx="16375" cy="15925"/>
            </a:xfrm>
            <a:custGeom>
              <a:rect b="b" l="l" r="r" t="t"/>
              <a:pathLst>
                <a:path extrusionOk="0" h="637" w="655">
                  <a:moveTo>
                    <a:pt x="262" y="1"/>
                  </a:moveTo>
                  <a:lnTo>
                    <a:pt x="206" y="20"/>
                  </a:lnTo>
                  <a:lnTo>
                    <a:pt x="150" y="57"/>
                  </a:lnTo>
                  <a:lnTo>
                    <a:pt x="94" y="94"/>
                  </a:lnTo>
                  <a:lnTo>
                    <a:pt x="56" y="132"/>
                  </a:lnTo>
                  <a:lnTo>
                    <a:pt x="38" y="188"/>
                  </a:lnTo>
                  <a:lnTo>
                    <a:pt x="19" y="244"/>
                  </a:lnTo>
                  <a:lnTo>
                    <a:pt x="0" y="319"/>
                  </a:lnTo>
                  <a:lnTo>
                    <a:pt x="19" y="375"/>
                  </a:lnTo>
                  <a:lnTo>
                    <a:pt x="38" y="431"/>
                  </a:lnTo>
                  <a:lnTo>
                    <a:pt x="56" y="487"/>
                  </a:lnTo>
                  <a:lnTo>
                    <a:pt x="94" y="543"/>
                  </a:lnTo>
                  <a:lnTo>
                    <a:pt x="150" y="580"/>
                  </a:lnTo>
                  <a:lnTo>
                    <a:pt x="206" y="618"/>
                  </a:lnTo>
                  <a:lnTo>
                    <a:pt x="262" y="636"/>
                  </a:lnTo>
                  <a:lnTo>
                    <a:pt x="393" y="636"/>
                  </a:lnTo>
                  <a:lnTo>
                    <a:pt x="449" y="618"/>
                  </a:lnTo>
                  <a:lnTo>
                    <a:pt x="505" y="580"/>
                  </a:lnTo>
                  <a:lnTo>
                    <a:pt x="561" y="543"/>
                  </a:lnTo>
                  <a:lnTo>
                    <a:pt x="599" y="487"/>
                  </a:lnTo>
                  <a:lnTo>
                    <a:pt x="617" y="431"/>
                  </a:lnTo>
                  <a:lnTo>
                    <a:pt x="636" y="375"/>
                  </a:lnTo>
                  <a:lnTo>
                    <a:pt x="655" y="319"/>
                  </a:lnTo>
                  <a:lnTo>
                    <a:pt x="636" y="244"/>
                  </a:lnTo>
                  <a:lnTo>
                    <a:pt x="617" y="188"/>
                  </a:lnTo>
                  <a:lnTo>
                    <a:pt x="599" y="132"/>
                  </a:lnTo>
                  <a:lnTo>
                    <a:pt x="561" y="94"/>
                  </a:lnTo>
                  <a:lnTo>
                    <a:pt x="505" y="57"/>
                  </a:lnTo>
                  <a:lnTo>
                    <a:pt x="449" y="20"/>
                  </a:lnTo>
                  <a:lnTo>
                    <a:pt x="39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a:off x="1401175" y="3462975"/>
              <a:ext cx="16375" cy="16375"/>
            </a:xfrm>
            <a:custGeom>
              <a:rect b="b" l="l" r="r" t="t"/>
              <a:pathLst>
                <a:path extrusionOk="0" h="655" w="655">
                  <a:moveTo>
                    <a:pt x="337" y="0"/>
                  </a:moveTo>
                  <a:lnTo>
                    <a:pt x="262" y="19"/>
                  </a:lnTo>
                  <a:lnTo>
                    <a:pt x="206" y="38"/>
                  </a:lnTo>
                  <a:lnTo>
                    <a:pt x="150" y="56"/>
                  </a:lnTo>
                  <a:lnTo>
                    <a:pt x="94" y="94"/>
                  </a:lnTo>
                  <a:lnTo>
                    <a:pt x="56" y="150"/>
                  </a:lnTo>
                  <a:lnTo>
                    <a:pt x="38" y="206"/>
                  </a:lnTo>
                  <a:lnTo>
                    <a:pt x="19" y="262"/>
                  </a:lnTo>
                  <a:lnTo>
                    <a:pt x="0" y="337"/>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37"/>
                  </a:lnTo>
                  <a:lnTo>
                    <a:pt x="636" y="262"/>
                  </a:lnTo>
                  <a:lnTo>
                    <a:pt x="617" y="206"/>
                  </a:lnTo>
                  <a:lnTo>
                    <a:pt x="599" y="150"/>
                  </a:lnTo>
                  <a:lnTo>
                    <a:pt x="561" y="94"/>
                  </a:lnTo>
                  <a:lnTo>
                    <a:pt x="505" y="56"/>
                  </a:lnTo>
                  <a:lnTo>
                    <a:pt x="449" y="38"/>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a:off x="1401175" y="3395675"/>
              <a:ext cx="16375" cy="16375"/>
            </a:xfrm>
            <a:custGeom>
              <a:rect b="b" l="l" r="r" t="t"/>
              <a:pathLst>
                <a:path extrusionOk="0" h="655" w="655">
                  <a:moveTo>
                    <a:pt x="337" y="0"/>
                  </a:moveTo>
                  <a:lnTo>
                    <a:pt x="262" y="19"/>
                  </a:lnTo>
                  <a:lnTo>
                    <a:pt x="206" y="37"/>
                  </a:lnTo>
                  <a:lnTo>
                    <a:pt x="150" y="56"/>
                  </a:lnTo>
                  <a:lnTo>
                    <a:pt x="94" y="94"/>
                  </a:lnTo>
                  <a:lnTo>
                    <a:pt x="56" y="150"/>
                  </a:lnTo>
                  <a:lnTo>
                    <a:pt x="38" y="206"/>
                  </a:lnTo>
                  <a:lnTo>
                    <a:pt x="19" y="262"/>
                  </a:lnTo>
                  <a:lnTo>
                    <a:pt x="0" y="318"/>
                  </a:lnTo>
                  <a:lnTo>
                    <a:pt x="19" y="393"/>
                  </a:lnTo>
                  <a:lnTo>
                    <a:pt x="38" y="449"/>
                  </a:lnTo>
                  <a:lnTo>
                    <a:pt x="56"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7"/>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a:off x="1401175" y="3328375"/>
              <a:ext cx="16375" cy="15900"/>
            </a:xfrm>
            <a:custGeom>
              <a:rect b="b" l="l" r="r" t="t"/>
              <a:pathLst>
                <a:path extrusionOk="0" h="636" w="655">
                  <a:moveTo>
                    <a:pt x="337" y="0"/>
                  </a:moveTo>
                  <a:lnTo>
                    <a:pt x="262" y="19"/>
                  </a:lnTo>
                  <a:lnTo>
                    <a:pt x="206" y="37"/>
                  </a:lnTo>
                  <a:lnTo>
                    <a:pt x="150" y="56"/>
                  </a:lnTo>
                  <a:lnTo>
                    <a:pt x="94" y="93"/>
                  </a:lnTo>
                  <a:lnTo>
                    <a:pt x="56" y="150"/>
                  </a:lnTo>
                  <a:lnTo>
                    <a:pt x="38" y="206"/>
                  </a:lnTo>
                  <a:lnTo>
                    <a:pt x="19" y="262"/>
                  </a:lnTo>
                  <a:lnTo>
                    <a:pt x="0" y="318"/>
                  </a:lnTo>
                  <a:lnTo>
                    <a:pt x="19" y="393"/>
                  </a:lnTo>
                  <a:lnTo>
                    <a:pt x="38" y="449"/>
                  </a:lnTo>
                  <a:lnTo>
                    <a:pt x="56" y="505"/>
                  </a:lnTo>
                  <a:lnTo>
                    <a:pt x="94" y="542"/>
                  </a:lnTo>
                  <a:lnTo>
                    <a:pt x="150" y="598"/>
                  </a:lnTo>
                  <a:lnTo>
                    <a:pt x="206" y="617"/>
                  </a:lnTo>
                  <a:lnTo>
                    <a:pt x="262" y="636"/>
                  </a:lnTo>
                  <a:lnTo>
                    <a:pt x="393" y="636"/>
                  </a:lnTo>
                  <a:lnTo>
                    <a:pt x="449" y="617"/>
                  </a:lnTo>
                  <a:lnTo>
                    <a:pt x="505" y="598"/>
                  </a:lnTo>
                  <a:lnTo>
                    <a:pt x="561" y="542"/>
                  </a:lnTo>
                  <a:lnTo>
                    <a:pt x="599" y="505"/>
                  </a:lnTo>
                  <a:lnTo>
                    <a:pt x="617" y="449"/>
                  </a:lnTo>
                  <a:lnTo>
                    <a:pt x="636" y="393"/>
                  </a:lnTo>
                  <a:lnTo>
                    <a:pt x="655" y="318"/>
                  </a:lnTo>
                  <a:lnTo>
                    <a:pt x="636" y="262"/>
                  </a:lnTo>
                  <a:lnTo>
                    <a:pt x="617" y="206"/>
                  </a:lnTo>
                  <a:lnTo>
                    <a:pt x="599" y="150"/>
                  </a:lnTo>
                  <a:lnTo>
                    <a:pt x="561" y="93"/>
                  </a:lnTo>
                  <a:lnTo>
                    <a:pt x="505" y="56"/>
                  </a:lnTo>
                  <a:lnTo>
                    <a:pt x="449" y="37"/>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_1_1_1">
    <p:spTree>
      <p:nvGrpSpPr>
        <p:cNvPr id="1213" name="Shape 1213"/>
        <p:cNvGrpSpPr/>
        <p:nvPr/>
      </p:nvGrpSpPr>
      <p:grpSpPr>
        <a:xfrm>
          <a:off x="0" y="0"/>
          <a:ext cx="0" cy="0"/>
          <a:chOff x="0" y="0"/>
          <a:chExt cx="0" cy="0"/>
        </a:xfrm>
      </p:grpSpPr>
      <p:sp>
        <p:nvSpPr>
          <p:cNvPr id="1214" name="Google Shape;1214;p21"/>
          <p:cNvSpPr txBox="1"/>
          <p:nvPr>
            <p:ph type="title"/>
          </p:nvPr>
        </p:nvSpPr>
        <p:spPr>
          <a:xfrm>
            <a:off x="717750" y="445025"/>
            <a:ext cx="77085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15" name="Google Shape;1215;p21"/>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216" name="Google Shape;1216;p21"/>
          <p:cNvGrpSpPr/>
          <p:nvPr/>
        </p:nvGrpSpPr>
        <p:grpSpPr>
          <a:xfrm rot="5400000">
            <a:off x="-303121" y="303122"/>
            <a:ext cx="1072603" cy="466362"/>
            <a:chOff x="3468800" y="239525"/>
            <a:chExt cx="843175" cy="365975"/>
          </a:xfrm>
        </p:grpSpPr>
        <p:sp>
          <p:nvSpPr>
            <p:cNvPr id="1217" name="Google Shape;1217;p21"/>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1"/>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1"/>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1"/>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1"/>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1"/>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1"/>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1"/>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1"/>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1"/>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1"/>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1"/>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1"/>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1"/>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1"/>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1"/>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1"/>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1"/>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5" name="Google Shape;1235;p21"/>
          <p:cNvGrpSpPr/>
          <p:nvPr/>
        </p:nvGrpSpPr>
        <p:grpSpPr>
          <a:xfrm>
            <a:off x="8679849" y="4495808"/>
            <a:ext cx="921351" cy="178180"/>
            <a:chOff x="5589725" y="3057300"/>
            <a:chExt cx="352900" cy="68250"/>
          </a:xfrm>
        </p:grpSpPr>
        <p:sp>
          <p:nvSpPr>
            <p:cNvPr id="1236" name="Google Shape;1236;p21"/>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1"/>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1"/>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1"/>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1"/>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1"/>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1"/>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1"/>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1"/>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1"/>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1"/>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1"/>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8" name="Google Shape;1248;p21"/>
          <p:cNvGrpSpPr/>
          <p:nvPr/>
        </p:nvGrpSpPr>
        <p:grpSpPr>
          <a:xfrm>
            <a:off x="-474059" y="4495808"/>
            <a:ext cx="921351" cy="178180"/>
            <a:chOff x="5589725" y="3057300"/>
            <a:chExt cx="352900" cy="68250"/>
          </a:xfrm>
        </p:grpSpPr>
        <p:sp>
          <p:nvSpPr>
            <p:cNvPr id="1249" name="Google Shape;1249;p21"/>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1"/>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1"/>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1"/>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1"/>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1"/>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1"/>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1"/>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1"/>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1"/>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1"/>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1"/>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1" name="Google Shape;1261;p21"/>
          <p:cNvGrpSpPr/>
          <p:nvPr/>
        </p:nvGrpSpPr>
        <p:grpSpPr>
          <a:xfrm rot="5400000">
            <a:off x="8374529" y="303122"/>
            <a:ext cx="1072603" cy="466362"/>
            <a:chOff x="3468800" y="239525"/>
            <a:chExt cx="843175" cy="365975"/>
          </a:xfrm>
        </p:grpSpPr>
        <p:sp>
          <p:nvSpPr>
            <p:cNvPr id="1262" name="Google Shape;1262;p21"/>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1"/>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1"/>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1"/>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1"/>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1"/>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1"/>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1"/>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1"/>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1"/>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1"/>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1"/>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1"/>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1"/>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1"/>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1"/>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1"/>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1"/>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0" name="Google Shape;1280;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281" name="Shape 1281"/>
        <p:cNvGrpSpPr/>
        <p:nvPr/>
      </p:nvGrpSpPr>
      <p:grpSpPr>
        <a:xfrm>
          <a:off x="0" y="0"/>
          <a:ext cx="0" cy="0"/>
          <a:chOff x="0" y="0"/>
          <a:chExt cx="0" cy="0"/>
        </a:xfrm>
      </p:grpSpPr>
      <p:sp>
        <p:nvSpPr>
          <p:cNvPr id="1282" name="Google Shape;1282;p22"/>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283" name="Google Shape;1283;p22"/>
          <p:cNvGrpSpPr/>
          <p:nvPr/>
        </p:nvGrpSpPr>
        <p:grpSpPr>
          <a:xfrm>
            <a:off x="-380996" y="4375322"/>
            <a:ext cx="1072603" cy="466362"/>
            <a:chOff x="3468800" y="239525"/>
            <a:chExt cx="843175" cy="365975"/>
          </a:xfrm>
        </p:grpSpPr>
        <p:sp>
          <p:nvSpPr>
            <p:cNvPr id="1284" name="Google Shape;1284;p22"/>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2"/>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2"/>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2"/>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2"/>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2"/>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2"/>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2"/>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2"/>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2"/>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2"/>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2"/>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2"/>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2"/>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2"/>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2"/>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2"/>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2"/>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2" name="Google Shape;1302;p22"/>
          <p:cNvGrpSpPr/>
          <p:nvPr/>
        </p:nvGrpSpPr>
        <p:grpSpPr>
          <a:xfrm>
            <a:off x="8110474" y="165633"/>
            <a:ext cx="921351" cy="178180"/>
            <a:chOff x="5589725" y="3057300"/>
            <a:chExt cx="352900" cy="68250"/>
          </a:xfrm>
        </p:grpSpPr>
        <p:sp>
          <p:nvSpPr>
            <p:cNvPr id="1303" name="Google Shape;1303;p22"/>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2"/>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2"/>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2"/>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2"/>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2"/>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2"/>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2"/>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2"/>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2"/>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2"/>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2"/>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5" name="Google Shape;1315;p22"/>
          <p:cNvGrpSpPr/>
          <p:nvPr/>
        </p:nvGrpSpPr>
        <p:grpSpPr>
          <a:xfrm>
            <a:off x="8435545" y="4375322"/>
            <a:ext cx="1072603" cy="466362"/>
            <a:chOff x="3468800" y="239525"/>
            <a:chExt cx="843175" cy="365975"/>
          </a:xfrm>
        </p:grpSpPr>
        <p:sp>
          <p:nvSpPr>
            <p:cNvPr id="1316" name="Google Shape;1316;p22"/>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2"/>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2"/>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2"/>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2"/>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2"/>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2"/>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2"/>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2"/>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2"/>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2"/>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2"/>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2"/>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2"/>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2"/>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2"/>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2"/>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2"/>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4" name="Google Shape;1334;p22"/>
          <p:cNvGrpSpPr/>
          <p:nvPr/>
        </p:nvGrpSpPr>
        <p:grpSpPr>
          <a:xfrm>
            <a:off x="112174" y="165633"/>
            <a:ext cx="921351" cy="178180"/>
            <a:chOff x="5589725" y="3057300"/>
            <a:chExt cx="352900" cy="68250"/>
          </a:xfrm>
        </p:grpSpPr>
        <p:sp>
          <p:nvSpPr>
            <p:cNvPr id="1335" name="Google Shape;1335;p22"/>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2"/>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2"/>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2"/>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2"/>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2"/>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2"/>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2"/>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2"/>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2"/>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2"/>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2"/>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7" name="Google Shape;1347;p22"/>
          <p:cNvSpPr txBox="1"/>
          <p:nvPr>
            <p:ph type="title"/>
          </p:nvPr>
        </p:nvSpPr>
        <p:spPr>
          <a:xfrm>
            <a:off x="2347938" y="640925"/>
            <a:ext cx="4448100" cy="1058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6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48" name="Google Shape;1348;p22"/>
          <p:cNvSpPr txBox="1"/>
          <p:nvPr>
            <p:ph idx="1" type="subTitle"/>
          </p:nvPr>
        </p:nvSpPr>
        <p:spPr>
          <a:xfrm>
            <a:off x="2347900" y="1451080"/>
            <a:ext cx="4448100" cy="10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49" name="Google Shape;1349;p22"/>
          <p:cNvSpPr txBox="1"/>
          <p:nvPr/>
        </p:nvSpPr>
        <p:spPr>
          <a:xfrm>
            <a:off x="1989000" y="3430855"/>
            <a:ext cx="5166000" cy="5487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200">
                <a:solidFill>
                  <a:schemeClr val="lt1"/>
                </a:solidFill>
                <a:latin typeface="Inter"/>
                <a:ea typeface="Inter"/>
                <a:cs typeface="Inter"/>
                <a:sym typeface="Inter"/>
              </a:rPr>
              <a:t>CREDITS:</a:t>
            </a:r>
            <a:r>
              <a:rPr lang="en" sz="1200">
                <a:solidFill>
                  <a:schemeClr val="lt1"/>
                </a:solidFill>
                <a:latin typeface="Inter"/>
                <a:ea typeface="Inter"/>
                <a:cs typeface="Inter"/>
                <a:sym typeface="Inter"/>
              </a:rPr>
              <a:t> This presentation template was created by </a:t>
            </a:r>
            <a:r>
              <a:rPr b="1" lang="en" sz="1200" u="sng">
                <a:solidFill>
                  <a:schemeClr val="lt1"/>
                </a:solidFill>
                <a:latin typeface="Inter"/>
                <a:ea typeface="Inter"/>
                <a:cs typeface="Inter"/>
                <a:sym typeface="Inter"/>
                <a:hlinkClick r:id="rId2">
                  <a:extLst>
                    <a:ext uri="{A12FA001-AC4F-418D-AE19-62706E023703}">
                      <ahyp:hlinkClr val="tx"/>
                    </a:ext>
                  </a:extLst>
                </a:hlinkClick>
              </a:rPr>
              <a:t>Slidesgo</a:t>
            </a:r>
            <a:r>
              <a:rPr lang="en" sz="1200">
                <a:solidFill>
                  <a:schemeClr val="lt1"/>
                </a:solidFill>
                <a:latin typeface="Inter"/>
                <a:ea typeface="Inter"/>
                <a:cs typeface="Inter"/>
                <a:sym typeface="Inter"/>
              </a:rPr>
              <a:t>, and includes icons by </a:t>
            </a:r>
            <a:r>
              <a:rPr b="1" lang="en" sz="1200" u="sng">
                <a:solidFill>
                  <a:schemeClr val="lt1"/>
                </a:solidFill>
                <a:latin typeface="Inter"/>
                <a:ea typeface="Inter"/>
                <a:cs typeface="Inter"/>
                <a:sym typeface="Inter"/>
                <a:hlinkClick r:id="rId3">
                  <a:extLst>
                    <a:ext uri="{A12FA001-AC4F-418D-AE19-62706E023703}">
                      <ahyp:hlinkClr val="tx"/>
                    </a:ext>
                  </a:extLst>
                </a:hlinkClick>
              </a:rPr>
              <a:t>Flaticon</a:t>
            </a:r>
            <a:r>
              <a:rPr lang="en" sz="1200">
                <a:solidFill>
                  <a:schemeClr val="lt1"/>
                </a:solidFill>
                <a:latin typeface="Inter"/>
                <a:ea typeface="Inter"/>
                <a:cs typeface="Inter"/>
                <a:sym typeface="Inter"/>
              </a:rPr>
              <a:t>, and infographics &amp; images by </a:t>
            </a:r>
            <a:r>
              <a:rPr b="1" lang="en" sz="1200" u="sng">
                <a:solidFill>
                  <a:schemeClr val="lt1"/>
                </a:solidFill>
                <a:latin typeface="Inter"/>
                <a:ea typeface="Inter"/>
                <a:cs typeface="Inter"/>
                <a:sym typeface="Inter"/>
                <a:hlinkClick r:id="rId4">
                  <a:extLst>
                    <a:ext uri="{A12FA001-AC4F-418D-AE19-62706E023703}">
                      <ahyp:hlinkClr val="tx"/>
                    </a:ext>
                  </a:extLst>
                </a:hlinkClick>
              </a:rPr>
              <a:t>Freepik</a:t>
            </a:r>
            <a:r>
              <a:rPr lang="en" sz="1200" u="sng">
                <a:solidFill>
                  <a:schemeClr val="lt1"/>
                </a:solidFill>
                <a:latin typeface="Inter"/>
                <a:ea typeface="Inter"/>
                <a:cs typeface="Inter"/>
                <a:sym typeface="Inter"/>
              </a:rPr>
              <a:t> </a:t>
            </a:r>
            <a:endParaRPr b="1" sz="1200" u="sng">
              <a:solidFill>
                <a:schemeClr val="lt1"/>
              </a:solidFill>
              <a:latin typeface="Inter"/>
              <a:ea typeface="Inter"/>
              <a:cs typeface="Inter"/>
              <a:sym typeface="Inter"/>
            </a:endParaRPr>
          </a:p>
        </p:txBody>
      </p:sp>
      <p:sp>
        <p:nvSpPr>
          <p:cNvPr id="1350" name="Google Shape;1350;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351" name="Shape 1351"/>
        <p:cNvGrpSpPr/>
        <p:nvPr/>
      </p:nvGrpSpPr>
      <p:grpSpPr>
        <a:xfrm>
          <a:off x="0" y="0"/>
          <a:ext cx="0" cy="0"/>
          <a:chOff x="0" y="0"/>
          <a:chExt cx="0" cy="0"/>
        </a:xfrm>
      </p:grpSpPr>
      <p:grpSp>
        <p:nvGrpSpPr>
          <p:cNvPr id="1352" name="Google Shape;1352;p23"/>
          <p:cNvGrpSpPr/>
          <p:nvPr/>
        </p:nvGrpSpPr>
        <p:grpSpPr>
          <a:xfrm rot="-5400000">
            <a:off x="-394772" y="394770"/>
            <a:ext cx="1395033" cy="605506"/>
            <a:chOff x="3468800" y="239525"/>
            <a:chExt cx="843175" cy="365975"/>
          </a:xfrm>
        </p:grpSpPr>
        <p:sp>
          <p:nvSpPr>
            <p:cNvPr id="1353" name="Google Shape;1353;p23"/>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3"/>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3"/>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3"/>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3"/>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3"/>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3"/>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3"/>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3"/>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3"/>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3"/>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3"/>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3"/>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3"/>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3"/>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3"/>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3"/>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3"/>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1" name="Google Shape;1371;p23"/>
          <p:cNvGrpSpPr/>
          <p:nvPr/>
        </p:nvGrpSpPr>
        <p:grpSpPr>
          <a:xfrm rot="-5400000">
            <a:off x="8143828" y="394770"/>
            <a:ext cx="1395033" cy="605506"/>
            <a:chOff x="3468800" y="239525"/>
            <a:chExt cx="843175" cy="365975"/>
          </a:xfrm>
        </p:grpSpPr>
        <p:sp>
          <p:nvSpPr>
            <p:cNvPr id="1372" name="Google Shape;1372;p23"/>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3"/>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3"/>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3"/>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3"/>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3"/>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3"/>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3"/>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3"/>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3"/>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3"/>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3"/>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3"/>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3"/>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3"/>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3"/>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3"/>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3"/>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0" name="Google Shape;1390;p23"/>
          <p:cNvGrpSpPr/>
          <p:nvPr/>
        </p:nvGrpSpPr>
        <p:grpSpPr>
          <a:xfrm>
            <a:off x="4038415" y="161441"/>
            <a:ext cx="1067170" cy="206374"/>
            <a:chOff x="5589725" y="3057300"/>
            <a:chExt cx="352900" cy="68250"/>
          </a:xfrm>
        </p:grpSpPr>
        <p:sp>
          <p:nvSpPr>
            <p:cNvPr id="1391" name="Google Shape;1391;p23"/>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3"/>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3"/>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3"/>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3"/>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3"/>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3"/>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3"/>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3"/>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3"/>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3"/>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3"/>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3" name="Google Shape;1403;p23"/>
          <p:cNvSpPr/>
          <p:nvPr/>
        </p:nvSpPr>
        <p:spPr>
          <a:xfrm>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404" name="Google Shape;1404;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405" name="Shape 1405"/>
        <p:cNvGrpSpPr/>
        <p:nvPr/>
      </p:nvGrpSpPr>
      <p:grpSpPr>
        <a:xfrm>
          <a:off x="0" y="0"/>
          <a:ext cx="0" cy="0"/>
          <a:chOff x="0" y="0"/>
          <a:chExt cx="0" cy="0"/>
        </a:xfrm>
      </p:grpSpPr>
      <p:sp>
        <p:nvSpPr>
          <p:cNvPr id="1406" name="Google Shape;1406;p24"/>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407" name="Google Shape;1407;p24"/>
          <p:cNvGrpSpPr/>
          <p:nvPr/>
        </p:nvGrpSpPr>
        <p:grpSpPr>
          <a:xfrm>
            <a:off x="-380996" y="4375322"/>
            <a:ext cx="1072603" cy="466362"/>
            <a:chOff x="3468800" y="239525"/>
            <a:chExt cx="843175" cy="365975"/>
          </a:xfrm>
        </p:grpSpPr>
        <p:sp>
          <p:nvSpPr>
            <p:cNvPr id="1408" name="Google Shape;1408;p24"/>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4"/>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4"/>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4"/>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4"/>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4"/>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4"/>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4"/>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4"/>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4"/>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4"/>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4"/>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4"/>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4"/>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4"/>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4"/>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4"/>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4"/>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6" name="Google Shape;1426;p24"/>
          <p:cNvGrpSpPr/>
          <p:nvPr/>
        </p:nvGrpSpPr>
        <p:grpSpPr>
          <a:xfrm>
            <a:off x="8110474" y="165633"/>
            <a:ext cx="921351" cy="178180"/>
            <a:chOff x="5589725" y="3057300"/>
            <a:chExt cx="352900" cy="68250"/>
          </a:xfrm>
        </p:grpSpPr>
        <p:sp>
          <p:nvSpPr>
            <p:cNvPr id="1427" name="Google Shape;1427;p24"/>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4"/>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4"/>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4"/>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4"/>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4"/>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4"/>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4"/>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4"/>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4"/>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4"/>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4"/>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9" name="Google Shape;1439;p24"/>
          <p:cNvGrpSpPr/>
          <p:nvPr/>
        </p:nvGrpSpPr>
        <p:grpSpPr>
          <a:xfrm>
            <a:off x="8435545" y="4375322"/>
            <a:ext cx="1072603" cy="466362"/>
            <a:chOff x="3468800" y="239525"/>
            <a:chExt cx="843175" cy="365975"/>
          </a:xfrm>
        </p:grpSpPr>
        <p:sp>
          <p:nvSpPr>
            <p:cNvPr id="1440" name="Google Shape;1440;p24"/>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4"/>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4"/>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4"/>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4"/>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4"/>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4"/>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4"/>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4"/>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4"/>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4"/>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4"/>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4"/>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4"/>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8" name="Google Shape;1458;p24"/>
          <p:cNvGrpSpPr/>
          <p:nvPr/>
        </p:nvGrpSpPr>
        <p:grpSpPr>
          <a:xfrm>
            <a:off x="112174" y="165633"/>
            <a:ext cx="921351" cy="178180"/>
            <a:chOff x="5589725" y="3057300"/>
            <a:chExt cx="352900" cy="68250"/>
          </a:xfrm>
        </p:grpSpPr>
        <p:sp>
          <p:nvSpPr>
            <p:cNvPr id="1459" name="Google Shape;1459;p24"/>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1" name="Google Shape;1471;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6" name="Shape 156"/>
        <p:cNvGrpSpPr/>
        <p:nvPr/>
      </p:nvGrpSpPr>
      <p:grpSpPr>
        <a:xfrm>
          <a:off x="0" y="0"/>
          <a:ext cx="0" cy="0"/>
          <a:chOff x="0" y="0"/>
          <a:chExt cx="0" cy="0"/>
        </a:xfrm>
      </p:grpSpPr>
      <p:sp>
        <p:nvSpPr>
          <p:cNvPr id="157" name="Google Shape;157;p4"/>
          <p:cNvSpPr txBox="1"/>
          <p:nvPr>
            <p:ph type="title"/>
          </p:nvPr>
        </p:nvSpPr>
        <p:spPr>
          <a:xfrm>
            <a:off x="715100" y="448056"/>
            <a:ext cx="4046700" cy="576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8" name="Google Shape;158;p4"/>
          <p:cNvSpPr txBox="1"/>
          <p:nvPr>
            <p:ph idx="1" type="body"/>
          </p:nvPr>
        </p:nvSpPr>
        <p:spPr>
          <a:xfrm>
            <a:off x="715100" y="1375650"/>
            <a:ext cx="4046700" cy="27969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434343"/>
              </a:buClr>
              <a:buSzPts val="1400"/>
              <a:buChar char="●"/>
              <a:defRPr sz="1400">
                <a:solidFill>
                  <a:srgbClr val="434343"/>
                </a:solidFill>
              </a:defRPr>
            </a:lvl1pPr>
            <a:lvl2pPr indent="-317500" lvl="1" marL="914400" rtl="0">
              <a:lnSpc>
                <a:spcPct val="115000"/>
              </a:lnSpc>
              <a:spcBef>
                <a:spcPts val="1000"/>
              </a:spcBef>
              <a:spcAft>
                <a:spcPts val="0"/>
              </a:spcAft>
              <a:buClr>
                <a:srgbClr val="434343"/>
              </a:buClr>
              <a:buSzPts val="1400"/>
              <a:buChar char="○"/>
              <a:defRPr>
                <a:solidFill>
                  <a:srgbClr val="434343"/>
                </a:solidFill>
              </a:defRPr>
            </a:lvl2pPr>
            <a:lvl3pPr indent="-317500" lvl="2" marL="1371600" rtl="0">
              <a:lnSpc>
                <a:spcPct val="115000"/>
              </a:lnSpc>
              <a:spcBef>
                <a:spcPts val="0"/>
              </a:spcBef>
              <a:spcAft>
                <a:spcPts val="0"/>
              </a:spcAft>
              <a:buClr>
                <a:srgbClr val="434343"/>
              </a:buClr>
              <a:buSzPts val="1400"/>
              <a:buChar char="■"/>
              <a:defRPr>
                <a:solidFill>
                  <a:srgbClr val="434343"/>
                </a:solidFill>
              </a:defRPr>
            </a:lvl3pPr>
            <a:lvl4pPr indent="-317500" lvl="3" marL="1828800" rtl="0">
              <a:lnSpc>
                <a:spcPct val="115000"/>
              </a:lnSpc>
              <a:spcBef>
                <a:spcPts val="0"/>
              </a:spcBef>
              <a:spcAft>
                <a:spcPts val="0"/>
              </a:spcAft>
              <a:buClr>
                <a:srgbClr val="434343"/>
              </a:buClr>
              <a:buSzPts val="1400"/>
              <a:buChar char="●"/>
              <a:defRPr>
                <a:solidFill>
                  <a:srgbClr val="434343"/>
                </a:solidFill>
              </a:defRPr>
            </a:lvl4pPr>
            <a:lvl5pPr indent="-317500" lvl="4" marL="2286000" rtl="0">
              <a:lnSpc>
                <a:spcPct val="115000"/>
              </a:lnSpc>
              <a:spcBef>
                <a:spcPts val="0"/>
              </a:spcBef>
              <a:spcAft>
                <a:spcPts val="0"/>
              </a:spcAft>
              <a:buClr>
                <a:srgbClr val="434343"/>
              </a:buClr>
              <a:buSzPts val="1400"/>
              <a:buChar char="○"/>
              <a:defRPr>
                <a:solidFill>
                  <a:srgbClr val="434343"/>
                </a:solidFill>
              </a:defRPr>
            </a:lvl5pPr>
            <a:lvl6pPr indent="-317500" lvl="5" marL="2743200" rtl="0">
              <a:lnSpc>
                <a:spcPct val="115000"/>
              </a:lnSpc>
              <a:spcBef>
                <a:spcPts val="0"/>
              </a:spcBef>
              <a:spcAft>
                <a:spcPts val="0"/>
              </a:spcAft>
              <a:buClr>
                <a:srgbClr val="434343"/>
              </a:buClr>
              <a:buSzPts val="1400"/>
              <a:buChar char="■"/>
              <a:defRPr>
                <a:solidFill>
                  <a:srgbClr val="434343"/>
                </a:solidFill>
              </a:defRPr>
            </a:lvl6pPr>
            <a:lvl7pPr indent="-317500" lvl="6" marL="3200400" rtl="0">
              <a:lnSpc>
                <a:spcPct val="115000"/>
              </a:lnSpc>
              <a:spcBef>
                <a:spcPts val="0"/>
              </a:spcBef>
              <a:spcAft>
                <a:spcPts val="0"/>
              </a:spcAft>
              <a:buClr>
                <a:srgbClr val="434343"/>
              </a:buClr>
              <a:buSzPts val="1400"/>
              <a:buChar char="●"/>
              <a:defRPr>
                <a:solidFill>
                  <a:srgbClr val="434343"/>
                </a:solidFill>
              </a:defRPr>
            </a:lvl7pPr>
            <a:lvl8pPr indent="-317500" lvl="7" marL="3657600" rtl="0">
              <a:lnSpc>
                <a:spcPct val="115000"/>
              </a:lnSpc>
              <a:spcBef>
                <a:spcPts val="0"/>
              </a:spcBef>
              <a:spcAft>
                <a:spcPts val="0"/>
              </a:spcAft>
              <a:buClr>
                <a:srgbClr val="434343"/>
              </a:buClr>
              <a:buSzPts val="1400"/>
              <a:buChar char="○"/>
              <a:defRPr>
                <a:solidFill>
                  <a:srgbClr val="434343"/>
                </a:solidFill>
              </a:defRPr>
            </a:lvl8pPr>
            <a:lvl9pPr indent="-317500" lvl="8" marL="4114800" rtl="0">
              <a:lnSpc>
                <a:spcPct val="115000"/>
              </a:lnSpc>
              <a:spcBef>
                <a:spcPts val="0"/>
              </a:spcBef>
              <a:spcAft>
                <a:spcPts val="0"/>
              </a:spcAft>
              <a:buClr>
                <a:srgbClr val="434343"/>
              </a:buClr>
              <a:buSzPts val="1400"/>
              <a:buChar char="■"/>
              <a:defRPr>
                <a:solidFill>
                  <a:srgbClr val="434343"/>
                </a:solidFill>
              </a:defRPr>
            </a:lvl9pPr>
          </a:lstStyle>
          <a:p/>
        </p:txBody>
      </p:sp>
      <p:sp>
        <p:nvSpPr>
          <p:cNvPr id="159" name="Google Shape;159;p4"/>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160" name="Google Shape;160;p4"/>
          <p:cNvGrpSpPr/>
          <p:nvPr/>
        </p:nvGrpSpPr>
        <p:grpSpPr>
          <a:xfrm rot="-5400000">
            <a:off x="-72852" y="415234"/>
            <a:ext cx="886061" cy="173737"/>
            <a:chOff x="5589725" y="3057300"/>
            <a:chExt cx="352900" cy="68250"/>
          </a:xfrm>
        </p:grpSpPr>
        <p:sp>
          <p:nvSpPr>
            <p:cNvPr id="161" name="Google Shape;161;p4"/>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 name="Google Shape;173;p4"/>
          <p:cNvGrpSpPr/>
          <p:nvPr/>
        </p:nvGrpSpPr>
        <p:grpSpPr>
          <a:xfrm>
            <a:off x="-214" y="4362417"/>
            <a:ext cx="466335" cy="466335"/>
            <a:chOff x="5807050" y="884950"/>
            <a:chExt cx="343550" cy="343550"/>
          </a:xfrm>
        </p:grpSpPr>
        <p:sp>
          <p:nvSpPr>
            <p:cNvPr id="174" name="Google Shape;174;p4"/>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4"/>
          <p:cNvGrpSpPr/>
          <p:nvPr/>
        </p:nvGrpSpPr>
        <p:grpSpPr>
          <a:xfrm>
            <a:off x="8684961" y="-33"/>
            <a:ext cx="466335" cy="466335"/>
            <a:chOff x="5807050" y="884950"/>
            <a:chExt cx="343550" cy="343550"/>
          </a:xfrm>
        </p:grpSpPr>
        <p:sp>
          <p:nvSpPr>
            <p:cNvPr id="184" name="Google Shape;184;p4"/>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4"/>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 name="Google Shape;193;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4" name="Shape 194"/>
        <p:cNvGrpSpPr/>
        <p:nvPr/>
      </p:nvGrpSpPr>
      <p:grpSpPr>
        <a:xfrm>
          <a:off x="0" y="0"/>
          <a:ext cx="0" cy="0"/>
          <a:chOff x="0" y="0"/>
          <a:chExt cx="0" cy="0"/>
        </a:xfrm>
      </p:grpSpPr>
      <p:sp>
        <p:nvSpPr>
          <p:cNvPr id="195" name="Google Shape;195;p5"/>
          <p:cNvSpPr txBox="1"/>
          <p:nvPr>
            <p:ph idx="1" type="subTitle"/>
          </p:nvPr>
        </p:nvSpPr>
        <p:spPr>
          <a:xfrm>
            <a:off x="1428900" y="1940800"/>
            <a:ext cx="2352000" cy="3567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1pPr>
            <a:lvl2pPr lvl="1"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196" name="Google Shape;196;p5"/>
          <p:cNvSpPr txBox="1"/>
          <p:nvPr>
            <p:ph idx="2" type="subTitle"/>
          </p:nvPr>
        </p:nvSpPr>
        <p:spPr>
          <a:xfrm>
            <a:off x="1428900" y="3114425"/>
            <a:ext cx="2352000" cy="356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1pPr>
            <a:lvl2pPr lvl="1"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2pPr>
            <a:lvl3pPr lvl="2"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3pPr>
            <a:lvl4pPr lvl="3"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4pPr>
            <a:lvl5pPr lvl="4"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5pPr>
            <a:lvl6pPr lvl="5"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6pPr>
            <a:lvl7pPr lvl="6"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7pPr>
            <a:lvl8pPr lvl="7"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8pPr>
            <a:lvl9pPr lvl="8" rtl="0" algn="ctr">
              <a:lnSpc>
                <a:spcPct val="100000"/>
              </a:lnSpc>
              <a:spcBef>
                <a:spcPts val="0"/>
              </a:spcBef>
              <a:spcAft>
                <a:spcPts val="0"/>
              </a:spcAft>
              <a:buClr>
                <a:schemeClr val="dk1"/>
              </a:buClr>
              <a:buSzPts val="1800"/>
              <a:buFont typeface="Raleway"/>
              <a:buNone/>
              <a:defRPr b="1" sz="1800">
                <a:solidFill>
                  <a:schemeClr val="dk1"/>
                </a:solidFill>
                <a:latin typeface="Raleway"/>
                <a:ea typeface="Raleway"/>
                <a:cs typeface="Raleway"/>
                <a:sym typeface="Raleway"/>
              </a:defRPr>
            </a:lvl9pPr>
          </a:lstStyle>
          <a:p/>
        </p:txBody>
      </p:sp>
      <p:sp>
        <p:nvSpPr>
          <p:cNvPr id="197" name="Google Shape;197;p5"/>
          <p:cNvSpPr txBox="1"/>
          <p:nvPr>
            <p:ph idx="3" type="subTitle"/>
          </p:nvPr>
        </p:nvSpPr>
        <p:spPr>
          <a:xfrm>
            <a:off x="1428900" y="2297500"/>
            <a:ext cx="2352000" cy="48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8" name="Google Shape;198;p5"/>
          <p:cNvSpPr txBox="1"/>
          <p:nvPr>
            <p:ph idx="4" type="subTitle"/>
          </p:nvPr>
        </p:nvSpPr>
        <p:spPr>
          <a:xfrm>
            <a:off x="1428900" y="3471125"/>
            <a:ext cx="2352000" cy="484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 name="Google Shape;199;p5"/>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0" name="Google Shape;200;p5"/>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201" name="Google Shape;201;p5"/>
          <p:cNvGrpSpPr/>
          <p:nvPr/>
        </p:nvGrpSpPr>
        <p:grpSpPr>
          <a:xfrm>
            <a:off x="8682233" y="-11"/>
            <a:ext cx="461937" cy="461937"/>
            <a:chOff x="5807050" y="884950"/>
            <a:chExt cx="343550" cy="343550"/>
          </a:xfrm>
        </p:grpSpPr>
        <p:sp>
          <p:nvSpPr>
            <p:cNvPr id="202" name="Google Shape;202;p5"/>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5"/>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5"/>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5"/>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5"/>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 name="Google Shape;211;p5"/>
          <p:cNvGrpSpPr/>
          <p:nvPr/>
        </p:nvGrpSpPr>
        <p:grpSpPr>
          <a:xfrm>
            <a:off x="8" y="-11"/>
            <a:ext cx="461937" cy="461937"/>
            <a:chOff x="5807050" y="884950"/>
            <a:chExt cx="343550" cy="343550"/>
          </a:xfrm>
        </p:grpSpPr>
        <p:sp>
          <p:nvSpPr>
            <p:cNvPr id="212" name="Google Shape;212;p5"/>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5"/>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5"/>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5"/>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5"/>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5"/>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5"/>
          <p:cNvGrpSpPr/>
          <p:nvPr/>
        </p:nvGrpSpPr>
        <p:grpSpPr>
          <a:xfrm rot="-5400000">
            <a:off x="-303096" y="4055884"/>
            <a:ext cx="1072603" cy="466362"/>
            <a:chOff x="3468800" y="239525"/>
            <a:chExt cx="843175" cy="365975"/>
          </a:xfrm>
        </p:grpSpPr>
        <p:sp>
          <p:nvSpPr>
            <p:cNvPr id="222" name="Google Shape;222;p5"/>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5"/>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5"/>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5"/>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5"/>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5"/>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5"/>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5"/>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5"/>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5"/>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5"/>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5"/>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5"/>
          <p:cNvGrpSpPr/>
          <p:nvPr/>
        </p:nvGrpSpPr>
        <p:grpSpPr>
          <a:xfrm rot="-5400000">
            <a:off x="-176587" y="1061646"/>
            <a:ext cx="886061" cy="173737"/>
            <a:chOff x="5589725" y="3057300"/>
            <a:chExt cx="352900" cy="68250"/>
          </a:xfrm>
        </p:grpSpPr>
        <p:sp>
          <p:nvSpPr>
            <p:cNvPr id="241" name="Google Shape;241;p5"/>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5"/>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5"/>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5"/>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5"/>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5"/>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5"/>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5"/>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5"/>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5"/>
          <p:cNvGrpSpPr/>
          <p:nvPr/>
        </p:nvGrpSpPr>
        <p:grpSpPr>
          <a:xfrm rot="-5400000">
            <a:off x="8325619" y="4151733"/>
            <a:ext cx="921351" cy="178180"/>
            <a:chOff x="5589725" y="3057300"/>
            <a:chExt cx="352900" cy="68250"/>
          </a:xfrm>
        </p:grpSpPr>
        <p:sp>
          <p:nvSpPr>
            <p:cNvPr id="254" name="Google Shape;254;p5"/>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5"/>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5"/>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5"/>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5"/>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5"/>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5"/>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5"/>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6" name="Google Shape;266;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7" name="Shape 267"/>
        <p:cNvGrpSpPr/>
        <p:nvPr/>
      </p:nvGrpSpPr>
      <p:grpSpPr>
        <a:xfrm>
          <a:off x="0" y="0"/>
          <a:ext cx="0" cy="0"/>
          <a:chOff x="0" y="0"/>
          <a:chExt cx="0" cy="0"/>
        </a:xfrm>
      </p:grpSpPr>
      <p:sp>
        <p:nvSpPr>
          <p:cNvPr id="268" name="Google Shape;268;p6"/>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9" name="Google Shape;269;p6"/>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270" name="Google Shape;270;p6"/>
          <p:cNvGrpSpPr/>
          <p:nvPr/>
        </p:nvGrpSpPr>
        <p:grpSpPr>
          <a:xfrm>
            <a:off x="8682233" y="-11"/>
            <a:ext cx="461937" cy="461937"/>
            <a:chOff x="5807050" y="884950"/>
            <a:chExt cx="343550" cy="343550"/>
          </a:xfrm>
        </p:grpSpPr>
        <p:sp>
          <p:nvSpPr>
            <p:cNvPr id="271" name="Google Shape;271;p6"/>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6"/>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6"/>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6"/>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6"/>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6"/>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6"/>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6"/>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6"/>
          <p:cNvGrpSpPr/>
          <p:nvPr/>
        </p:nvGrpSpPr>
        <p:grpSpPr>
          <a:xfrm>
            <a:off x="8" y="-11"/>
            <a:ext cx="461937" cy="461937"/>
            <a:chOff x="5807050" y="884950"/>
            <a:chExt cx="343550" cy="343550"/>
          </a:xfrm>
        </p:grpSpPr>
        <p:sp>
          <p:nvSpPr>
            <p:cNvPr id="281" name="Google Shape;281;p6"/>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6"/>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6"/>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6"/>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6"/>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6"/>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6"/>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6"/>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6"/>
          <p:cNvGrpSpPr/>
          <p:nvPr/>
        </p:nvGrpSpPr>
        <p:grpSpPr>
          <a:xfrm rot="-5400000">
            <a:off x="-303096" y="4055884"/>
            <a:ext cx="1072603" cy="466362"/>
            <a:chOff x="3468800" y="239525"/>
            <a:chExt cx="843175" cy="365975"/>
          </a:xfrm>
        </p:grpSpPr>
        <p:sp>
          <p:nvSpPr>
            <p:cNvPr id="291" name="Google Shape;291;p6"/>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6"/>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6"/>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6"/>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6"/>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6"/>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6"/>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6"/>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6"/>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6"/>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6"/>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6"/>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6"/>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 name="Google Shape;309;p6"/>
          <p:cNvGrpSpPr/>
          <p:nvPr/>
        </p:nvGrpSpPr>
        <p:grpSpPr>
          <a:xfrm rot="-5400000">
            <a:off x="-176587" y="1061646"/>
            <a:ext cx="886061" cy="173737"/>
            <a:chOff x="5589725" y="3057300"/>
            <a:chExt cx="352900" cy="68250"/>
          </a:xfrm>
        </p:grpSpPr>
        <p:sp>
          <p:nvSpPr>
            <p:cNvPr id="310" name="Google Shape;310;p6"/>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6"/>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6"/>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6"/>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6"/>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6"/>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6"/>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6"/>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6"/>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6"/>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6"/>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6"/>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6"/>
          <p:cNvGrpSpPr/>
          <p:nvPr/>
        </p:nvGrpSpPr>
        <p:grpSpPr>
          <a:xfrm rot="-5400000">
            <a:off x="8325619" y="4151733"/>
            <a:ext cx="921351" cy="178180"/>
            <a:chOff x="5589725" y="3057300"/>
            <a:chExt cx="352900" cy="68250"/>
          </a:xfrm>
        </p:grpSpPr>
        <p:sp>
          <p:nvSpPr>
            <p:cNvPr id="323" name="Google Shape;323;p6"/>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6"/>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6"/>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6"/>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6"/>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6"/>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6"/>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6"/>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5" name="Google Shape;335;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6" name="Shape 336"/>
        <p:cNvGrpSpPr/>
        <p:nvPr/>
      </p:nvGrpSpPr>
      <p:grpSpPr>
        <a:xfrm>
          <a:off x="0" y="0"/>
          <a:ext cx="0" cy="0"/>
          <a:chOff x="0" y="0"/>
          <a:chExt cx="0" cy="0"/>
        </a:xfrm>
      </p:grpSpPr>
      <p:sp>
        <p:nvSpPr>
          <p:cNvPr id="337" name="Google Shape;337;p7"/>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8" name="Google Shape;338;p7"/>
          <p:cNvSpPr txBox="1"/>
          <p:nvPr>
            <p:ph idx="1" type="body"/>
          </p:nvPr>
        </p:nvSpPr>
        <p:spPr>
          <a:xfrm>
            <a:off x="720000" y="1152475"/>
            <a:ext cx="3322200" cy="3416400"/>
          </a:xfrm>
          <a:prstGeom prst="rect">
            <a:avLst/>
          </a:prstGeom>
        </p:spPr>
        <p:txBody>
          <a:bodyPr anchorCtr="0" anchor="t" bIns="91425" lIns="91425" spcFirstLastPara="1" rIns="91425" wrap="square" tIns="91425">
            <a:noAutofit/>
          </a:bodyPr>
          <a:lstStyle>
            <a:lvl1pPr indent="-317500" lvl="0" marL="457200" rtl="0">
              <a:lnSpc>
                <a:spcPct val="115000"/>
              </a:lnSpc>
              <a:spcBef>
                <a:spcPts val="0"/>
              </a:spcBef>
              <a:spcAft>
                <a:spcPts val="0"/>
              </a:spcAft>
              <a:buSzPts val="1400"/>
              <a:buChar char="●"/>
              <a:defRPr sz="1400"/>
            </a:lvl1pPr>
            <a:lvl2pPr indent="-317500" lvl="1" marL="914400" rtl="0">
              <a:lnSpc>
                <a:spcPct val="115000"/>
              </a:lnSpc>
              <a:spcBef>
                <a:spcPts val="0"/>
              </a:spcBef>
              <a:spcAft>
                <a:spcPts val="0"/>
              </a:spcAft>
              <a:buSzPts val="1400"/>
              <a:buChar char="○"/>
              <a:defRPr/>
            </a:lvl2pPr>
            <a:lvl3pPr indent="-317500" lvl="2" marL="1371600" rtl="0">
              <a:lnSpc>
                <a:spcPct val="115000"/>
              </a:lnSpc>
              <a:spcBef>
                <a:spcPts val="0"/>
              </a:spcBef>
              <a:spcAft>
                <a:spcPts val="0"/>
              </a:spcAft>
              <a:buSzPts val="1400"/>
              <a:buChar char="■"/>
              <a:defRPr/>
            </a:lvl3pPr>
            <a:lvl4pPr indent="-317500" lvl="3" marL="1828800" rtl="0">
              <a:lnSpc>
                <a:spcPct val="115000"/>
              </a:lnSpc>
              <a:spcBef>
                <a:spcPts val="0"/>
              </a:spcBef>
              <a:spcAft>
                <a:spcPts val="0"/>
              </a:spcAft>
              <a:buSzPts val="1400"/>
              <a:buChar char="●"/>
              <a:defRPr/>
            </a:lvl4pPr>
            <a:lvl5pPr indent="-317500" lvl="4" marL="2286000" rtl="0">
              <a:lnSpc>
                <a:spcPct val="115000"/>
              </a:lnSpc>
              <a:spcBef>
                <a:spcPts val="0"/>
              </a:spcBef>
              <a:spcAft>
                <a:spcPts val="0"/>
              </a:spcAft>
              <a:buSzPts val="1400"/>
              <a:buChar char="○"/>
              <a:defRPr/>
            </a:lvl5pPr>
            <a:lvl6pPr indent="-317500" lvl="5" marL="2743200" rtl="0">
              <a:lnSpc>
                <a:spcPct val="115000"/>
              </a:lnSpc>
              <a:spcBef>
                <a:spcPts val="0"/>
              </a:spcBef>
              <a:spcAft>
                <a:spcPts val="0"/>
              </a:spcAft>
              <a:buSzPts val="1400"/>
              <a:buChar char="■"/>
              <a:defRPr/>
            </a:lvl6pPr>
            <a:lvl7pPr indent="-317500" lvl="6" marL="3200400" rtl="0">
              <a:lnSpc>
                <a:spcPct val="115000"/>
              </a:lnSpc>
              <a:spcBef>
                <a:spcPts val="0"/>
              </a:spcBef>
              <a:spcAft>
                <a:spcPts val="0"/>
              </a:spcAft>
              <a:buSzPts val="1400"/>
              <a:buChar char="●"/>
              <a:defRPr/>
            </a:lvl7pPr>
            <a:lvl8pPr indent="-317500" lvl="7" marL="3657600" rtl="0">
              <a:lnSpc>
                <a:spcPct val="115000"/>
              </a:lnSpc>
              <a:spcBef>
                <a:spcPts val="0"/>
              </a:spcBef>
              <a:spcAft>
                <a:spcPts val="0"/>
              </a:spcAft>
              <a:buSzPts val="1400"/>
              <a:buChar char="○"/>
              <a:defRPr/>
            </a:lvl8pPr>
            <a:lvl9pPr indent="-317500" lvl="8" marL="4114800" rtl="0">
              <a:lnSpc>
                <a:spcPct val="115000"/>
              </a:lnSpc>
              <a:spcBef>
                <a:spcPts val="0"/>
              </a:spcBef>
              <a:spcAft>
                <a:spcPts val="0"/>
              </a:spcAft>
              <a:buSzPts val="1400"/>
              <a:buChar char="■"/>
              <a:defRPr/>
            </a:lvl9pPr>
          </a:lstStyle>
          <a:p/>
        </p:txBody>
      </p:sp>
      <p:sp>
        <p:nvSpPr>
          <p:cNvPr id="339" name="Google Shape;339;p7"/>
          <p:cNvSpPr/>
          <p:nvPr/>
        </p:nvSpPr>
        <p:spPr>
          <a:xfrm>
            <a:off x="0" y="4826400"/>
            <a:ext cx="9144000" cy="31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340" name="Google Shape;340;p7"/>
          <p:cNvGrpSpPr/>
          <p:nvPr/>
        </p:nvGrpSpPr>
        <p:grpSpPr>
          <a:xfrm>
            <a:off x="-614971" y="4360034"/>
            <a:ext cx="1072603" cy="466362"/>
            <a:chOff x="3468800" y="239525"/>
            <a:chExt cx="843175" cy="365975"/>
          </a:xfrm>
        </p:grpSpPr>
        <p:sp>
          <p:nvSpPr>
            <p:cNvPr id="341" name="Google Shape;341;p7"/>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7"/>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7"/>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7"/>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7"/>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7"/>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7"/>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7"/>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7"/>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7"/>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7"/>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7"/>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7"/>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7"/>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7"/>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7"/>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7"/>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7"/>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p7"/>
          <p:cNvGrpSpPr/>
          <p:nvPr/>
        </p:nvGrpSpPr>
        <p:grpSpPr>
          <a:xfrm rot="-5400000">
            <a:off x="-209825" y="508571"/>
            <a:ext cx="886061" cy="173737"/>
            <a:chOff x="5589725" y="3057300"/>
            <a:chExt cx="352900" cy="68250"/>
          </a:xfrm>
        </p:grpSpPr>
        <p:sp>
          <p:nvSpPr>
            <p:cNvPr id="360" name="Google Shape;360;p7"/>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7"/>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7"/>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7"/>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7"/>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7"/>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7"/>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7"/>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7"/>
          <p:cNvGrpSpPr/>
          <p:nvPr/>
        </p:nvGrpSpPr>
        <p:grpSpPr>
          <a:xfrm rot="-5400000">
            <a:off x="8343263" y="487821"/>
            <a:ext cx="886061" cy="173737"/>
            <a:chOff x="5589725" y="3057300"/>
            <a:chExt cx="352900" cy="68250"/>
          </a:xfrm>
        </p:grpSpPr>
        <p:sp>
          <p:nvSpPr>
            <p:cNvPr id="373" name="Google Shape;373;p7"/>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7"/>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7"/>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7"/>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7"/>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7"/>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7"/>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7"/>
          <p:cNvGrpSpPr/>
          <p:nvPr/>
        </p:nvGrpSpPr>
        <p:grpSpPr>
          <a:xfrm>
            <a:off x="8749879" y="4360034"/>
            <a:ext cx="1072603" cy="466362"/>
            <a:chOff x="3468800" y="239525"/>
            <a:chExt cx="843175" cy="365975"/>
          </a:xfrm>
        </p:grpSpPr>
        <p:sp>
          <p:nvSpPr>
            <p:cNvPr id="386" name="Google Shape;386;p7"/>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7"/>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7"/>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7"/>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7"/>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7"/>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7"/>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7"/>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7"/>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7"/>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5" name="Shape 405"/>
        <p:cNvGrpSpPr/>
        <p:nvPr/>
      </p:nvGrpSpPr>
      <p:grpSpPr>
        <a:xfrm>
          <a:off x="0" y="0"/>
          <a:ext cx="0" cy="0"/>
          <a:chOff x="0" y="0"/>
          <a:chExt cx="0" cy="0"/>
        </a:xfrm>
      </p:grpSpPr>
      <p:sp>
        <p:nvSpPr>
          <p:cNvPr id="406" name="Google Shape;406;p8"/>
          <p:cNvSpPr/>
          <p:nvPr/>
        </p:nvSpPr>
        <p:spPr>
          <a:xfrm>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407" name="Google Shape;407;p8"/>
          <p:cNvGrpSpPr/>
          <p:nvPr/>
        </p:nvGrpSpPr>
        <p:grpSpPr>
          <a:xfrm>
            <a:off x="7755903" y="3679970"/>
            <a:ext cx="1395033" cy="605506"/>
            <a:chOff x="3468800" y="239525"/>
            <a:chExt cx="843175" cy="365975"/>
          </a:xfrm>
        </p:grpSpPr>
        <p:sp>
          <p:nvSpPr>
            <p:cNvPr id="408" name="Google Shape;408;p8"/>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8"/>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8"/>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8"/>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8"/>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8"/>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8"/>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8"/>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8"/>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8"/>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8"/>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8"/>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8"/>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8"/>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8"/>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8"/>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8"/>
          <p:cNvGrpSpPr/>
          <p:nvPr/>
        </p:nvGrpSpPr>
        <p:grpSpPr>
          <a:xfrm rot="-5400000">
            <a:off x="8329553" y="582791"/>
            <a:ext cx="1067170" cy="206374"/>
            <a:chOff x="5589725" y="3057300"/>
            <a:chExt cx="352900" cy="68250"/>
          </a:xfrm>
        </p:grpSpPr>
        <p:sp>
          <p:nvSpPr>
            <p:cNvPr id="427" name="Google Shape;427;p8"/>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8"/>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8"/>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8"/>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8"/>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8"/>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8"/>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8"/>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8"/>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8"/>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8"/>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9" name="Google Shape;439;p8"/>
          <p:cNvGrpSpPr/>
          <p:nvPr/>
        </p:nvGrpSpPr>
        <p:grpSpPr>
          <a:xfrm>
            <a:off x="4038415" y="4611291"/>
            <a:ext cx="1067170" cy="206374"/>
            <a:chOff x="5589725" y="3057300"/>
            <a:chExt cx="352900" cy="68250"/>
          </a:xfrm>
        </p:grpSpPr>
        <p:sp>
          <p:nvSpPr>
            <p:cNvPr id="440" name="Google Shape;440;p8"/>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1" name="Google Shape;441;p8"/>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2" name="Google Shape;442;p8"/>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3" name="Google Shape;443;p8"/>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4" name="Google Shape;444;p8"/>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5" name="Google Shape;445;p8"/>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6" name="Google Shape;446;p8"/>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7" name="Google Shape;447;p8"/>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8" name="Google Shape;448;p8"/>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49" name="Google Shape;449;p8"/>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50" name="Google Shape;450;p8"/>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451" name="Google Shape;451;p8"/>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grpSp>
        <p:nvGrpSpPr>
          <p:cNvPr id="452" name="Google Shape;452;p8"/>
          <p:cNvGrpSpPr/>
          <p:nvPr/>
        </p:nvGrpSpPr>
        <p:grpSpPr>
          <a:xfrm rot="-5400000">
            <a:off x="-394772" y="394770"/>
            <a:ext cx="1395033" cy="605506"/>
            <a:chOff x="3468800" y="239525"/>
            <a:chExt cx="843175" cy="365975"/>
          </a:xfrm>
        </p:grpSpPr>
        <p:sp>
          <p:nvSpPr>
            <p:cNvPr id="453" name="Google Shape;453;p8"/>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8"/>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8"/>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8"/>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8"/>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8"/>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1" name="Google Shape;471;p8"/>
          <p:cNvGrpSpPr/>
          <p:nvPr/>
        </p:nvGrpSpPr>
        <p:grpSpPr>
          <a:xfrm>
            <a:off x="4" y="3750476"/>
            <a:ext cx="535010" cy="535010"/>
            <a:chOff x="5807050" y="884950"/>
            <a:chExt cx="343550" cy="343550"/>
          </a:xfrm>
        </p:grpSpPr>
        <p:sp>
          <p:nvSpPr>
            <p:cNvPr id="472" name="Google Shape;472;p8"/>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8"/>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1" name="Google Shape;481;p8"/>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482" name="Google Shape;482;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3" name="Shape 483"/>
        <p:cNvGrpSpPr/>
        <p:nvPr/>
      </p:nvGrpSpPr>
      <p:grpSpPr>
        <a:xfrm>
          <a:off x="0" y="0"/>
          <a:ext cx="0" cy="0"/>
          <a:chOff x="0" y="0"/>
          <a:chExt cx="0" cy="0"/>
        </a:xfrm>
      </p:grpSpPr>
      <p:sp>
        <p:nvSpPr>
          <p:cNvPr id="484" name="Google Shape;484;p9"/>
          <p:cNvSpPr/>
          <p:nvPr/>
        </p:nvSpPr>
        <p:spPr>
          <a:xfrm>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485" name="Google Shape;485;p9"/>
          <p:cNvGrpSpPr/>
          <p:nvPr/>
        </p:nvGrpSpPr>
        <p:grpSpPr>
          <a:xfrm>
            <a:off x="3" y="-5"/>
            <a:ext cx="1395033" cy="605506"/>
            <a:chOff x="3468800" y="239525"/>
            <a:chExt cx="843175" cy="365975"/>
          </a:xfrm>
        </p:grpSpPr>
        <p:sp>
          <p:nvSpPr>
            <p:cNvPr id="486" name="Google Shape;486;p9"/>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9"/>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9"/>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9"/>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9"/>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9"/>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9"/>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9"/>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9"/>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9"/>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9"/>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9"/>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9"/>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9"/>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9"/>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9"/>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9"/>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9"/>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4" name="Google Shape;504;p9"/>
          <p:cNvGrpSpPr/>
          <p:nvPr/>
        </p:nvGrpSpPr>
        <p:grpSpPr>
          <a:xfrm rot="-5400000">
            <a:off x="-183947" y="3568991"/>
            <a:ext cx="1067170" cy="206374"/>
            <a:chOff x="5589725" y="3057300"/>
            <a:chExt cx="352900" cy="68250"/>
          </a:xfrm>
        </p:grpSpPr>
        <p:sp>
          <p:nvSpPr>
            <p:cNvPr id="505" name="Google Shape;505;p9"/>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9"/>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9"/>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9"/>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9"/>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9"/>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9"/>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9"/>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9"/>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9"/>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9"/>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9"/>
          <p:cNvGrpSpPr/>
          <p:nvPr/>
        </p:nvGrpSpPr>
        <p:grpSpPr>
          <a:xfrm>
            <a:off x="7361728" y="164304"/>
            <a:ext cx="1067170" cy="206374"/>
            <a:chOff x="5589725" y="3057300"/>
            <a:chExt cx="352900" cy="68250"/>
          </a:xfrm>
        </p:grpSpPr>
        <p:sp>
          <p:nvSpPr>
            <p:cNvPr id="518" name="Google Shape;518;p9"/>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9"/>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9"/>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9"/>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9"/>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9"/>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9"/>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9"/>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9"/>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9"/>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9"/>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9"/>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9"/>
          <p:cNvGrpSpPr/>
          <p:nvPr/>
        </p:nvGrpSpPr>
        <p:grpSpPr>
          <a:xfrm rot="-5400000">
            <a:off x="8143728" y="3285195"/>
            <a:ext cx="1395033" cy="605506"/>
            <a:chOff x="3468800" y="239525"/>
            <a:chExt cx="843175" cy="365975"/>
          </a:xfrm>
        </p:grpSpPr>
        <p:sp>
          <p:nvSpPr>
            <p:cNvPr id="531" name="Google Shape;531;p9"/>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9"/>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9"/>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9"/>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9"/>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9"/>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9"/>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9"/>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9"/>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9"/>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9"/>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9"/>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9"/>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9"/>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9"/>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9"/>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9"/>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 name="Google Shape;549;p9"/>
          <p:cNvGrpSpPr/>
          <p:nvPr/>
        </p:nvGrpSpPr>
        <p:grpSpPr>
          <a:xfrm>
            <a:off x="8608979" y="1"/>
            <a:ext cx="535010" cy="535010"/>
            <a:chOff x="5807050" y="884950"/>
            <a:chExt cx="343550" cy="343550"/>
          </a:xfrm>
        </p:grpSpPr>
        <p:sp>
          <p:nvSpPr>
            <p:cNvPr id="550" name="Google Shape;550;p9"/>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9"/>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9"/>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9"/>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9"/>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9"/>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9"/>
          <p:cNvSpPr txBox="1"/>
          <p:nvPr>
            <p:ph type="title"/>
          </p:nvPr>
        </p:nvSpPr>
        <p:spPr>
          <a:xfrm>
            <a:off x="2138101" y="1371925"/>
            <a:ext cx="4867800" cy="716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60" name="Google Shape;560;p9"/>
          <p:cNvSpPr txBox="1"/>
          <p:nvPr>
            <p:ph idx="1" type="subTitle"/>
          </p:nvPr>
        </p:nvSpPr>
        <p:spPr>
          <a:xfrm>
            <a:off x="2138099" y="2008775"/>
            <a:ext cx="4867800" cy="115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61" name="Google Shape;561;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2" name="Shape 562"/>
        <p:cNvGrpSpPr/>
        <p:nvPr/>
      </p:nvGrpSpPr>
      <p:grpSpPr>
        <a:xfrm>
          <a:off x="0" y="0"/>
          <a:ext cx="0" cy="0"/>
          <a:chOff x="0" y="0"/>
          <a:chExt cx="0" cy="0"/>
        </a:xfrm>
      </p:grpSpPr>
      <p:sp>
        <p:nvSpPr>
          <p:cNvPr id="563" name="Google Shape;563;p10"/>
          <p:cNvSpPr txBox="1"/>
          <p:nvPr>
            <p:ph type="title"/>
          </p:nvPr>
        </p:nvSpPr>
        <p:spPr>
          <a:xfrm>
            <a:off x="720000" y="2285400"/>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564" name="Google Shape;564;p10"/>
          <p:cNvSpPr/>
          <p:nvPr/>
        </p:nvSpPr>
        <p:spPr>
          <a:xfrm flipH="1">
            <a:off x="0" y="4285475"/>
            <a:ext cx="9144000" cy="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nvGrpSpPr>
          <p:cNvPr id="565" name="Google Shape;565;p10"/>
          <p:cNvGrpSpPr/>
          <p:nvPr/>
        </p:nvGrpSpPr>
        <p:grpSpPr>
          <a:xfrm flipH="1">
            <a:off x="7748964" y="-5"/>
            <a:ext cx="1395033" cy="605506"/>
            <a:chOff x="3468800" y="239525"/>
            <a:chExt cx="843175" cy="365975"/>
          </a:xfrm>
        </p:grpSpPr>
        <p:sp>
          <p:nvSpPr>
            <p:cNvPr id="566" name="Google Shape;566;p10"/>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0"/>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0"/>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0"/>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0"/>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0"/>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0"/>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0"/>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0"/>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0"/>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0"/>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0"/>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0"/>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0"/>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0"/>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0"/>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0"/>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0"/>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 name="Google Shape;584;p10"/>
          <p:cNvGrpSpPr/>
          <p:nvPr/>
        </p:nvGrpSpPr>
        <p:grpSpPr>
          <a:xfrm flipH="1" rot="5400000">
            <a:off x="8260778" y="3568991"/>
            <a:ext cx="1067170" cy="206374"/>
            <a:chOff x="5589725" y="3057300"/>
            <a:chExt cx="352900" cy="68250"/>
          </a:xfrm>
        </p:grpSpPr>
        <p:sp>
          <p:nvSpPr>
            <p:cNvPr id="585" name="Google Shape;585;p10"/>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0"/>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0"/>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0"/>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0"/>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0"/>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0"/>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0"/>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0"/>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0"/>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0"/>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0"/>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7" name="Google Shape;597;p10"/>
          <p:cNvGrpSpPr/>
          <p:nvPr/>
        </p:nvGrpSpPr>
        <p:grpSpPr>
          <a:xfrm flipH="1">
            <a:off x="715103" y="164304"/>
            <a:ext cx="1067170" cy="206374"/>
            <a:chOff x="5589725" y="3057300"/>
            <a:chExt cx="352900" cy="68250"/>
          </a:xfrm>
        </p:grpSpPr>
        <p:sp>
          <p:nvSpPr>
            <p:cNvPr id="598" name="Google Shape;598;p10"/>
            <p:cNvSpPr/>
            <p:nvPr/>
          </p:nvSpPr>
          <p:spPr>
            <a:xfrm>
              <a:off x="55897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0"/>
            <p:cNvSpPr/>
            <p:nvPr/>
          </p:nvSpPr>
          <p:spPr>
            <a:xfrm>
              <a:off x="5657025" y="3057300"/>
              <a:ext cx="16375" cy="15900"/>
            </a:xfrm>
            <a:custGeom>
              <a:rect b="b" l="l" r="r" t="t"/>
              <a:pathLst>
                <a:path extrusionOk="0" h="636" w="655">
                  <a:moveTo>
                    <a:pt x="262" y="0"/>
                  </a:moveTo>
                  <a:lnTo>
                    <a:pt x="206" y="19"/>
                  </a:lnTo>
                  <a:lnTo>
                    <a:pt x="150" y="56"/>
                  </a:lnTo>
                  <a:lnTo>
                    <a:pt x="94" y="94"/>
                  </a:lnTo>
                  <a:lnTo>
                    <a:pt x="57" y="150"/>
                  </a:lnTo>
                  <a:lnTo>
                    <a:pt x="38" y="187"/>
                  </a:lnTo>
                  <a:lnTo>
                    <a:pt x="19" y="262"/>
                  </a:lnTo>
                  <a:lnTo>
                    <a:pt x="1" y="318"/>
                  </a:lnTo>
                  <a:lnTo>
                    <a:pt x="19" y="393"/>
                  </a:lnTo>
                  <a:lnTo>
                    <a:pt x="38" y="449"/>
                  </a:lnTo>
                  <a:lnTo>
                    <a:pt x="57" y="505"/>
                  </a:lnTo>
                  <a:lnTo>
                    <a:pt x="94" y="542"/>
                  </a:lnTo>
                  <a:lnTo>
                    <a:pt x="150" y="580"/>
                  </a:lnTo>
                  <a:lnTo>
                    <a:pt x="206" y="617"/>
                  </a:lnTo>
                  <a:lnTo>
                    <a:pt x="262" y="636"/>
                  </a:lnTo>
                  <a:lnTo>
                    <a:pt x="393" y="636"/>
                  </a:lnTo>
                  <a:lnTo>
                    <a:pt x="449" y="617"/>
                  </a:lnTo>
                  <a:lnTo>
                    <a:pt x="505" y="580"/>
                  </a:lnTo>
                  <a:lnTo>
                    <a:pt x="561" y="542"/>
                  </a:lnTo>
                  <a:lnTo>
                    <a:pt x="599" y="505"/>
                  </a:lnTo>
                  <a:lnTo>
                    <a:pt x="617" y="449"/>
                  </a:lnTo>
                  <a:lnTo>
                    <a:pt x="636" y="393"/>
                  </a:lnTo>
                  <a:lnTo>
                    <a:pt x="655" y="318"/>
                  </a:lnTo>
                  <a:lnTo>
                    <a:pt x="636" y="262"/>
                  </a:lnTo>
                  <a:lnTo>
                    <a:pt x="617" y="187"/>
                  </a:lnTo>
                  <a:lnTo>
                    <a:pt x="599" y="150"/>
                  </a:lnTo>
                  <a:lnTo>
                    <a:pt x="561"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0"/>
            <p:cNvSpPr/>
            <p:nvPr/>
          </p:nvSpPr>
          <p:spPr>
            <a:xfrm>
              <a:off x="57248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30"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30"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0"/>
            <p:cNvSpPr/>
            <p:nvPr/>
          </p:nvSpPr>
          <p:spPr>
            <a:xfrm>
              <a:off x="5792100" y="3057300"/>
              <a:ext cx="15900" cy="15900"/>
            </a:xfrm>
            <a:custGeom>
              <a:rect b="b" l="l" r="r" t="t"/>
              <a:pathLst>
                <a:path extrusionOk="0" h="636" w="636">
                  <a:moveTo>
                    <a:pt x="243"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43" y="636"/>
                  </a:lnTo>
                  <a:lnTo>
                    <a:pt x="374" y="636"/>
                  </a:lnTo>
                  <a:lnTo>
                    <a:pt x="449" y="617"/>
                  </a:lnTo>
                  <a:lnTo>
                    <a:pt x="486" y="580"/>
                  </a:lnTo>
                  <a:lnTo>
                    <a:pt x="542" y="542"/>
                  </a:lnTo>
                  <a:lnTo>
                    <a:pt x="580" y="505"/>
                  </a:lnTo>
                  <a:lnTo>
                    <a:pt x="617" y="449"/>
                  </a:lnTo>
                  <a:lnTo>
                    <a:pt x="636" y="393"/>
                  </a:lnTo>
                  <a:lnTo>
                    <a:pt x="636" y="318"/>
                  </a:lnTo>
                  <a:lnTo>
                    <a:pt x="636" y="262"/>
                  </a:lnTo>
                  <a:lnTo>
                    <a:pt x="617" y="187"/>
                  </a:lnTo>
                  <a:lnTo>
                    <a:pt x="580" y="150"/>
                  </a:lnTo>
                  <a:lnTo>
                    <a:pt x="542" y="94"/>
                  </a:lnTo>
                  <a:lnTo>
                    <a:pt x="486"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0"/>
            <p:cNvSpPr/>
            <p:nvPr/>
          </p:nvSpPr>
          <p:spPr>
            <a:xfrm>
              <a:off x="5859400" y="3057300"/>
              <a:ext cx="15900" cy="15900"/>
            </a:xfrm>
            <a:custGeom>
              <a:rect b="b" l="l" r="r" t="t"/>
              <a:pathLst>
                <a:path extrusionOk="0" h="636" w="636">
                  <a:moveTo>
                    <a:pt x="262" y="0"/>
                  </a:moveTo>
                  <a:lnTo>
                    <a:pt x="187" y="19"/>
                  </a:lnTo>
                  <a:lnTo>
                    <a:pt x="131" y="56"/>
                  </a:lnTo>
                  <a:lnTo>
                    <a:pt x="94" y="94"/>
                  </a:lnTo>
                  <a:lnTo>
                    <a:pt x="56" y="150"/>
                  </a:lnTo>
                  <a:lnTo>
                    <a:pt x="19" y="187"/>
                  </a:lnTo>
                  <a:lnTo>
                    <a:pt x="0" y="262"/>
                  </a:lnTo>
                  <a:lnTo>
                    <a:pt x="0" y="318"/>
                  </a:lnTo>
                  <a:lnTo>
                    <a:pt x="0" y="393"/>
                  </a:lnTo>
                  <a:lnTo>
                    <a:pt x="19" y="449"/>
                  </a:lnTo>
                  <a:lnTo>
                    <a:pt x="56" y="505"/>
                  </a:lnTo>
                  <a:lnTo>
                    <a:pt x="94" y="542"/>
                  </a:lnTo>
                  <a:lnTo>
                    <a:pt x="131" y="580"/>
                  </a:lnTo>
                  <a:lnTo>
                    <a:pt x="187" y="617"/>
                  </a:lnTo>
                  <a:lnTo>
                    <a:pt x="262" y="636"/>
                  </a:lnTo>
                  <a:lnTo>
                    <a:pt x="374"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7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0"/>
            <p:cNvSpPr/>
            <p:nvPr/>
          </p:nvSpPr>
          <p:spPr>
            <a:xfrm>
              <a:off x="5926700" y="3057300"/>
              <a:ext cx="15925" cy="15900"/>
            </a:xfrm>
            <a:custGeom>
              <a:rect b="b" l="l" r="r" t="t"/>
              <a:pathLst>
                <a:path extrusionOk="0" h="636" w="637">
                  <a:moveTo>
                    <a:pt x="262" y="0"/>
                  </a:moveTo>
                  <a:lnTo>
                    <a:pt x="187" y="19"/>
                  </a:lnTo>
                  <a:lnTo>
                    <a:pt x="150" y="56"/>
                  </a:lnTo>
                  <a:lnTo>
                    <a:pt x="94" y="94"/>
                  </a:lnTo>
                  <a:lnTo>
                    <a:pt x="56" y="150"/>
                  </a:lnTo>
                  <a:lnTo>
                    <a:pt x="19" y="187"/>
                  </a:lnTo>
                  <a:lnTo>
                    <a:pt x="0" y="262"/>
                  </a:lnTo>
                  <a:lnTo>
                    <a:pt x="0" y="318"/>
                  </a:lnTo>
                  <a:lnTo>
                    <a:pt x="0" y="393"/>
                  </a:lnTo>
                  <a:lnTo>
                    <a:pt x="19" y="449"/>
                  </a:lnTo>
                  <a:lnTo>
                    <a:pt x="56" y="505"/>
                  </a:lnTo>
                  <a:lnTo>
                    <a:pt x="94" y="542"/>
                  </a:lnTo>
                  <a:lnTo>
                    <a:pt x="150" y="580"/>
                  </a:lnTo>
                  <a:lnTo>
                    <a:pt x="187" y="617"/>
                  </a:lnTo>
                  <a:lnTo>
                    <a:pt x="262" y="636"/>
                  </a:lnTo>
                  <a:lnTo>
                    <a:pt x="393" y="636"/>
                  </a:lnTo>
                  <a:lnTo>
                    <a:pt x="449" y="617"/>
                  </a:lnTo>
                  <a:lnTo>
                    <a:pt x="505" y="580"/>
                  </a:lnTo>
                  <a:lnTo>
                    <a:pt x="543" y="542"/>
                  </a:lnTo>
                  <a:lnTo>
                    <a:pt x="580" y="505"/>
                  </a:lnTo>
                  <a:lnTo>
                    <a:pt x="617" y="449"/>
                  </a:lnTo>
                  <a:lnTo>
                    <a:pt x="636" y="393"/>
                  </a:lnTo>
                  <a:lnTo>
                    <a:pt x="636" y="318"/>
                  </a:lnTo>
                  <a:lnTo>
                    <a:pt x="636" y="262"/>
                  </a:lnTo>
                  <a:lnTo>
                    <a:pt x="617" y="187"/>
                  </a:lnTo>
                  <a:lnTo>
                    <a:pt x="580" y="150"/>
                  </a:lnTo>
                  <a:lnTo>
                    <a:pt x="543" y="94"/>
                  </a:lnTo>
                  <a:lnTo>
                    <a:pt x="505" y="56"/>
                  </a:lnTo>
                  <a:lnTo>
                    <a:pt x="449" y="19"/>
                  </a:lnTo>
                  <a:lnTo>
                    <a:pt x="39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0"/>
            <p:cNvSpPr/>
            <p:nvPr/>
          </p:nvSpPr>
          <p:spPr>
            <a:xfrm>
              <a:off x="5589725" y="3109175"/>
              <a:ext cx="16375" cy="16375"/>
            </a:xfrm>
            <a:custGeom>
              <a:rect b="b" l="l" r="r" t="t"/>
              <a:pathLst>
                <a:path extrusionOk="0" h="655" w="655">
                  <a:moveTo>
                    <a:pt x="318"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18"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0"/>
            <p:cNvSpPr/>
            <p:nvPr/>
          </p:nvSpPr>
          <p:spPr>
            <a:xfrm>
              <a:off x="5657025" y="3109175"/>
              <a:ext cx="16375" cy="16375"/>
            </a:xfrm>
            <a:custGeom>
              <a:rect b="b" l="l" r="r" t="t"/>
              <a:pathLst>
                <a:path extrusionOk="0" h="655" w="655">
                  <a:moveTo>
                    <a:pt x="337" y="0"/>
                  </a:moveTo>
                  <a:lnTo>
                    <a:pt x="262" y="19"/>
                  </a:lnTo>
                  <a:lnTo>
                    <a:pt x="206" y="38"/>
                  </a:lnTo>
                  <a:lnTo>
                    <a:pt x="150" y="56"/>
                  </a:lnTo>
                  <a:lnTo>
                    <a:pt x="94" y="94"/>
                  </a:lnTo>
                  <a:lnTo>
                    <a:pt x="57" y="150"/>
                  </a:lnTo>
                  <a:lnTo>
                    <a:pt x="38" y="206"/>
                  </a:lnTo>
                  <a:lnTo>
                    <a:pt x="19" y="262"/>
                  </a:lnTo>
                  <a:lnTo>
                    <a:pt x="1" y="318"/>
                  </a:lnTo>
                  <a:lnTo>
                    <a:pt x="19" y="393"/>
                  </a:lnTo>
                  <a:lnTo>
                    <a:pt x="38" y="449"/>
                  </a:lnTo>
                  <a:lnTo>
                    <a:pt x="57" y="505"/>
                  </a:lnTo>
                  <a:lnTo>
                    <a:pt x="94" y="561"/>
                  </a:lnTo>
                  <a:lnTo>
                    <a:pt x="150" y="598"/>
                  </a:lnTo>
                  <a:lnTo>
                    <a:pt x="206" y="617"/>
                  </a:lnTo>
                  <a:lnTo>
                    <a:pt x="262" y="636"/>
                  </a:lnTo>
                  <a:lnTo>
                    <a:pt x="337" y="654"/>
                  </a:lnTo>
                  <a:lnTo>
                    <a:pt x="393" y="636"/>
                  </a:lnTo>
                  <a:lnTo>
                    <a:pt x="449" y="617"/>
                  </a:lnTo>
                  <a:lnTo>
                    <a:pt x="505" y="598"/>
                  </a:lnTo>
                  <a:lnTo>
                    <a:pt x="561" y="561"/>
                  </a:lnTo>
                  <a:lnTo>
                    <a:pt x="599" y="505"/>
                  </a:lnTo>
                  <a:lnTo>
                    <a:pt x="617" y="449"/>
                  </a:lnTo>
                  <a:lnTo>
                    <a:pt x="636" y="393"/>
                  </a:lnTo>
                  <a:lnTo>
                    <a:pt x="655" y="318"/>
                  </a:lnTo>
                  <a:lnTo>
                    <a:pt x="636" y="262"/>
                  </a:lnTo>
                  <a:lnTo>
                    <a:pt x="617" y="206"/>
                  </a:lnTo>
                  <a:lnTo>
                    <a:pt x="599" y="150"/>
                  </a:lnTo>
                  <a:lnTo>
                    <a:pt x="561" y="94"/>
                  </a:lnTo>
                  <a:lnTo>
                    <a:pt x="505" y="56"/>
                  </a:lnTo>
                  <a:lnTo>
                    <a:pt x="449" y="38"/>
                  </a:lnTo>
                  <a:lnTo>
                    <a:pt x="393" y="19"/>
                  </a:lnTo>
                  <a:lnTo>
                    <a:pt x="3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0"/>
            <p:cNvSpPr/>
            <p:nvPr/>
          </p:nvSpPr>
          <p:spPr>
            <a:xfrm>
              <a:off x="57248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30"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30"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0"/>
            <p:cNvSpPr/>
            <p:nvPr/>
          </p:nvSpPr>
          <p:spPr>
            <a:xfrm>
              <a:off x="5792100" y="3109175"/>
              <a:ext cx="15900" cy="16375"/>
            </a:xfrm>
            <a:custGeom>
              <a:rect b="b" l="l" r="r" t="t"/>
              <a:pathLst>
                <a:path extrusionOk="0" h="655" w="636">
                  <a:moveTo>
                    <a:pt x="318" y="0"/>
                  </a:moveTo>
                  <a:lnTo>
                    <a:pt x="243"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43" y="636"/>
                  </a:lnTo>
                  <a:lnTo>
                    <a:pt x="318" y="654"/>
                  </a:lnTo>
                  <a:lnTo>
                    <a:pt x="374" y="636"/>
                  </a:lnTo>
                  <a:lnTo>
                    <a:pt x="449" y="617"/>
                  </a:lnTo>
                  <a:lnTo>
                    <a:pt x="486" y="598"/>
                  </a:lnTo>
                  <a:lnTo>
                    <a:pt x="542" y="561"/>
                  </a:lnTo>
                  <a:lnTo>
                    <a:pt x="580" y="505"/>
                  </a:lnTo>
                  <a:lnTo>
                    <a:pt x="617" y="449"/>
                  </a:lnTo>
                  <a:lnTo>
                    <a:pt x="636" y="393"/>
                  </a:lnTo>
                  <a:lnTo>
                    <a:pt x="636" y="318"/>
                  </a:lnTo>
                  <a:lnTo>
                    <a:pt x="636" y="262"/>
                  </a:lnTo>
                  <a:lnTo>
                    <a:pt x="617" y="206"/>
                  </a:lnTo>
                  <a:lnTo>
                    <a:pt x="580" y="150"/>
                  </a:lnTo>
                  <a:lnTo>
                    <a:pt x="542" y="94"/>
                  </a:lnTo>
                  <a:lnTo>
                    <a:pt x="486"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0"/>
            <p:cNvSpPr/>
            <p:nvPr/>
          </p:nvSpPr>
          <p:spPr>
            <a:xfrm>
              <a:off x="5859400" y="3109175"/>
              <a:ext cx="15900" cy="16375"/>
            </a:xfrm>
            <a:custGeom>
              <a:rect b="b" l="l" r="r" t="t"/>
              <a:pathLst>
                <a:path extrusionOk="0" h="655" w="636">
                  <a:moveTo>
                    <a:pt x="318" y="0"/>
                  </a:moveTo>
                  <a:lnTo>
                    <a:pt x="262" y="19"/>
                  </a:lnTo>
                  <a:lnTo>
                    <a:pt x="187" y="38"/>
                  </a:lnTo>
                  <a:lnTo>
                    <a:pt x="131" y="56"/>
                  </a:lnTo>
                  <a:lnTo>
                    <a:pt x="94" y="94"/>
                  </a:lnTo>
                  <a:lnTo>
                    <a:pt x="56" y="150"/>
                  </a:lnTo>
                  <a:lnTo>
                    <a:pt x="19" y="206"/>
                  </a:lnTo>
                  <a:lnTo>
                    <a:pt x="0" y="262"/>
                  </a:lnTo>
                  <a:lnTo>
                    <a:pt x="0" y="318"/>
                  </a:lnTo>
                  <a:lnTo>
                    <a:pt x="0" y="393"/>
                  </a:lnTo>
                  <a:lnTo>
                    <a:pt x="19" y="449"/>
                  </a:lnTo>
                  <a:lnTo>
                    <a:pt x="56" y="505"/>
                  </a:lnTo>
                  <a:lnTo>
                    <a:pt x="94" y="561"/>
                  </a:lnTo>
                  <a:lnTo>
                    <a:pt x="131" y="598"/>
                  </a:lnTo>
                  <a:lnTo>
                    <a:pt x="187" y="617"/>
                  </a:lnTo>
                  <a:lnTo>
                    <a:pt x="262" y="636"/>
                  </a:lnTo>
                  <a:lnTo>
                    <a:pt x="318" y="654"/>
                  </a:lnTo>
                  <a:lnTo>
                    <a:pt x="374"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74"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0"/>
            <p:cNvSpPr/>
            <p:nvPr/>
          </p:nvSpPr>
          <p:spPr>
            <a:xfrm>
              <a:off x="5926700" y="3109175"/>
              <a:ext cx="15925" cy="16375"/>
            </a:xfrm>
            <a:custGeom>
              <a:rect b="b" l="l" r="r" t="t"/>
              <a:pathLst>
                <a:path extrusionOk="0" h="655" w="637">
                  <a:moveTo>
                    <a:pt x="318" y="0"/>
                  </a:moveTo>
                  <a:lnTo>
                    <a:pt x="262" y="19"/>
                  </a:lnTo>
                  <a:lnTo>
                    <a:pt x="187" y="38"/>
                  </a:lnTo>
                  <a:lnTo>
                    <a:pt x="150" y="56"/>
                  </a:lnTo>
                  <a:lnTo>
                    <a:pt x="94" y="94"/>
                  </a:lnTo>
                  <a:lnTo>
                    <a:pt x="56" y="150"/>
                  </a:lnTo>
                  <a:lnTo>
                    <a:pt x="19" y="206"/>
                  </a:lnTo>
                  <a:lnTo>
                    <a:pt x="0" y="262"/>
                  </a:lnTo>
                  <a:lnTo>
                    <a:pt x="0" y="318"/>
                  </a:lnTo>
                  <a:lnTo>
                    <a:pt x="0" y="393"/>
                  </a:lnTo>
                  <a:lnTo>
                    <a:pt x="19" y="449"/>
                  </a:lnTo>
                  <a:lnTo>
                    <a:pt x="56" y="505"/>
                  </a:lnTo>
                  <a:lnTo>
                    <a:pt x="94" y="561"/>
                  </a:lnTo>
                  <a:lnTo>
                    <a:pt x="150" y="598"/>
                  </a:lnTo>
                  <a:lnTo>
                    <a:pt x="187" y="617"/>
                  </a:lnTo>
                  <a:lnTo>
                    <a:pt x="262" y="636"/>
                  </a:lnTo>
                  <a:lnTo>
                    <a:pt x="318" y="654"/>
                  </a:lnTo>
                  <a:lnTo>
                    <a:pt x="393" y="636"/>
                  </a:lnTo>
                  <a:lnTo>
                    <a:pt x="449" y="617"/>
                  </a:lnTo>
                  <a:lnTo>
                    <a:pt x="505" y="598"/>
                  </a:lnTo>
                  <a:lnTo>
                    <a:pt x="543" y="561"/>
                  </a:lnTo>
                  <a:lnTo>
                    <a:pt x="580" y="505"/>
                  </a:lnTo>
                  <a:lnTo>
                    <a:pt x="617" y="449"/>
                  </a:lnTo>
                  <a:lnTo>
                    <a:pt x="636" y="393"/>
                  </a:lnTo>
                  <a:lnTo>
                    <a:pt x="636" y="318"/>
                  </a:lnTo>
                  <a:lnTo>
                    <a:pt x="636" y="262"/>
                  </a:lnTo>
                  <a:lnTo>
                    <a:pt x="617" y="206"/>
                  </a:lnTo>
                  <a:lnTo>
                    <a:pt x="580" y="150"/>
                  </a:lnTo>
                  <a:lnTo>
                    <a:pt x="543" y="94"/>
                  </a:lnTo>
                  <a:lnTo>
                    <a:pt x="505" y="56"/>
                  </a:lnTo>
                  <a:lnTo>
                    <a:pt x="449" y="38"/>
                  </a:lnTo>
                  <a:lnTo>
                    <a:pt x="393" y="19"/>
                  </a:lnTo>
                  <a:lnTo>
                    <a:pt x="3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10"/>
          <p:cNvGrpSpPr/>
          <p:nvPr/>
        </p:nvGrpSpPr>
        <p:grpSpPr>
          <a:xfrm flipH="1" rot="5400000">
            <a:off x="-394761" y="3285195"/>
            <a:ext cx="1395033" cy="605506"/>
            <a:chOff x="3468800" y="239525"/>
            <a:chExt cx="843175" cy="365975"/>
          </a:xfrm>
        </p:grpSpPr>
        <p:sp>
          <p:nvSpPr>
            <p:cNvPr id="611" name="Google Shape;611;p10"/>
            <p:cNvSpPr/>
            <p:nvPr/>
          </p:nvSpPr>
          <p:spPr>
            <a:xfrm>
              <a:off x="3468800" y="576950"/>
              <a:ext cx="28550" cy="28550"/>
            </a:xfrm>
            <a:custGeom>
              <a:rect b="b" l="l" r="r" t="t"/>
              <a:pathLst>
                <a:path extrusionOk="0" fill="none" h="1142" w="1142">
                  <a:moveTo>
                    <a:pt x="1141" y="1141"/>
                  </a:moveTo>
                  <a:lnTo>
                    <a:pt x="1"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0"/>
            <p:cNvSpPr/>
            <p:nvPr/>
          </p:nvSpPr>
          <p:spPr>
            <a:xfrm>
              <a:off x="3468800" y="510125"/>
              <a:ext cx="95850" cy="95375"/>
            </a:xfrm>
            <a:custGeom>
              <a:rect b="b" l="l" r="r" t="t"/>
              <a:pathLst>
                <a:path extrusionOk="0" fill="none" h="3815" w="3834">
                  <a:moveTo>
                    <a:pt x="1" y="0"/>
                  </a:moveTo>
                  <a:lnTo>
                    <a:pt x="3833" y="381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0"/>
            <p:cNvSpPr/>
            <p:nvPr/>
          </p:nvSpPr>
          <p:spPr>
            <a:xfrm>
              <a:off x="3468800" y="442825"/>
              <a:ext cx="162675" cy="162675"/>
            </a:xfrm>
            <a:custGeom>
              <a:rect b="b" l="l" r="r" t="t"/>
              <a:pathLst>
                <a:path extrusionOk="0" fill="none" h="6507" w="6507">
                  <a:moveTo>
                    <a:pt x="1" y="0"/>
                  </a:moveTo>
                  <a:lnTo>
                    <a:pt x="6507" y="650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0"/>
            <p:cNvSpPr/>
            <p:nvPr/>
          </p:nvSpPr>
          <p:spPr>
            <a:xfrm>
              <a:off x="3468800" y="375975"/>
              <a:ext cx="229975" cy="229525"/>
            </a:xfrm>
            <a:custGeom>
              <a:rect b="b" l="l" r="r" t="t"/>
              <a:pathLst>
                <a:path extrusionOk="0" fill="none" h="9181" w="9199">
                  <a:moveTo>
                    <a:pt x="1" y="1"/>
                  </a:moveTo>
                  <a:lnTo>
                    <a:pt x="9199" y="918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0"/>
            <p:cNvSpPr/>
            <p:nvPr/>
          </p:nvSpPr>
          <p:spPr>
            <a:xfrm>
              <a:off x="3468800" y="308675"/>
              <a:ext cx="297275" cy="296825"/>
            </a:xfrm>
            <a:custGeom>
              <a:rect b="b" l="l" r="r" t="t"/>
              <a:pathLst>
                <a:path extrusionOk="0" fill="none" h="11873" w="11891">
                  <a:moveTo>
                    <a:pt x="1" y="1"/>
                  </a:moveTo>
                  <a:lnTo>
                    <a:pt x="11891" y="118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0"/>
            <p:cNvSpPr/>
            <p:nvPr/>
          </p:nvSpPr>
          <p:spPr>
            <a:xfrm>
              <a:off x="3468800" y="241375"/>
              <a:ext cx="364125" cy="364125"/>
            </a:xfrm>
            <a:custGeom>
              <a:rect b="b" l="l" r="r" t="t"/>
              <a:pathLst>
                <a:path extrusionOk="0" fill="none" h="14565" w="14565">
                  <a:moveTo>
                    <a:pt x="1" y="1"/>
                  </a:moveTo>
                  <a:lnTo>
                    <a:pt x="14564" y="14564"/>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0"/>
            <p:cNvSpPr/>
            <p:nvPr/>
          </p:nvSpPr>
          <p:spPr>
            <a:xfrm>
              <a:off x="3534250" y="239525"/>
              <a:ext cx="365975" cy="365975"/>
            </a:xfrm>
            <a:custGeom>
              <a:rect b="b" l="l" r="r" t="t"/>
              <a:pathLst>
                <a:path extrusionOk="0" fill="none" h="14639" w="14639">
                  <a:moveTo>
                    <a:pt x="0"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0"/>
            <p:cNvSpPr/>
            <p:nvPr/>
          </p:nvSpPr>
          <p:spPr>
            <a:xfrm>
              <a:off x="3601075" y="239525"/>
              <a:ext cx="366450" cy="365975"/>
            </a:xfrm>
            <a:custGeom>
              <a:rect b="b" l="l" r="r" t="t"/>
              <a:pathLst>
                <a:path extrusionOk="0" fill="none" h="14639" w="14658">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0"/>
            <p:cNvSpPr/>
            <p:nvPr/>
          </p:nvSpPr>
          <p:spPr>
            <a:xfrm>
              <a:off x="3668375" y="239525"/>
              <a:ext cx="365975" cy="365975"/>
            </a:xfrm>
            <a:custGeom>
              <a:rect b="b" l="l" r="r" t="t"/>
              <a:pathLst>
                <a:path extrusionOk="0" fill="none" h="14639" w="14639">
                  <a:moveTo>
                    <a:pt x="1" y="0"/>
                  </a:moveTo>
                  <a:lnTo>
                    <a:pt x="1463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0"/>
            <p:cNvSpPr/>
            <p:nvPr/>
          </p:nvSpPr>
          <p:spPr>
            <a:xfrm>
              <a:off x="3735200" y="239525"/>
              <a:ext cx="366450" cy="365975"/>
            </a:xfrm>
            <a:custGeom>
              <a:rect b="b" l="l" r="r" t="t"/>
              <a:pathLst>
                <a:path extrusionOk="0" fill="none" h="14639" w="14658">
                  <a:moveTo>
                    <a:pt x="1" y="0"/>
                  </a:moveTo>
                  <a:lnTo>
                    <a:pt x="14658"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0"/>
            <p:cNvSpPr/>
            <p:nvPr/>
          </p:nvSpPr>
          <p:spPr>
            <a:xfrm>
              <a:off x="38025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0"/>
            <p:cNvSpPr/>
            <p:nvPr/>
          </p:nvSpPr>
          <p:spPr>
            <a:xfrm>
              <a:off x="3869800" y="239525"/>
              <a:ext cx="365975" cy="365975"/>
            </a:xfrm>
            <a:custGeom>
              <a:rect b="b" l="l" r="r" t="t"/>
              <a:pathLst>
                <a:path extrusionOk="0" fill="none" h="14639" w="14639">
                  <a:moveTo>
                    <a:pt x="1" y="0"/>
                  </a:moveTo>
                  <a:lnTo>
                    <a:pt x="14639"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0"/>
            <p:cNvSpPr/>
            <p:nvPr/>
          </p:nvSpPr>
          <p:spPr>
            <a:xfrm>
              <a:off x="3936650" y="239525"/>
              <a:ext cx="366425" cy="365975"/>
            </a:xfrm>
            <a:custGeom>
              <a:rect b="b" l="l" r="r" t="t"/>
              <a:pathLst>
                <a:path extrusionOk="0" fill="none" h="14639" w="14657">
                  <a:moveTo>
                    <a:pt x="0" y="0"/>
                  </a:moveTo>
                  <a:lnTo>
                    <a:pt x="14657" y="1463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0"/>
            <p:cNvSpPr/>
            <p:nvPr/>
          </p:nvSpPr>
          <p:spPr>
            <a:xfrm>
              <a:off x="4003950" y="239525"/>
              <a:ext cx="308025" cy="308000"/>
            </a:xfrm>
            <a:custGeom>
              <a:rect b="b" l="l" r="r" t="t"/>
              <a:pathLst>
                <a:path extrusionOk="0" fill="none" h="12320" w="12321">
                  <a:moveTo>
                    <a:pt x="0" y="0"/>
                  </a:moveTo>
                  <a:lnTo>
                    <a:pt x="12320" y="1232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0"/>
            <p:cNvSpPr/>
            <p:nvPr/>
          </p:nvSpPr>
          <p:spPr>
            <a:xfrm>
              <a:off x="4070775" y="239525"/>
              <a:ext cx="241200" cy="240700"/>
            </a:xfrm>
            <a:custGeom>
              <a:rect b="b" l="l" r="r" t="t"/>
              <a:pathLst>
                <a:path extrusionOk="0" fill="none" h="9628" w="9648">
                  <a:moveTo>
                    <a:pt x="1" y="0"/>
                  </a:moveTo>
                  <a:lnTo>
                    <a:pt x="9647" y="9628"/>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0"/>
            <p:cNvSpPr/>
            <p:nvPr/>
          </p:nvSpPr>
          <p:spPr>
            <a:xfrm>
              <a:off x="4138075" y="239525"/>
              <a:ext cx="173900" cy="173875"/>
            </a:xfrm>
            <a:custGeom>
              <a:rect b="b" l="l" r="r" t="t"/>
              <a:pathLst>
                <a:path extrusionOk="0" fill="none" h="6955" w="6956">
                  <a:moveTo>
                    <a:pt x="1" y="0"/>
                  </a:moveTo>
                  <a:lnTo>
                    <a:pt x="6955" y="695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0"/>
            <p:cNvSpPr/>
            <p:nvPr/>
          </p:nvSpPr>
          <p:spPr>
            <a:xfrm>
              <a:off x="4205375" y="239525"/>
              <a:ext cx="106600" cy="106575"/>
            </a:xfrm>
            <a:custGeom>
              <a:rect b="b" l="l" r="r" t="t"/>
              <a:pathLst>
                <a:path extrusionOk="0" fill="none" h="4263" w="4264">
                  <a:moveTo>
                    <a:pt x="1" y="0"/>
                  </a:moveTo>
                  <a:lnTo>
                    <a:pt x="4263" y="426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0"/>
            <p:cNvSpPr/>
            <p:nvPr/>
          </p:nvSpPr>
          <p:spPr>
            <a:xfrm>
              <a:off x="4272225" y="239525"/>
              <a:ext cx="39750" cy="39275"/>
            </a:xfrm>
            <a:custGeom>
              <a:rect b="b" l="l" r="r" t="t"/>
              <a:pathLst>
                <a:path extrusionOk="0" fill="none" h="1571" w="1590">
                  <a:moveTo>
                    <a:pt x="0" y="0"/>
                  </a:moveTo>
                  <a:lnTo>
                    <a:pt x="1589" y="157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10"/>
          <p:cNvGrpSpPr/>
          <p:nvPr/>
        </p:nvGrpSpPr>
        <p:grpSpPr>
          <a:xfrm flipH="1">
            <a:off x="11" y="1"/>
            <a:ext cx="535010" cy="535010"/>
            <a:chOff x="5807050" y="884950"/>
            <a:chExt cx="343550" cy="343550"/>
          </a:xfrm>
        </p:grpSpPr>
        <p:sp>
          <p:nvSpPr>
            <p:cNvPr id="630" name="Google Shape;630;p10"/>
            <p:cNvSpPr/>
            <p:nvPr/>
          </p:nvSpPr>
          <p:spPr>
            <a:xfrm>
              <a:off x="5807050" y="884950"/>
              <a:ext cx="29925" cy="29950"/>
            </a:xfrm>
            <a:custGeom>
              <a:rect b="b" l="l" r="r" t="t"/>
              <a:pathLst>
                <a:path extrusionOk="0" fill="none" h="1198" w="1197">
                  <a:moveTo>
                    <a:pt x="1" y="1197"/>
                  </a:moveTo>
                  <a:lnTo>
                    <a:pt x="1197" y="1"/>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0"/>
            <p:cNvSpPr/>
            <p:nvPr/>
          </p:nvSpPr>
          <p:spPr>
            <a:xfrm>
              <a:off x="5807050" y="884950"/>
              <a:ext cx="108925" cy="108925"/>
            </a:xfrm>
            <a:custGeom>
              <a:rect b="b" l="l" r="r" t="t"/>
              <a:pathLst>
                <a:path extrusionOk="0" fill="none" h="4357" w="4357">
                  <a:moveTo>
                    <a:pt x="4356" y="1"/>
                  </a:moveTo>
                  <a:lnTo>
                    <a:pt x="1" y="435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0"/>
            <p:cNvSpPr/>
            <p:nvPr/>
          </p:nvSpPr>
          <p:spPr>
            <a:xfrm>
              <a:off x="5807050" y="884950"/>
              <a:ext cx="187900" cy="187900"/>
            </a:xfrm>
            <a:custGeom>
              <a:rect b="b" l="l" r="r" t="t"/>
              <a:pathLst>
                <a:path extrusionOk="0" fill="none" h="7516" w="7516">
                  <a:moveTo>
                    <a:pt x="7516" y="1"/>
                  </a:moveTo>
                  <a:lnTo>
                    <a:pt x="1" y="7516"/>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0"/>
            <p:cNvSpPr/>
            <p:nvPr/>
          </p:nvSpPr>
          <p:spPr>
            <a:xfrm>
              <a:off x="5807050" y="884950"/>
              <a:ext cx="266900" cy="266900"/>
            </a:xfrm>
            <a:custGeom>
              <a:rect b="b" l="l" r="r" t="t"/>
              <a:pathLst>
                <a:path extrusionOk="0" fill="none" h="10676" w="10676">
                  <a:moveTo>
                    <a:pt x="10675" y="1"/>
                  </a:moveTo>
                  <a:lnTo>
                    <a:pt x="1" y="10675"/>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0"/>
            <p:cNvSpPr/>
            <p:nvPr/>
          </p:nvSpPr>
          <p:spPr>
            <a:xfrm>
              <a:off x="5809850" y="887750"/>
              <a:ext cx="340750" cy="340750"/>
            </a:xfrm>
            <a:custGeom>
              <a:rect b="b" l="l" r="r" t="t"/>
              <a:pathLst>
                <a:path extrusionOk="0" fill="none" h="13630" w="13630">
                  <a:moveTo>
                    <a:pt x="13629" y="1"/>
                  </a:moveTo>
                  <a:lnTo>
                    <a:pt x="1" y="1362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0"/>
            <p:cNvSpPr/>
            <p:nvPr/>
          </p:nvSpPr>
          <p:spPr>
            <a:xfrm>
              <a:off x="5888850" y="966750"/>
              <a:ext cx="261750" cy="261750"/>
            </a:xfrm>
            <a:custGeom>
              <a:rect b="b" l="l" r="r" t="t"/>
              <a:pathLst>
                <a:path extrusionOk="0" fill="none" h="10470" w="10470">
                  <a:moveTo>
                    <a:pt x="10469" y="0"/>
                  </a:moveTo>
                  <a:lnTo>
                    <a:pt x="0" y="10469"/>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0"/>
            <p:cNvSpPr/>
            <p:nvPr/>
          </p:nvSpPr>
          <p:spPr>
            <a:xfrm>
              <a:off x="5967825" y="1045725"/>
              <a:ext cx="182775" cy="182775"/>
            </a:xfrm>
            <a:custGeom>
              <a:rect b="b" l="l" r="r" t="t"/>
              <a:pathLst>
                <a:path extrusionOk="0" fill="none" h="7311" w="7311">
                  <a:moveTo>
                    <a:pt x="7310" y="1"/>
                  </a:moveTo>
                  <a:lnTo>
                    <a:pt x="1" y="731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0"/>
            <p:cNvSpPr/>
            <p:nvPr/>
          </p:nvSpPr>
          <p:spPr>
            <a:xfrm>
              <a:off x="6046800" y="1124725"/>
              <a:ext cx="103800" cy="103775"/>
            </a:xfrm>
            <a:custGeom>
              <a:rect b="b" l="l" r="r" t="t"/>
              <a:pathLst>
                <a:path extrusionOk="0" fill="none" h="4151" w="4152">
                  <a:moveTo>
                    <a:pt x="4151" y="0"/>
                  </a:moveTo>
                  <a:lnTo>
                    <a:pt x="1" y="4150"/>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0"/>
            <p:cNvSpPr/>
            <p:nvPr/>
          </p:nvSpPr>
          <p:spPr>
            <a:xfrm>
              <a:off x="6126275" y="1204175"/>
              <a:ext cx="24325" cy="24325"/>
            </a:xfrm>
            <a:custGeom>
              <a:rect b="b" l="l" r="r" t="t"/>
              <a:pathLst>
                <a:path extrusionOk="0" fill="none" h="973" w="973">
                  <a:moveTo>
                    <a:pt x="972" y="0"/>
                  </a:moveTo>
                  <a:lnTo>
                    <a:pt x="0" y="972"/>
                  </a:ln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9" name="Google Shape;639;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dk1"/>
              </a:buClr>
              <a:buSzPts val="3000"/>
              <a:buFont typeface="Be Vietnam Pro Black"/>
              <a:buNone/>
              <a:defRPr sz="3000">
                <a:solidFill>
                  <a:schemeClr val="dk1"/>
                </a:solidFill>
                <a:latin typeface="Be Vietnam Pro Black"/>
                <a:ea typeface="Be Vietnam Pro Black"/>
                <a:cs typeface="Be Vietnam Pro Black"/>
                <a:sym typeface="Be Vietnam Pro Black"/>
              </a:defRPr>
            </a:lvl1pPr>
            <a:lvl2pPr lvl="1"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b="1" sz="3000">
                <a:solidFill>
                  <a:schemeClr val="dk1"/>
                </a:solidFill>
                <a:latin typeface="Raleway"/>
                <a:ea typeface="Raleway"/>
                <a:cs typeface="Raleway"/>
                <a:sym typeface="Raleway"/>
              </a:defRPr>
            </a:lvl9pPr>
          </a:lstStyle>
          <a:p/>
        </p:txBody>
      </p:sp>
      <p:sp>
        <p:nvSpPr>
          <p:cNvPr id="7" name="Google Shape;7;p1"/>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1pPr>
            <a:lvl2pPr indent="-317500" lvl="1" marL="9144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2pPr>
            <a:lvl3pPr indent="-317500" lvl="2" marL="13716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3pPr>
            <a:lvl4pPr indent="-317500" lvl="3" marL="18288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4pPr>
            <a:lvl5pPr indent="-317500" lvl="4" marL="22860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5pPr>
            <a:lvl6pPr indent="-317500" lvl="5" marL="27432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6pPr>
            <a:lvl7pPr indent="-317500" lvl="6" marL="32004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7pPr>
            <a:lvl8pPr indent="-317500" lvl="7" marL="3657600">
              <a:lnSpc>
                <a:spcPct val="100000"/>
              </a:lnSpc>
              <a:spcBef>
                <a:spcPts val="1600"/>
              </a:spcBef>
              <a:spcAft>
                <a:spcPts val="0"/>
              </a:spcAft>
              <a:buClr>
                <a:schemeClr val="lt1"/>
              </a:buClr>
              <a:buSzPts val="1400"/>
              <a:buFont typeface="Inter"/>
              <a:buChar char="○"/>
              <a:defRPr>
                <a:solidFill>
                  <a:schemeClr val="lt1"/>
                </a:solidFill>
                <a:latin typeface="Inter"/>
                <a:ea typeface="Inter"/>
                <a:cs typeface="Inter"/>
                <a:sym typeface="Inter"/>
              </a:defRPr>
            </a:lvl8pPr>
            <a:lvl9pPr indent="-317500" lvl="8" marL="4114800">
              <a:lnSpc>
                <a:spcPct val="100000"/>
              </a:lnSpc>
              <a:spcBef>
                <a:spcPts val="1600"/>
              </a:spcBef>
              <a:spcAft>
                <a:spcPts val="1600"/>
              </a:spcAft>
              <a:buClr>
                <a:schemeClr val="lt1"/>
              </a:buClr>
              <a:buSzPts val="1400"/>
              <a:buFont typeface="Inter"/>
              <a:buChar char="■"/>
              <a:defRPr>
                <a:solidFill>
                  <a:schemeClr val="lt1"/>
                </a:solidFill>
                <a:latin typeface="Inter"/>
                <a:ea typeface="Inter"/>
                <a:cs typeface="Inter"/>
                <a:sym typeface="Inter"/>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lt1"/>
                </a:solidFill>
                <a:latin typeface="Inter"/>
                <a:ea typeface="Inter"/>
                <a:cs typeface="Inter"/>
                <a:sym typeface="Inter"/>
              </a:defRPr>
            </a:lvl1pPr>
            <a:lvl2pPr lvl="1" algn="r">
              <a:buNone/>
              <a:defRPr sz="1300">
                <a:solidFill>
                  <a:schemeClr val="lt1"/>
                </a:solidFill>
                <a:latin typeface="Inter"/>
                <a:ea typeface="Inter"/>
                <a:cs typeface="Inter"/>
                <a:sym typeface="Inter"/>
              </a:defRPr>
            </a:lvl2pPr>
            <a:lvl3pPr lvl="2" algn="r">
              <a:buNone/>
              <a:defRPr sz="1300">
                <a:solidFill>
                  <a:schemeClr val="lt1"/>
                </a:solidFill>
                <a:latin typeface="Inter"/>
                <a:ea typeface="Inter"/>
                <a:cs typeface="Inter"/>
                <a:sym typeface="Inter"/>
              </a:defRPr>
            </a:lvl3pPr>
            <a:lvl4pPr lvl="3" algn="r">
              <a:buNone/>
              <a:defRPr sz="1300">
                <a:solidFill>
                  <a:schemeClr val="lt1"/>
                </a:solidFill>
                <a:latin typeface="Inter"/>
                <a:ea typeface="Inter"/>
                <a:cs typeface="Inter"/>
                <a:sym typeface="Inter"/>
              </a:defRPr>
            </a:lvl4pPr>
            <a:lvl5pPr lvl="4" algn="r">
              <a:buNone/>
              <a:defRPr sz="1300">
                <a:solidFill>
                  <a:schemeClr val="lt1"/>
                </a:solidFill>
                <a:latin typeface="Inter"/>
                <a:ea typeface="Inter"/>
                <a:cs typeface="Inter"/>
                <a:sym typeface="Inter"/>
              </a:defRPr>
            </a:lvl5pPr>
            <a:lvl6pPr lvl="5" algn="r">
              <a:buNone/>
              <a:defRPr sz="1300">
                <a:solidFill>
                  <a:schemeClr val="lt1"/>
                </a:solidFill>
                <a:latin typeface="Inter"/>
                <a:ea typeface="Inter"/>
                <a:cs typeface="Inter"/>
                <a:sym typeface="Inter"/>
              </a:defRPr>
            </a:lvl6pPr>
            <a:lvl7pPr lvl="6" algn="r">
              <a:buNone/>
              <a:defRPr sz="1300">
                <a:solidFill>
                  <a:schemeClr val="lt1"/>
                </a:solidFill>
                <a:latin typeface="Inter"/>
                <a:ea typeface="Inter"/>
                <a:cs typeface="Inter"/>
                <a:sym typeface="Inter"/>
              </a:defRPr>
            </a:lvl7pPr>
            <a:lvl8pPr lvl="7" algn="r">
              <a:buNone/>
              <a:defRPr sz="1300">
                <a:solidFill>
                  <a:schemeClr val="lt1"/>
                </a:solidFill>
                <a:latin typeface="Inter"/>
                <a:ea typeface="Inter"/>
                <a:cs typeface="Inter"/>
                <a:sym typeface="Inter"/>
              </a:defRPr>
            </a:lvl8pPr>
            <a:lvl9pPr lvl="8" algn="r">
              <a:buNone/>
              <a:defRPr sz="1300">
                <a:solidFill>
                  <a:schemeClr val="lt1"/>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korilutenbacher.weebly.com/uploads/5/4/9/9/5499743/klutenbacher_bmayeaux_jwaller_me4633_fsae_report.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google.com/books/edition/Performance_Exhaust_Systems/FkP7AwAAQBAJ?hl=en&amp;gbpv=1&amp;dq=motorcycle+exhaust+system+design&amp;printsec=frontcover" TargetMode="External"/><Relationship Id="rId4" Type="http://schemas.openxmlformats.org/officeDocument/2006/relationships/image" Target="../media/image20.png"/><Relationship Id="rId5" Type="http://schemas.openxmlformats.org/officeDocument/2006/relationships/hyperlink" Target="https://www.sparkexhaust.com/e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jstor.org/stable/26284825?seq=1" TargetMode="External"/><Relationship Id="rId4" Type="http://schemas.openxmlformats.org/officeDocument/2006/relationships/hyperlink" Target="https://iopscience.iop.org/article/10.1088/1757-899X/821/1/012048/meta" TargetMode="External"/><Relationship Id="rId5" Type="http://schemas.openxmlformats.org/officeDocument/2006/relationships/hyperlink" Target="https://doi.org/10.4271/2010-32-0023" TargetMode="External"/><Relationship Id="rId6" Type="http://schemas.openxmlformats.org/officeDocument/2006/relationships/image" Target="../media/image8.png"/><Relationship Id="rId7" Type="http://schemas.openxmlformats.org/officeDocument/2006/relationships/hyperlink" Target="https://motocrossactionmag.com/10-things-you-need-to-know-about-muffler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motocrossactionmag.com/10-things-you-need-to-know-about-mufflers/" TargetMode="External"/><Relationship Id="rId4" Type="http://schemas.openxmlformats.org/officeDocument/2006/relationships/hyperlink" Target="https://www.sciencedirect.com/science/article/pii/S2590162122000247" TargetMode="External"/><Relationship Id="rId5" Type="http://schemas.openxmlformats.org/officeDocument/2006/relationships/hyperlink" Target="https://www.youtube.com/watch?v=io9k0gNj7c4" TargetMode="External"/><Relationship Id="rId6" Type="http://schemas.openxmlformats.org/officeDocument/2006/relationships/image" Target="../media/image16.png"/><Relationship Id="rId7" Type="http://schemas.openxmlformats.org/officeDocument/2006/relationships/hyperlink" Target="https://www.sc-project.us/dual-titanium-cr-t-exhaust-by-sc-project-ducati-d21-d36t.html?mmyId=24140&amp;mmy=Ducati-Supersport-202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space.mit.edu/bitstream/handle/1721.1/36702/77550024-MIT.pdf?sequence=2&amp;isAllowed=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electronicshifter.wordpress.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24.png"/><Relationship Id="rId5"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p25"/>
          <p:cNvSpPr txBox="1"/>
          <p:nvPr>
            <p:ph type="ctrTitle"/>
          </p:nvPr>
        </p:nvSpPr>
        <p:spPr>
          <a:xfrm>
            <a:off x="697800" y="1423313"/>
            <a:ext cx="7748400" cy="1957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5000"/>
          </a:p>
          <a:p>
            <a:pPr indent="0" lvl="0" marL="0" rtl="0" algn="ctr">
              <a:spcBef>
                <a:spcPts val="0"/>
              </a:spcBef>
              <a:spcAft>
                <a:spcPts val="0"/>
              </a:spcAft>
              <a:buNone/>
            </a:pPr>
            <a:r>
              <a:rPr b="1" lang="en" sz="9600">
                <a:latin typeface="Raleway"/>
                <a:ea typeface="Raleway"/>
                <a:cs typeface="Raleway"/>
                <a:sym typeface="Raleway"/>
              </a:rPr>
              <a:t>Powertrain</a:t>
            </a:r>
            <a:endParaRPr b="1" sz="9600">
              <a:solidFill>
                <a:schemeClr val="lt1"/>
              </a:solidFill>
              <a:latin typeface="Raleway"/>
              <a:ea typeface="Raleway"/>
              <a:cs typeface="Raleway"/>
              <a:sym typeface="Raleway"/>
            </a:endParaRPr>
          </a:p>
        </p:txBody>
      </p:sp>
      <p:sp>
        <p:nvSpPr>
          <p:cNvPr id="1477" name="Google Shape;1477;p25"/>
          <p:cNvSpPr txBox="1"/>
          <p:nvPr>
            <p:ph idx="1" type="subTitle"/>
          </p:nvPr>
        </p:nvSpPr>
        <p:spPr>
          <a:xfrm>
            <a:off x="1238250" y="3539375"/>
            <a:ext cx="6709800" cy="573900"/>
          </a:xfrm>
          <a:prstGeom prst="rect">
            <a:avLst/>
          </a:prstGeom>
          <a:solidFill>
            <a:srgbClr val="3FA6EA"/>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Damian Boniella, Matt Gingold, Tobin Lanford, Joey LeBlanc, Lucille Longhurst</a:t>
            </a:r>
            <a:endParaRPr/>
          </a:p>
          <a:p>
            <a:pPr indent="0" lvl="0" marL="0" rtl="0" algn="ctr">
              <a:spcBef>
                <a:spcPts val="0"/>
              </a:spcBef>
              <a:spcAft>
                <a:spcPts val="0"/>
              </a:spcAft>
              <a:buNone/>
            </a:pPr>
            <a:r>
              <a:t/>
            </a:r>
            <a:endParaRPr/>
          </a:p>
        </p:txBody>
      </p:sp>
      <p:sp>
        <p:nvSpPr>
          <p:cNvPr id="1478" name="Google Shape;1478;p25"/>
          <p:cNvSpPr txBox="1"/>
          <p:nvPr/>
        </p:nvSpPr>
        <p:spPr>
          <a:xfrm>
            <a:off x="2413200" y="725975"/>
            <a:ext cx="4317600" cy="14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300">
                <a:solidFill>
                  <a:srgbClr val="3FA6EA"/>
                </a:solidFill>
                <a:latin typeface="Inter ExtraBold"/>
                <a:ea typeface="Inter ExtraBold"/>
                <a:cs typeface="Inter ExtraBold"/>
                <a:sym typeface="Inter ExtraBold"/>
              </a:rPr>
              <a:t>FSAE</a:t>
            </a:r>
            <a:endParaRPr sz="9300">
              <a:solidFill>
                <a:srgbClr val="3FA6EA"/>
              </a:solidFill>
              <a:latin typeface="Inter ExtraBold"/>
              <a:ea typeface="Inter ExtraBold"/>
              <a:cs typeface="Inter ExtraBold"/>
              <a:sym typeface="Inter ExtraBold"/>
            </a:endParaRPr>
          </a:p>
        </p:txBody>
      </p:sp>
      <p:sp>
        <p:nvSpPr>
          <p:cNvPr id="1479" name="Google Shape;1479;p25"/>
          <p:cNvSpPr txBox="1"/>
          <p:nvPr>
            <p:ph idx="12" type="sldNum"/>
          </p:nvPr>
        </p:nvSpPr>
        <p:spPr>
          <a:xfrm>
            <a:off x="7844489" y="4749850"/>
            <a:ext cx="1260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Lucille </a:t>
            </a: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34"/>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Joey</a:t>
            </a:r>
            <a:endParaRPr/>
          </a:p>
        </p:txBody>
      </p:sp>
      <p:sp>
        <p:nvSpPr>
          <p:cNvPr id="1588" name="Google Shape;1588;p34"/>
          <p:cNvSpPr txBox="1"/>
          <p:nvPr>
            <p:ph idx="1" type="body"/>
          </p:nvPr>
        </p:nvSpPr>
        <p:spPr>
          <a:xfrm>
            <a:off x="715100" y="1024050"/>
            <a:ext cx="7554300" cy="37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lt1"/>
                </a:solidFill>
                <a:latin typeface="Be Vietnam Pro"/>
                <a:ea typeface="Be Vietnam Pro"/>
                <a:cs typeface="Be Vietnam Pro"/>
                <a:sym typeface="Be Vietnam Pro"/>
              </a:rPr>
              <a:t>Published Papers (cont)</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[2] K. Lutenbacher, B. Mayeaux, and J. Waller, “FSAE Engine Selection: Four or One Cylinder.” Available: </a:t>
            </a:r>
            <a:r>
              <a:rPr lang="en" sz="1100" u="sng">
                <a:solidFill>
                  <a:schemeClr val="lt1"/>
                </a:solidFill>
                <a:latin typeface="Be Vietnam Pro"/>
                <a:ea typeface="Be Vietnam Pro"/>
                <a:cs typeface="Be Vietnam Pro"/>
                <a:sym typeface="Be Vietnam Pro"/>
                <a:hlinkClick r:id="rId3">
                  <a:extLst>
                    <a:ext uri="{A12FA001-AC4F-418D-AE19-62706E023703}">
                      <ahyp:hlinkClr val="tx"/>
                    </a:ext>
                  </a:extLst>
                </a:hlinkClick>
              </a:rPr>
              <a:t>https://korilutenbacher.weebly.com/uploads/5/4/9/9/5499743/klutenbacher_bmayeaux_jwaller_me4633_fsae_report.pdf</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Used to research how other teams decided on a single cylinder or inline four cylinder engine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[3] T. Ayres, K. Hayward, and F. Guzzomi, “Design of a custom FSAE engine,” ResearchGate, https://www.researchgate.net/profile/Kevin_Hayward/publication/320081033_Design_of_a_Custom_FSAE_Engine/links/5a4c1d0fa6fdcc3e99cf6b23/Design-of-a-Custom-FSAE-Engine.pdf (accessed Sep. 16, 2024). </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Gives insight on things that need to be considered when designing or selecting an engine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b="1" lang="en" sz="1100">
                <a:solidFill>
                  <a:schemeClr val="lt1"/>
                </a:solidFill>
                <a:latin typeface="Be Vietnam Pro"/>
                <a:ea typeface="Be Vietnam Pro"/>
                <a:cs typeface="Be Vietnam Pro"/>
                <a:sym typeface="Be Vietnam Pro"/>
              </a:rPr>
              <a:t>Standard </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[1] FSwiki, “List of Engines,” List of engines, https://fswiki.us/List_of_Engines (accessed Sep. 16, 2024). </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Provides an extensive list of engines other teams have used in FSAE competitions and was used to cross reference engine choices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12700" lvl="0" marL="35560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1200"/>
              </a:spcAft>
              <a:buClr>
                <a:schemeClr val="lt1"/>
              </a:buClr>
              <a:buSzPts val="1100"/>
              <a:buFont typeface="Arial"/>
              <a:buNone/>
            </a:pPr>
            <a:r>
              <a:t/>
            </a:r>
            <a:endParaRPr sz="1100">
              <a:solidFill>
                <a:schemeClr val="lt1"/>
              </a:solidFill>
              <a:latin typeface="Be Vietnam Pro"/>
              <a:ea typeface="Be Vietnam Pro"/>
              <a:cs typeface="Be Vietnam Pro"/>
              <a:sym typeface="Be Vietnam Pro"/>
            </a:endParaRPr>
          </a:p>
        </p:txBody>
      </p:sp>
      <p:sp>
        <p:nvSpPr>
          <p:cNvPr id="1589" name="Google Shape;1589;p34"/>
          <p:cNvSpPr txBox="1"/>
          <p:nvPr>
            <p:ph idx="12" type="sldNum"/>
          </p:nvPr>
        </p:nvSpPr>
        <p:spPr>
          <a:xfrm>
            <a:off x="8299146" y="4749850"/>
            <a:ext cx="8064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35"/>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Joey</a:t>
            </a:r>
            <a:endParaRPr/>
          </a:p>
        </p:txBody>
      </p:sp>
      <p:sp>
        <p:nvSpPr>
          <p:cNvPr id="1595" name="Google Shape;1595;p35"/>
          <p:cNvSpPr txBox="1"/>
          <p:nvPr>
            <p:ph idx="1" type="body"/>
          </p:nvPr>
        </p:nvSpPr>
        <p:spPr>
          <a:xfrm>
            <a:off x="715100" y="1024050"/>
            <a:ext cx="7554300" cy="37365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100">
                <a:solidFill>
                  <a:schemeClr val="lt1"/>
                </a:solidFill>
                <a:latin typeface="Be Vietnam Pro"/>
                <a:ea typeface="Be Vietnam Pro"/>
                <a:cs typeface="Be Vietnam Pro"/>
                <a:sym typeface="Be Vietnam Pro"/>
              </a:rPr>
              <a:t>Online Resources</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[1] C. Catto, “Thread: Engine selection: New advances V. tried and true,” Engine selection: new advances V. tried and true , https://www.fsae.com/forums/showthread.php?3760-Engine-selection-new-advances-V.-tried-and-true%2Fpage5 (accessed Sep. 16, 2024). </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Information from current students on selecting an engine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[2] “R/FSAE on reddit: Internal Combustion Engine for our first car,” FSAE Reddit, https://www.reddit.com/r/FSAE/comments/nc7ke3/internal_combustion_engine_for_our_first_car/ (accessed Sep. 16, 2024). </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Considerations for a first year team when selecting an engine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[3] “R/FSAE on reddit: Engine choices,” FSAE Reddit, https://www.reddit.com/r/FSAE/comments/8ljj9r/engine_choices/ (accessed Sep. 16, 2024). </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A alumni &amp; student perspective on the different engine choices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12700" lvl="0" marL="35560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1200"/>
              </a:spcAft>
              <a:buNone/>
            </a:pPr>
            <a:r>
              <a:t/>
            </a:r>
            <a:endParaRPr sz="1100">
              <a:solidFill>
                <a:schemeClr val="lt1"/>
              </a:solidFill>
              <a:latin typeface="Be Vietnam Pro"/>
              <a:ea typeface="Be Vietnam Pro"/>
              <a:cs typeface="Be Vietnam Pro"/>
              <a:sym typeface="Be Vietnam Pro"/>
            </a:endParaRPr>
          </a:p>
        </p:txBody>
      </p:sp>
      <p:sp>
        <p:nvSpPr>
          <p:cNvPr id="1596" name="Google Shape;1596;p35"/>
          <p:cNvSpPr txBox="1"/>
          <p:nvPr>
            <p:ph idx="12" type="sldNum"/>
          </p:nvPr>
        </p:nvSpPr>
        <p:spPr>
          <a:xfrm>
            <a:off x="8304621" y="4749850"/>
            <a:ext cx="800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36"/>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Matt</a:t>
            </a:r>
            <a:endParaRPr/>
          </a:p>
        </p:txBody>
      </p:sp>
      <p:sp>
        <p:nvSpPr>
          <p:cNvPr id="1602" name="Google Shape;1602;p36"/>
          <p:cNvSpPr txBox="1"/>
          <p:nvPr>
            <p:ph idx="1" type="body"/>
          </p:nvPr>
        </p:nvSpPr>
        <p:spPr>
          <a:xfrm>
            <a:off x="578150" y="777550"/>
            <a:ext cx="8227200" cy="36570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lt1"/>
              </a:buClr>
              <a:buSzPts val="1100"/>
              <a:buFont typeface="Arial"/>
              <a:buNone/>
            </a:pPr>
            <a:r>
              <a:rPr b="1" lang="en" sz="1100">
                <a:solidFill>
                  <a:schemeClr val="lt1"/>
                </a:solidFill>
                <a:latin typeface="Be Vietnam Pro"/>
                <a:ea typeface="Be Vietnam Pro"/>
                <a:cs typeface="Be Vietnam Pro"/>
                <a:sym typeface="Be Vietnam Pro"/>
              </a:rPr>
              <a:t>Textbooks:</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[1] J.B. Heywood, Internal Combustion Engine Fundamentals, 2nd edition. New York: McGraw-Hill, 2018.</a:t>
            </a:r>
            <a:endParaRPr sz="1100">
              <a:solidFill>
                <a:schemeClr val="lt1"/>
              </a:solidFill>
              <a:latin typeface="Be Vietnam Pro"/>
              <a:ea typeface="Be Vietnam Pro"/>
              <a:cs typeface="Be Vietnam Pro"/>
              <a:sym typeface="Be Vietnam Pro"/>
            </a:endParaRPr>
          </a:p>
          <a:p>
            <a:pPr indent="-298450" lvl="0" marL="457200" rtl="0" algn="l">
              <a:lnSpc>
                <a:spcPct val="100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Chapter 5: Ideal Models of Engine Cycles</a:t>
            </a:r>
            <a:endParaRPr sz="1100">
              <a:solidFill>
                <a:schemeClr val="lt1"/>
              </a:solidFill>
              <a:latin typeface="Be Vietnam Pro"/>
              <a:ea typeface="Be Vietnam Pro"/>
              <a:cs typeface="Be Vietnam Pro"/>
              <a:sym typeface="Be Vietnam Pro"/>
            </a:endParaRPr>
          </a:p>
          <a:p>
            <a:pPr indent="-298450" lvl="0" marL="457200" rtl="0" algn="l">
              <a:lnSpc>
                <a:spcPct val="100000"/>
              </a:lnSpc>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Chapter 6: Gas Exchange Processes</a:t>
            </a:r>
            <a:endParaRPr sz="1100">
              <a:solidFill>
                <a:schemeClr val="lt1"/>
              </a:solidFill>
              <a:latin typeface="Be Vietnam Pro"/>
              <a:ea typeface="Be Vietnam Pro"/>
              <a:cs typeface="Be Vietnam Pro"/>
              <a:sym typeface="Be Vietnam Pro"/>
            </a:endParaRPr>
          </a:p>
          <a:p>
            <a:pPr indent="0" lvl="0" marL="91440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Looks at how to deal with hot gases in the exhaust system and how to optimize them</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[2] Mike Mavrigian, Performance Exhaust Systems, How to Design, Fabricate, and Install. North Branch MN: CarTech Inc, 2014. </a:t>
            </a:r>
            <a:r>
              <a:rPr lang="en" sz="1100" u="sng">
                <a:solidFill>
                  <a:schemeClr val="lt1"/>
                </a:solidFill>
                <a:latin typeface="Be Vietnam Pro"/>
                <a:ea typeface="Be Vietnam Pro"/>
                <a:cs typeface="Be Vietnam Pro"/>
                <a:sym typeface="Be Vietnam Pro"/>
                <a:hlinkClick r:id="rId3">
                  <a:extLst>
                    <a:ext uri="{A12FA001-AC4F-418D-AE19-62706E023703}">
                      <ahyp:hlinkClr val="tx"/>
                    </a:ext>
                  </a:extLst>
                </a:hlinkClick>
              </a:rPr>
              <a:t>https://www.google.com/books/edition/Performance_Exhaust_Systems/FkP7AwAAQBAJ?hl=en&amp;gbpv=1&amp;dq=motorcycle+exhaust+system+design&amp;printsec=frontcover</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	Deciding how to fabricate an exhaust by taking into </a:t>
            </a:r>
            <a:r>
              <a:rPr lang="en" sz="1100">
                <a:solidFill>
                  <a:schemeClr val="lt1"/>
                </a:solidFill>
                <a:latin typeface="Be Vietnam Pro"/>
                <a:ea typeface="Be Vietnam Pro"/>
                <a:cs typeface="Be Vietnam Pro"/>
                <a:sym typeface="Be Vietnam Pro"/>
              </a:rPr>
              <a:t>account</a:t>
            </a:r>
            <a:r>
              <a:rPr lang="en" sz="1100">
                <a:solidFill>
                  <a:schemeClr val="lt1"/>
                </a:solidFill>
                <a:latin typeface="Be Vietnam Pro"/>
                <a:ea typeface="Be Vietnam Pro"/>
                <a:cs typeface="Be Vietnam Pro"/>
                <a:sym typeface="Be Vietnam Pro"/>
              </a:rPr>
              <a:t> things like equal length headers and how to make them</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b="1" lang="en" sz="1100">
                <a:solidFill>
                  <a:schemeClr val="lt1"/>
                </a:solidFill>
                <a:latin typeface="Be Vietnam Pro"/>
                <a:ea typeface="Be Vietnam Pro"/>
                <a:cs typeface="Be Vietnam Pro"/>
                <a:sym typeface="Be Vietnam Pro"/>
              </a:rPr>
              <a:t>Standard:</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[1] Erik Oberg, Franklin D. Jones, Holbrook L. Horton, and Henry H. Ryffel, Machinery’s Handbook, 29th Edition. New York: Industrial Press, 2012.</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	Comparing different </a:t>
            </a:r>
            <a:r>
              <a:rPr lang="en" sz="1100">
                <a:solidFill>
                  <a:schemeClr val="lt1"/>
                </a:solidFill>
                <a:latin typeface="Be Vietnam Pro"/>
                <a:ea typeface="Be Vietnam Pro"/>
                <a:cs typeface="Be Vietnam Pro"/>
                <a:sym typeface="Be Vietnam Pro"/>
              </a:rPr>
              <a:t>materials</a:t>
            </a:r>
            <a:r>
              <a:rPr lang="en" sz="1100">
                <a:solidFill>
                  <a:schemeClr val="lt1"/>
                </a:solidFill>
                <a:latin typeface="Be Vietnam Pro"/>
                <a:ea typeface="Be Vietnam Pro"/>
                <a:cs typeface="Be Vietnam Pro"/>
                <a:sym typeface="Be Vietnam Pro"/>
              </a:rPr>
              <a:t> to use for the exhaust piping</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1200"/>
              </a:spcAft>
              <a:buNone/>
            </a:pPr>
            <a:r>
              <a:t/>
            </a:r>
            <a:endParaRPr sz="1100">
              <a:latin typeface="Be Vietnam Pro"/>
              <a:ea typeface="Be Vietnam Pro"/>
              <a:cs typeface="Be Vietnam Pro"/>
              <a:sym typeface="Be Vietnam Pro"/>
            </a:endParaRPr>
          </a:p>
        </p:txBody>
      </p:sp>
      <p:pic>
        <p:nvPicPr>
          <p:cNvPr id="1603" name="Google Shape;1603;p36"/>
          <p:cNvPicPr preferRelativeResize="0"/>
          <p:nvPr/>
        </p:nvPicPr>
        <p:blipFill>
          <a:blip r:embed="rId4">
            <a:alphaModFix/>
          </a:blip>
          <a:stretch>
            <a:fillRect/>
          </a:stretch>
        </p:blipFill>
        <p:spPr>
          <a:xfrm flipH="1">
            <a:off x="6384925" y="0"/>
            <a:ext cx="2759075" cy="1838923"/>
          </a:xfrm>
          <a:prstGeom prst="rect">
            <a:avLst/>
          </a:prstGeom>
          <a:noFill/>
          <a:ln>
            <a:noFill/>
          </a:ln>
        </p:spPr>
      </p:pic>
      <p:sp>
        <p:nvSpPr>
          <p:cNvPr id="1604" name="Google Shape;1604;p36"/>
          <p:cNvSpPr txBox="1"/>
          <p:nvPr/>
        </p:nvSpPr>
        <p:spPr>
          <a:xfrm>
            <a:off x="7086738" y="-42425"/>
            <a:ext cx="1919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u="sng">
                <a:solidFill>
                  <a:schemeClr val="hlink"/>
                </a:solidFill>
                <a:latin typeface="Inter"/>
                <a:ea typeface="Inter"/>
                <a:cs typeface="Inter"/>
                <a:sym typeface="Inter"/>
                <a:hlinkClick r:id="rId5"/>
              </a:rPr>
              <a:t>https://www.sparkexhaust.com/en</a:t>
            </a:r>
            <a:r>
              <a:rPr lang="en" sz="700">
                <a:solidFill>
                  <a:schemeClr val="lt1"/>
                </a:solidFill>
                <a:latin typeface="Inter"/>
                <a:ea typeface="Inter"/>
                <a:cs typeface="Inter"/>
                <a:sym typeface="Inter"/>
              </a:rPr>
              <a:t> </a:t>
            </a:r>
            <a:endParaRPr sz="700">
              <a:solidFill>
                <a:schemeClr val="lt1"/>
              </a:solidFill>
              <a:latin typeface="Inter"/>
              <a:ea typeface="Inter"/>
              <a:cs typeface="Inter"/>
              <a:sym typeface="Inter"/>
            </a:endParaRPr>
          </a:p>
        </p:txBody>
      </p:sp>
      <p:sp>
        <p:nvSpPr>
          <p:cNvPr id="1605" name="Google Shape;1605;p36"/>
          <p:cNvSpPr txBox="1"/>
          <p:nvPr>
            <p:ph idx="12" type="sldNum"/>
          </p:nvPr>
        </p:nvSpPr>
        <p:spPr>
          <a:xfrm>
            <a:off x="8025267" y="4749850"/>
            <a:ext cx="10803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Matt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37"/>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Matt</a:t>
            </a:r>
            <a:endParaRPr/>
          </a:p>
        </p:txBody>
      </p:sp>
      <p:sp>
        <p:nvSpPr>
          <p:cNvPr id="1611" name="Google Shape;1611;p37"/>
          <p:cNvSpPr txBox="1"/>
          <p:nvPr>
            <p:ph idx="1" type="body"/>
          </p:nvPr>
        </p:nvSpPr>
        <p:spPr>
          <a:xfrm>
            <a:off x="715100" y="1024050"/>
            <a:ext cx="8227200" cy="31485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lt1"/>
              </a:buClr>
              <a:buSzPts val="1100"/>
              <a:buFont typeface="Arial"/>
              <a:buNone/>
            </a:pPr>
            <a:r>
              <a:rPr b="1" lang="en" sz="1100">
                <a:solidFill>
                  <a:schemeClr val="lt1"/>
                </a:solidFill>
                <a:latin typeface="Be Vietnam Pro"/>
                <a:ea typeface="Be Vietnam Pro"/>
                <a:cs typeface="Be Vietnam Pro"/>
                <a:sym typeface="Be Vietnam Pro"/>
              </a:rPr>
              <a:t>Published Papers:</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[1] Hiroshi Kuribara, et al, Prediction of Fatigue Strength of Motorcycle Exhaust System Considering Vibrating and Thermal Stresses. SAE International Journal of Engines, 2016. </a:t>
            </a:r>
            <a:r>
              <a:rPr lang="en" sz="1100" u="sng">
                <a:solidFill>
                  <a:schemeClr val="lt1"/>
                </a:solidFill>
                <a:latin typeface="Be Vietnam Pro"/>
                <a:ea typeface="Be Vietnam Pro"/>
                <a:cs typeface="Be Vietnam Pro"/>
                <a:sym typeface="Be Vietnam Pro"/>
                <a:hlinkClick r:id="rId3">
                  <a:extLst>
                    <a:ext uri="{A12FA001-AC4F-418D-AE19-62706E023703}">
                      <ahyp:hlinkClr val="tx"/>
                    </a:ext>
                  </a:extLst>
                </a:hlinkClick>
              </a:rPr>
              <a:t>https://www.jstor.org/stable/26284825?seq=1</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Looks into exhaust failures due to vibrations and thermal stresses</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[2]  A M Siregar, et al, Engineering of motorcycle exhaust gases to reduce air pollution. IOP Conference Series: Materials</a:t>
            </a:r>
            <a:endParaRPr sz="1100">
              <a:solidFill>
                <a:schemeClr val="lt1"/>
              </a:solidFill>
              <a:latin typeface="Be Vietnam Pro"/>
              <a:ea typeface="Be Vietnam Pro"/>
              <a:cs typeface="Be Vietnam Pro"/>
              <a:sym typeface="Be Vietnam Pro"/>
            </a:endParaRPr>
          </a:p>
          <a:p>
            <a:pPr indent="0" lvl="0" marL="0" rtl="0" algn="l">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Science and Engineering, 2020. </a:t>
            </a:r>
            <a:r>
              <a:rPr lang="en" sz="1100" u="sng">
                <a:solidFill>
                  <a:schemeClr val="lt1"/>
                </a:solidFill>
                <a:latin typeface="Be Vietnam Pro"/>
                <a:ea typeface="Be Vietnam Pro"/>
                <a:cs typeface="Be Vietnam Pro"/>
                <a:sym typeface="Be Vietnam Pro"/>
                <a:hlinkClick r:id="rId4">
                  <a:extLst>
                    <a:ext uri="{A12FA001-AC4F-418D-AE19-62706E023703}">
                      <ahyp:hlinkClr val="tx"/>
                    </a:ext>
                  </a:extLst>
                </a:hlinkClick>
              </a:rPr>
              <a:t>https://iopscience.iop.org/article/10.1088/1757-899X/821/1/012048/meta</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Discusses interesting ways to reduce emissions from a motorcycle exhaust system</a:t>
            </a:r>
            <a:endParaRPr sz="1100">
              <a:solidFill>
                <a:schemeClr val="lt1"/>
              </a:solidFill>
              <a:latin typeface="Be Vietnam Pro"/>
              <a:ea typeface="Be Vietnam Pro"/>
              <a:cs typeface="Be Vietnam Pro"/>
              <a:sym typeface="Be Vietnam Pro"/>
            </a:endParaRPr>
          </a:p>
          <a:p>
            <a:pPr indent="0" lvl="0" marL="0" rtl="0" algn="l">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[3] Taguchi, T., Aoki, M., Katsukawa, Y., KOGA, M. et al., "Development of a Noise Prediction Technique for Designing a High-Performance Muffler of Motorcycle," SAE Technical Paper 2010-32-0023, 2010, </a:t>
            </a:r>
            <a:r>
              <a:rPr lang="en" sz="1100" u="sng">
                <a:solidFill>
                  <a:schemeClr val="lt1"/>
                </a:solidFill>
                <a:latin typeface="Be Vietnam Pro"/>
                <a:ea typeface="Be Vietnam Pro"/>
                <a:cs typeface="Be Vietnam Pro"/>
                <a:sym typeface="Be Vietnam Pro"/>
                <a:hlinkClick r:id="rId5">
                  <a:extLst>
                    <a:ext uri="{A12FA001-AC4F-418D-AE19-62706E023703}">
                      <ahyp:hlinkClr val="tx"/>
                    </a:ext>
                  </a:extLst>
                </a:hlinkClick>
              </a:rPr>
              <a:t>https://doi.org/10.4271/2010-32-0023</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Talks about custom mufflers, and how to optimize them for the engine at hand</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1200"/>
              </a:spcAft>
              <a:buClr>
                <a:schemeClr val="lt1"/>
              </a:buClr>
              <a:buSzPts val="1100"/>
              <a:buFont typeface="Arial"/>
              <a:buNone/>
            </a:pP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p:txBody>
      </p:sp>
      <p:pic>
        <p:nvPicPr>
          <p:cNvPr id="1612" name="Google Shape;1612;p37"/>
          <p:cNvPicPr preferRelativeResize="0"/>
          <p:nvPr/>
        </p:nvPicPr>
        <p:blipFill>
          <a:blip r:embed="rId6">
            <a:alphaModFix/>
          </a:blip>
          <a:stretch>
            <a:fillRect/>
          </a:stretch>
        </p:blipFill>
        <p:spPr>
          <a:xfrm>
            <a:off x="5889575" y="0"/>
            <a:ext cx="3255675" cy="1351100"/>
          </a:xfrm>
          <a:prstGeom prst="rect">
            <a:avLst/>
          </a:prstGeom>
          <a:noFill/>
          <a:ln>
            <a:noFill/>
          </a:ln>
        </p:spPr>
      </p:pic>
      <p:sp>
        <p:nvSpPr>
          <p:cNvPr id="1613" name="Google Shape;1613;p37"/>
          <p:cNvSpPr txBox="1"/>
          <p:nvPr/>
        </p:nvSpPr>
        <p:spPr>
          <a:xfrm>
            <a:off x="5686475" y="1263075"/>
            <a:ext cx="3563700" cy="1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u="sng">
                <a:solidFill>
                  <a:schemeClr val="hlink"/>
                </a:solidFill>
                <a:latin typeface="Inter"/>
                <a:ea typeface="Inter"/>
                <a:cs typeface="Inter"/>
                <a:sym typeface="Inter"/>
                <a:hlinkClick r:id="rId7"/>
              </a:rPr>
              <a:t>https://motocrossactionmag.com/10-things-you-need-to-know-about-mufflers/</a:t>
            </a:r>
            <a:r>
              <a:rPr lang="en" sz="700">
                <a:solidFill>
                  <a:schemeClr val="lt1"/>
                </a:solidFill>
                <a:latin typeface="Inter"/>
                <a:ea typeface="Inter"/>
                <a:cs typeface="Inter"/>
                <a:sym typeface="Inter"/>
              </a:rPr>
              <a:t> </a:t>
            </a:r>
            <a:endParaRPr sz="700">
              <a:solidFill>
                <a:schemeClr val="lt1"/>
              </a:solidFill>
              <a:latin typeface="Inter"/>
              <a:ea typeface="Inter"/>
              <a:cs typeface="Inter"/>
              <a:sym typeface="Inter"/>
            </a:endParaRPr>
          </a:p>
        </p:txBody>
      </p:sp>
      <p:sp>
        <p:nvSpPr>
          <p:cNvPr id="1614" name="Google Shape;1614;p37"/>
          <p:cNvSpPr txBox="1"/>
          <p:nvPr>
            <p:ph idx="12" type="sldNum"/>
          </p:nvPr>
        </p:nvSpPr>
        <p:spPr>
          <a:xfrm>
            <a:off x="8216970" y="4749850"/>
            <a:ext cx="8886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Matt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38"/>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Matt</a:t>
            </a:r>
            <a:endParaRPr/>
          </a:p>
        </p:txBody>
      </p:sp>
      <p:sp>
        <p:nvSpPr>
          <p:cNvPr id="1620" name="Google Shape;1620;p38"/>
          <p:cNvSpPr txBox="1"/>
          <p:nvPr>
            <p:ph idx="1" type="body"/>
          </p:nvPr>
        </p:nvSpPr>
        <p:spPr>
          <a:xfrm>
            <a:off x="715100" y="1024050"/>
            <a:ext cx="8068200" cy="3476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lt1"/>
              </a:buClr>
              <a:buSzPts val="1100"/>
              <a:buFont typeface="Arial"/>
              <a:buNone/>
            </a:pPr>
            <a:r>
              <a:rPr b="1" lang="en" sz="1100">
                <a:solidFill>
                  <a:schemeClr val="lt1"/>
                </a:solidFill>
                <a:latin typeface="Be Vietnam Pro"/>
                <a:ea typeface="Be Vietnam Pro"/>
                <a:cs typeface="Be Vietnam Pro"/>
                <a:sym typeface="Be Vietnam Pro"/>
              </a:rPr>
              <a:t>Online Resources:</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[1] MXA, Ten Things You Need to Know About Mufflers. Motocross Action Mag, 2019. </a:t>
            </a:r>
            <a:r>
              <a:rPr lang="en" sz="1100" u="sng">
                <a:solidFill>
                  <a:schemeClr val="lt1"/>
                </a:solidFill>
                <a:latin typeface="Be Vietnam Pro"/>
                <a:ea typeface="Be Vietnam Pro"/>
                <a:cs typeface="Be Vietnam Pro"/>
                <a:sym typeface="Be Vietnam Pro"/>
                <a:hlinkClick r:id="rId3">
                  <a:extLst>
                    <a:ext uri="{A12FA001-AC4F-418D-AE19-62706E023703}">
                      <ahyp:hlinkClr val="tx"/>
                    </a:ext>
                  </a:extLst>
                </a:hlinkClick>
              </a:rPr>
              <a:t>https://motocrossactionmag.com/10-things-you-need-to-know-about-mufflers/</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Talks about all of the traits you should look for in a muffler, and points out some nifty things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[2] Martin Pechout, et al, Regulated and unregulated emissions and exhaust flow measurement of four in-use high performance motorcycles. Science Direct: Atmospheric Enviroment: X, 2022. </a:t>
            </a:r>
            <a:r>
              <a:rPr lang="en" sz="1100" u="sng">
                <a:solidFill>
                  <a:schemeClr val="lt1"/>
                </a:solidFill>
                <a:latin typeface="Be Vietnam Pro"/>
                <a:ea typeface="Be Vietnam Pro"/>
                <a:cs typeface="Be Vietnam Pro"/>
                <a:sym typeface="Be Vietnam Pro"/>
                <a:hlinkClick r:id="rId4">
                  <a:extLst>
                    <a:ext uri="{A12FA001-AC4F-418D-AE19-62706E023703}">
                      <ahyp:hlinkClr val="tx"/>
                    </a:ext>
                  </a:extLst>
                </a:hlinkClick>
              </a:rPr>
              <a:t>https://www.sciencedirect.com/science/article/pii/S2590162122000247</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Compares different bikes with differing </a:t>
            </a:r>
            <a:r>
              <a:rPr lang="en" sz="1100">
                <a:solidFill>
                  <a:schemeClr val="lt1"/>
                </a:solidFill>
                <a:latin typeface="Be Vietnam Pro"/>
                <a:ea typeface="Be Vietnam Pro"/>
                <a:cs typeface="Be Vietnam Pro"/>
                <a:sym typeface="Be Vietnam Pro"/>
              </a:rPr>
              <a:t>displacements</a:t>
            </a:r>
            <a:r>
              <a:rPr lang="en" sz="1100">
                <a:solidFill>
                  <a:schemeClr val="lt1"/>
                </a:solidFill>
                <a:latin typeface="Be Vietnam Pro"/>
                <a:ea typeface="Be Vietnam Pro"/>
                <a:cs typeface="Be Vietnam Pro"/>
                <a:sym typeface="Be Vietnam Pro"/>
              </a:rPr>
              <a:t> to see emissions and flow rates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[3] Zach Jobe, et al, DIY Exhaust! - Is it worth it? Donut Media: Money Pit, 2021. </a:t>
            </a:r>
            <a:r>
              <a:rPr lang="en" sz="1100" u="sng">
                <a:solidFill>
                  <a:schemeClr val="lt1"/>
                </a:solidFill>
                <a:latin typeface="Be Vietnam Pro"/>
                <a:ea typeface="Be Vietnam Pro"/>
                <a:cs typeface="Be Vietnam Pro"/>
                <a:sym typeface="Be Vietnam Pro"/>
                <a:hlinkClick r:id="rId5">
                  <a:extLst>
                    <a:ext uri="{A12FA001-AC4F-418D-AE19-62706E023703}">
                      <ahyp:hlinkClr val="tx"/>
                    </a:ext>
                  </a:extLst>
                </a:hlinkClick>
              </a:rPr>
              <a:t>https://www.youtube.com/watch?v=io9k0gNj7c4</a:t>
            </a:r>
            <a:r>
              <a:rPr lang="en" sz="1100">
                <a:solidFill>
                  <a:schemeClr val="lt1"/>
                </a:solidFill>
                <a:latin typeface="Be Vietnam Pro"/>
                <a:ea typeface="Be Vietnam Pro"/>
                <a:cs typeface="Be Vietnam Pro"/>
                <a:sym typeface="Be Vietnam Pro"/>
              </a:rPr>
              <a:t>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1200"/>
              </a:spcAft>
              <a:buClr>
                <a:schemeClr val="lt1"/>
              </a:buClr>
              <a:buSzPts val="1100"/>
              <a:buFont typeface="Arial"/>
              <a:buNone/>
            </a:pPr>
            <a:r>
              <a:rPr lang="en" sz="1100">
                <a:solidFill>
                  <a:schemeClr val="lt1"/>
                </a:solidFill>
                <a:latin typeface="Be Vietnam Pro"/>
                <a:ea typeface="Be Vietnam Pro"/>
                <a:cs typeface="Be Vietnam Pro"/>
                <a:sym typeface="Be Vietnam Pro"/>
              </a:rPr>
              <a:t>	Video showing the process of making a custom exhaust (this example is on a car), and it even </a:t>
            </a:r>
            <a:r>
              <a:rPr lang="en" sz="1100">
                <a:solidFill>
                  <a:schemeClr val="lt1"/>
                </a:solidFill>
                <a:latin typeface="Be Vietnam Pro"/>
                <a:ea typeface="Be Vietnam Pro"/>
                <a:cs typeface="Be Vietnam Pro"/>
                <a:sym typeface="Be Vietnam Pro"/>
              </a:rPr>
              <a:t>includes</a:t>
            </a:r>
            <a:r>
              <a:rPr lang="en" sz="1100">
                <a:solidFill>
                  <a:schemeClr val="lt1"/>
                </a:solidFill>
                <a:latin typeface="Be Vietnam Pro"/>
                <a:ea typeface="Be Vietnam Pro"/>
                <a:cs typeface="Be Vietnam Pro"/>
                <a:sym typeface="Be Vietnam Pro"/>
              </a:rPr>
              <a:t> using a welder and showing how to use it.</a:t>
            </a:r>
            <a:endParaRPr sz="1100">
              <a:solidFill>
                <a:schemeClr val="lt1"/>
              </a:solidFill>
              <a:latin typeface="Be Vietnam Pro"/>
              <a:ea typeface="Be Vietnam Pro"/>
              <a:cs typeface="Be Vietnam Pro"/>
              <a:sym typeface="Be Vietnam Pro"/>
            </a:endParaRPr>
          </a:p>
        </p:txBody>
      </p:sp>
      <p:pic>
        <p:nvPicPr>
          <p:cNvPr id="1621" name="Google Shape;1621;p38"/>
          <p:cNvPicPr preferRelativeResize="0"/>
          <p:nvPr/>
        </p:nvPicPr>
        <p:blipFill>
          <a:blip r:embed="rId6">
            <a:alphaModFix/>
          </a:blip>
          <a:stretch>
            <a:fillRect/>
          </a:stretch>
        </p:blipFill>
        <p:spPr>
          <a:xfrm>
            <a:off x="6522400" y="0"/>
            <a:ext cx="2621601" cy="1966201"/>
          </a:xfrm>
          <a:prstGeom prst="rect">
            <a:avLst/>
          </a:prstGeom>
          <a:noFill/>
          <a:ln>
            <a:noFill/>
          </a:ln>
        </p:spPr>
      </p:pic>
      <p:sp>
        <p:nvSpPr>
          <p:cNvPr id="1622" name="Google Shape;1622;p38"/>
          <p:cNvSpPr txBox="1"/>
          <p:nvPr/>
        </p:nvSpPr>
        <p:spPr>
          <a:xfrm>
            <a:off x="7256050" y="1881375"/>
            <a:ext cx="1943700" cy="1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u="sng">
                <a:solidFill>
                  <a:schemeClr val="hlink"/>
                </a:solidFill>
                <a:latin typeface="Inter"/>
                <a:ea typeface="Inter"/>
                <a:cs typeface="Inter"/>
                <a:sym typeface="Inter"/>
                <a:hlinkClick r:id="rId7"/>
              </a:rPr>
              <a:t>https://www.sc-project.us/dual-titanium-cr-t-exhaust-by-sc-project-ducati-d21-d36t.html?mmyId=24140&amp;mmy=Ducati-Supersport-2022</a:t>
            </a:r>
            <a:r>
              <a:rPr lang="en" sz="700">
                <a:solidFill>
                  <a:schemeClr val="lt1"/>
                </a:solidFill>
                <a:latin typeface="Inter"/>
                <a:ea typeface="Inter"/>
                <a:cs typeface="Inter"/>
                <a:sym typeface="Inter"/>
              </a:rPr>
              <a:t> </a:t>
            </a:r>
            <a:endParaRPr sz="700">
              <a:solidFill>
                <a:schemeClr val="lt1"/>
              </a:solidFill>
              <a:latin typeface="Inter"/>
              <a:ea typeface="Inter"/>
              <a:cs typeface="Inter"/>
              <a:sym typeface="Inter"/>
            </a:endParaRPr>
          </a:p>
        </p:txBody>
      </p:sp>
      <p:sp>
        <p:nvSpPr>
          <p:cNvPr id="1623" name="Google Shape;1623;p38"/>
          <p:cNvSpPr txBox="1"/>
          <p:nvPr>
            <p:ph idx="12" type="sldNum"/>
          </p:nvPr>
        </p:nvSpPr>
        <p:spPr>
          <a:xfrm>
            <a:off x="7986916" y="4749850"/>
            <a:ext cx="111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Matt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p39"/>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Damian</a:t>
            </a:r>
            <a:endParaRPr/>
          </a:p>
        </p:txBody>
      </p:sp>
      <p:sp>
        <p:nvSpPr>
          <p:cNvPr id="1629" name="Google Shape;1629;p39"/>
          <p:cNvSpPr txBox="1"/>
          <p:nvPr>
            <p:ph idx="1" type="body"/>
          </p:nvPr>
        </p:nvSpPr>
        <p:spPr>
          <a:xfrm>
            <a:off x="715100" y="1024050"/>
            <a:ext cx="8227200" cy="36570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lt1"/>
              </a:buClr>
              <a:buSzPts val="1100"/>
              <a:buFont typeface="Arial"/>
              <a:buNone/>
            </a:pPr>
            <a:r>
              <a:rPr b="1" lang="en" sz="1100">
                <a:solidFill>
                  <a:schemeClr val="lt1"/>
                </a:solidFill>
                <a:latin typeface="Be Vietnam Pro"/>
                <a:ea typeface="Be Vietnam Pro"/>
                <a:cs typeface="Be Vietnam Pro"/>
                <a:sym typeface="Be Vietnam Pro"/>
              </a:rPr>
              <a:t>Textbooks:</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[1] J. B. Heywood, </a:t>
            </a:r>
            <a:r>
              <a:rPr i="1" lang="en" sz="1100">
                <a:solidFill>
                  <a:schemeClr val="lt1"/>
                </a:solidFill>
                <a:latin typeface="Be Vietnam Pro"/>
                <a:ea typeface="Be Vietnam Pro"/>
                <a:cs typeface="Be Vietnam Pro"/>
                <a:sym typeface="Be Vietnam Pro"/>
              </a:rPr>
              <a:t>Internal Combustion Engine Fundamentals</a:t>
            </a:r>
            <a:r>
              <a:rPr lang="en" sz="1100">
                <a:solidFill>
                  <a:schemeClr val="lt1"/>
                </a:solidFill>
                <a:latin typeface="Be Vietnam Pro"/>
                <a:ea typeface="Be Vietnam Pro"/>
                <a:cs typeface="Be Vietnam Pro"/>
                <a:sym typeface="Be Vietnam Pro"/>
              </a:rPr>
              <a:t>. New York: McGraw-Hill Education, 2019.</a:t>
            </a:r>
            <a:endParaRPr sz="1100">
              <a:solidFill>
                <a:schemeClr val="lt1"/>
              </a:solidFill>
              <a:latin typeface="Be Vietnam Pro"/>
              <a:ea typeface="Be Vietnam Pro"/>
              <a:cs typeface="Be Vietnam Pro"/>
              <a:sym typeface="Be Vietnam Pro"/>
            </a:endParaRPr>
          </a:p>
          <a:p>
            <a:pPr indent="-298450" lvl="0" marL="457200" rtl="0" algn="l">
              <a:lnSpc>
                <a:spcPct val="100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Sec: 6.1, 7.5, 14.3: Intake Air Flow Phenomena and Modeling</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[2] W. W. Pulkrabek, </a:t>
            </a:r>
            <a:r>
              <a:rPr i="1" lang="en" sz="1100">
                <a:solidFill>
                  <a:schemeClr val="lt1"/>
                </a:solidFill>
                <a:latin typeface="Be Vietnam Pro"/>
                <a:ea typeface="Be Vietnam Pro"/>
                <a:cs typeface="Be Vietnam Pro"/>
                <a:sym typeface="Be Vietnam Pro"/>
              </a:rPr>
              <a:t>Engineering Fundamentals of the Internal Combustion Engine</a:t>
            </a:r>
            <a:r>
              <a:rPr lang="en" sz="1100">
                <a:solidFill>
                  <a:schemeClr val="lt1"/>
                </a:solidFill>
                <a:latin typeface="Be Vietnam Pro"/>
                <a:ea typeface="Be Vietnam Pro"/>
                <a:cs typeface="Be Vietnam Pro"/>
                <a:sym typeface="Be Vietnam Pro"/>
              </a:rPr>
              <a:t>. Unid States of America: Prentice Hall, 2004.</a:t>
            </a:r>
            <a:endParaRPr sz="1100">
              <a:solidFill>
                <a:schemeClr val="lt1"/>
              </a:solidFill>
              <a:latin typeface="Be Vietnam Pro"/>
              <a:ea typeface="Be Vietnam Pro"/>
              <a:cs typeface="Be Vietnam Pro"/>
              <a:sym typeface="Be Vietnam Pro"/>
            </a:endParaRPr>
          </a:p>
          <a:p>
            <a:pPr indent="-298450" lvl="0" marL="457200" rtl="0" algn="l">
              <a:lnSpc>
                <a:spcPct val="100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Sec: 2.9 and chap: 5, 6, 7: Intake Designing Equations</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b="1" lang="en" sz="1100">
                <a:solidFill>
                  <a:schemeClr val="lt1"/>
                </a:solidFill>
                <a:latin typeface="Be Vietnam Pro"/>
                <a:ea typeface="Be Vietnam Pro"/>
                <a:cs typeface="Be Vietnam Pro"/>
                <a:sym typeface="Be Vietnam Pro"/>
              </a:rPr>
              <a:t>Standard:</a:t>
            </a:r>
            <a:endParaRPr b="1" sz="1100">
              <a:solidFill>
                <a:schemeClr val="lt1"/>
              </a:solidFill>
              <a:latin typeface="Be Vietnam Pro"/>
              <a:ea typeface="Be Vietnam Pro"/>
              <a:cs typeface="Be Vietnam Pro"/>
              <a:sym typeface="Be Vietnam Pro"/>
            </a:endParaRPr>
          </a:p>
          <a:p>
            <a:pPr indent="0" lvl="0" marL="0" rtl="0" algn="l">
              <a:spcBef>
                <a:spcPts val="1200"/>
              </a:spcBef>
              <a:spcAft>
                <a:spcPts val="0"/>
              </a:spcAft>
              <a:buNone/>
            </a:pPr>
            <a:r>
              <a:rPr lang="en" sz="1100">
                <a:solidFill>
                  <a:schemeClr val="lt1"/>
                </a:solidFill>
                <a:latin typeface="Be Vietnam Pro"/>
                <a:ea typeface="Be Vietnam Pro"/>
                <a:cs typeface="Be Vietnam Pro"/>
                <a:sym typeface="Be Vietnam Pro"/>
              </a:rPr>
              <a:t>[1] Erik Oberg, Franklin D. Jones, Holbrook L. Horton, and Henry H. Ryffel, </a:t>
            </a:r>
            <a:r>
              <a:rPr i="1" lang="en" sz="1100">
                <a:solidFill>
                  <a:schemeClr val="lt1"/>
                </a:solidFill>
                <a:latin typeface="Be Vietnam Pro"/>
                <a:ea typeface="Be Vietnam Pro"/>
                <a:cs typeface="Be Vietnam Pro"/>
                <a:sym typeface="Be Vietnam Pro"/>
              </a:rPr>
              <a:t>Machinery’s Handbook</a:t>
            </a:r>
            <a:r>
              <a:rPr lang="en" sz="1100">
                <a:solidFill>
                  <a:schemeClr val="lt1"/>
                </a:solidFill>
                <a:latin typeface="Be Vietnam Pro"/>
                <a:ea typeface="Be Vietnam Pro"/>
                <a:cs typeface="Be Vietnam Pro"/>
                <a:sym typeface="Be Vietnam Pro"/>
              </a:rPr>
              <a:t>, 29th Edition. New York: Industrial Press, 2012.</a:t>
            </a:r>
            <a:endParaRPr sz="1100">
              <a:solidFill>
                <a:schemeClr val="lt1"/>
              </a:solidFill>
              <a:latin typeface="Be Vietnam Pro"/>
              <a:ea typeface="Be Vietnam Pro"/>
              <a:cs typeface="Be Vietnam Pro"/>
              <a:sym typeface="Be Vietnam Pro"/>
            </a:endParaRPr>
          </a:p>
          <a:p>
            <a:pPr indent="-298450" lvl="0" marL="457200" rtl="0" algn="l">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Pg. 1004-1327: Standards on machining speeds, feed rates, and cutting fluids</a:t>
            </a:r>
            <a:endParaRPr sz="1100">
              <a:solidFill>
                <a:schemeClr val="lt1"/>
              </a:solidFill>
              <a:latin typeface="Be Vietnam Pro"/>
              <a:ea typeface="Be Vietnam Pro"/>
              <a:cs typeface="Be Vietnam Pro"/>
              <a:sym typeface="Be Vietnam Pro"/>
            </a:endParaRPr>
          </a:p>
          <a:p>
            <a:pPr indent="0" lvl="0" marL="0" rtl="0" algn="l">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t/>
            </a:r>
            <a:endParaRPr b="1" sz="1100">
              <a:latin typeface="Be Vietnam Pro"/>
              <a:ea typeface="Be Vietnam Pro"/>
              <a:cs typeface="Be Vietnam Pro"/>
              <a:sym typeface="Be Vietnam Pro"/>
            </a:endParaRPr>
          </a:p>
          <a:p>
            <a:pPr indent="0" lvl="0" marL="0" rtl="0" algn="l">
              <a:lnSpc>
                <a:spcPct val="115000"/>
              </a:lnSpc>
              <a:spcBef>
                <a:spcPts val="1200"/>
              </a:spcBef>
              <a:spcAft>
                <a:spcPts val="1200"/>
              </a:spcAft>
              <a:buNone/>
            </a:pPr>
            <a:r>
              <a:t/>
            </a:r>
            <a:endParaRPr sz="1100">
              <a:latin typeface="Be Vietnam Pro"/>
              <a:ea typeface="Be Vietnam Pro"/>
              <a:cs typeface="Be Vietnam Pro"/>
              <a:sym typeface="Be Vietnam Pro"/>
            </a:endParaRPr>
          </a:p>
        </p:txBody>
      </p:sp>
      <p:sp>
        <p:nvSpPr>
          <p:cNvPr id="1630" name="Google Shape;1630;p39"/>
          <p:cNvSpPr txBox="1"/>
          <p:nvPr>
            <p:ph idx="12" type="sldNum"/>
          </p:nvPr>
        </p:nvSpPr>
        <p:spPr>
          <a:xfrm>
            <a:off x="8069067" y="4749850"/>
            <a:ext cx="1036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a:t>
            </a:r>
            <a:r>
              <a:rPr lang="en">
                <a:solidFill>
                  <a:schemeClr val="lt1"/>
                </a:solidFill>
              </a:rPr>
              <a:t>Damian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40"/>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Damian</a:t>
            </a:r>
            <a:endParaRPr/>
          </a:p>
        </p:txBody>
      </p:sp>
      <p:sp>
        <p:nvSpPr>
          <p:cNvPr id="1636" name="Google Shape;1636;p40"/>
          <p:cNvSpPr txBox="1"/>
          <p:nvPr>
            <p:ph idx="1" type="body"/>
          </p:nvPr>
        </p:nvSpPr>
        <p:spPr>
          <a:xfrm>
            <a:off x="715100" y="1024050"/>
            <a:ext cx="8227200" cy="31485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lt1"/>
              </a:buClr>
              <a:buSzPts val="1100"/>
              <a:buFont typeface="Arial"/>
              <a:buNone/>
            </a:pPr>
            <a:r>
              <a:rPr b="1" lang="en" sz="1100">
                <a:solidFill>
                  <a:schemeClr val="lt1"/>
                </a:solidFill>
                <a:latin typeface="Be Vietnam Pro"/>
                <a:ea typeface="Be Vietnam Pro"/>
                <a:cs typeface="Be Vietnam Pro"/>
                <a:sym typeface="Be Vietnam Pro"/>
              </a:rPr>
              <a:t>Published Papers:</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[1] T. Setoguchi, S. Matsuo, H. D. Kim, and M. Alam, “Nozzle Geometry Variations on the discharge coefficient,” ScienceDirect, https://www.sciencedirect.com/science/article/pii/S2212540X16000031 (accessed Aug. 25, 2024).</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Research on how nozzle geometry affects discharge coefficients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None/>
            </a:pPr>
            <a:r>
              <a:rPr lang="en" sz="1100">
                <a:solidFill>
                  <a:schemeClr val="lt1"/>
                </a:solidFill>
                <a:latin typeface="Be Vietnam Pro"/>
                <a:ea typeface="Be Vietnam Pro"/>
                <a:cs typeface="Be Vietnam Pro"/>
                <a:sym typeface="Be Vietnam Pro"/>
              </a:rPr>
              <a:t>[2] A. J. Szaniszlo, “EXPERIMENTAL AND ANALYTICAL SONIC NOZZLE DISCHARGE COEFFICIENTS FOR REYNOLDS NUMBERS UP TO 8x10^6,” NASA, https://ntrs.nasa.gov/api/citations/19750006921/downloads/19750006921.pdf (accessed Aug. 25, 2024).</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Research on how nozzle geometry affects discharge coefficients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None/>
            </a:pPr>
            <a:r>
              <a:rPr lang="en" sz="1100">
                <a:solidFill>
                  <a:schemeClr val="lt1"/>
                </a:solidFill>
                <a:latin typeface="Be Vietnam Pro"/>
                <a:ea typeface="Be Vietnam Pro"/>
                <a:cs typeface="Be Vietnam Pro"/>
                <a:sym typeface="Be Vietnam Pro"/>
              </a:rPr>
              <a:t>[3] “PERFORMANCE OF CONICAL JET NOZZLES IN TERMS OF FLOW AND VELOCITY COEFFICIENTS,” NASA, https://ntrs.nasa.gov/api/citations/19930091998/downloads/19930091998.pdf (accessed Aug. 25, 2024).</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Research on how nozzle geometry affects velocity and pressure</a:t>
            </a:r>
            <a:endParaRPr sz="1100">
              <a:solidFill>
                <a:schemeClr val="lt1"/>
              </a:solidFill>
              <a:latin typeface="Be Vietnam Pro"/>
              <a:ea typeface="Be Vietnam Pro"/>
              <a:cs typeface="Be Vietnam Pro"/>
              <a:sym typeface="Be Vietnam Pro"/>
            </a:endParaRPr>
          </a:p>
        </p:txBody>
      </p:sp>
      <p:sp>
        <p:nvSpPr>
          <p:cNvPr id="1637" name="Google Shape;1637;p40"/>
          <p:cNvSpPr txBox="1"/>
          <p:nvPr>
            <p:ph idx="12" type="sldNum"/>
          </p:nvPr>
        </p:nvSpPr>
        <p:spPr>
          <a:xfrm>
            <a:off x="8003351" y="4749850"/>
            <a:ext cx="1101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Damian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41"/>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Damian</a:t>
            </a:r>
            <a:endParaRPr/>
          </a:p>
        </p:txBody>
      </p:sp>
      <p:sp>
        <p:nvSpPr>
          <p:cNvPr id="1643" name="Google Shape;1643;p41"/>
          <p:cNvSpPr txBox="1"/>
          <p:nvPr>
            <p:ph idx="1" type="body"/>
          </p:nvPr>
        </p:nvSpPr>
        <p:spPr>
          <a:xfrm>
            <a:off x="715100" y="1024050"/>
            <a:ext cx="8068200" cy="31485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lt1"/>
              </a:buClr>
              <a:buSzPts val="1100"/>
              <a:buFont typeface="Arial"/>
              <a:buNone/>
            </a:pPr>
            <a:r>
              <a:rPr b="1" lang="en" sz="1100">
                <a:solidFill>
                  <a:schemeClr val="lt1"/>
                </a:solidFill>
                <a:latin typeface="Be Vietnam Pro"/>
                <a:ea typeface="Be Vietnam Pro"/>
                <a:cs typeface="Be Vietnam Pro"/>
                <a:sym typeface="Be Vietnam Pro"/>
              </a:rPr>
              <a:t>Online Resources:</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[1] J. Szabo, “Calculating Critical Air scoop speed with a forward facing Air Inlet,” EngineLabs, https://www.enginelabs.com/engine-tech/calculating-critical-air-scoop-speed-with-a-forward-facing-air-inlet/ (accessed Aug. 7, 2024).</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Discusses the effectiveness of scoops for high performance cars</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[2] “Proper hood scoop sizing,” Yellow Bullet Forums, https://www.yellowbullet.com/threads/proper-hood-scoop-sizing.2022842/ (accessed Aug. 7, 2024).</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A forum discussing scoop sizing</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1200"/>
              </a:spcAft>
              <a:buNone/>
            </a:pPr>
            <a:r>
              <a:t/>
            </a:r>
            <a:endParaRPr sz="1100">
              <a:latin typeface="Be Vietnam Pro"/>
              <a:ea typeface="Be Vietnam Pro"/>
              <a:cs typeface="Be Vietnam Pro"/>
              <a:sym typeface="Be Vietnam Pro"/>
            </a:endParaRPr>
          </a:p>
        </p:txBody>
      </p:sp>
      <p:sp>
        <p:nvSpPr>
          <p:cNvPr id="1644" name="Google Shape;1644;p41"/>
          <p:cNvSpPr txBox="1"/>
          <p:nvPr>
            <p:ph idx="12" type="sldNum"/>
          </p:nvPr>
        </p:nvSpPr>
        <p:spPr>
          <a:xfrm>
            <a:off x="7573785" y="4749850"/>
            <a:ext cx="15318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Damian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42"/>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Tobin</a:t>
            </a:r>
            <a:endParaRPr/>
          </a:p>
        </p:txBody>
      </p:sp>
      <p:sp>
        <p:nvSpPr>
          <p:cNvPr id="1650" name="Google Shape;1650;p42"/>
          <p:cNvSpPr txBox="1"/>
          <p:nvPr>
            <p:ph idx="1" type="body"/>
          </p:nvPr>
        </p:nvSpPr>
        <p:spPr>
          <a:xfrm>
            <a:off x="715100" y="852000"/>
            <a:ext cx="6858600" cy="3911100"/>
          </a:xfrm>
          <a:prstGeom prst="rect">
            <a:avLst/>
          </a:prstGeom>
        </p:spPr>
        <p:txBody>
          <a:bodyPr anchorCtr="0" anchor="t" bIns="91425" lIns="91425" spcFirstLastPara="1" rIns="91425" wrap="square" tIns="91425">
            <a:noAutofit/>
          </a:bodyPr>
          <a:lstStyle/>
          <a:p>
            <a:pPr indent="457200" lvl="0" marL="0" rtl="0" algn="l">
              <a:lnSpc>
                <a:spcPct val="100000"/>
              </a:lnSpc>
              <a:spcBef>
                <a:spcPts val="0"/>
              </a:spcBef>
              <a:spcAft>
                <a:spcPts val="0"/>
              </a:spcAft>
              <a:buClr>
                <a:schemeClr val="lt1"/>
              </a:buClr>
              <a:buSzPts val="1100"/>
              <a:buFont typeface="Arial"/>
              <a:buNone/>
            </a:pPr>
            <a:r>
              <a:rPr lang="en" sz="900" u="sng">
                <a:solidFill>
                  <a:schemeClr val="lt1"/>
                </a:solidFill>
                <a:latin typeface="Be Vietnam Pro"/>
                <a:ea typeface="Be Vietnam Pro"/>
                <a:cs typeface="Be Vietnam Pro"/>
                <a:sym typeface="Be Vietnam Pro"/>
              </a:rPr>
              <a:t>Textbooks</a:t>
            </a:r>
            <a:endParaRPr sz="900">
              <a:solidFill>
                <a:schemeClr val="lt1"/>
              </a:solidFill>
              <a:latin typeface="Be Vietnam Pro"/>
              <a:ea typeface="Be Vietnam Pro"/>
              <a:cs typeface="Be Vietnam Pro"/>
              <a:sym typeface="Be Vietnam Pro"/>
            </a:endParaRPr>
          </a:p>
          <a:p>
            <a:pPr indent="-12700" lvl="0" marL="355600" rtl="0" algn="l">
              <a:lnSpc>
                <a:spcPct val="100000"/>
              </a:lnSpc>
              <a:spcBef>
                <a:spcPts val="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[1] E. Oberg and C. J. McCauley, </a:t>
            </a:r>
            <a:r>
              <a:rPr i="1" lang="en" sz="900">
                <a:solidFill>
                  <a:schemeClr val="lt1"/>
                </a:solidFill>
                <a:latin typeface="Be Vietnam Pro"/>
                <a:ea typeface="Be Vietnam Pro"/>
                <a:cs typeface="Be Vietnam Pro"/>
                <a:sym typeface="Be Vietnam Pro"/>
              </a:rPr>
              <a:t>Machinery’s Handbook: A Reference Book for the Mechanical Engineer, Designer, Manufacturing Engineer, Draftsman, Toolmaker, and Machinist</a:t>
            </a:r>
            <a:r>
              <a:rPr lang="en" sz="900">
                <a:solidFill>
                  <a:schemeClr val="lt1"/>
                </a:solidFill>
                <a:latin typeface="Be Vietnam Pro"/>
                <a:ea typeface="Be Vietnam Pro"/>
                <a:cs typeface="Be Vietnam Pro"/>
                <a:sym typeface="Be Vietnam Pro"/>
              </a:rPr>
              <a:t>. “Machining Operations” and “Fasteners” New York: Industrial Press, 2012.</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Aid in designing mounts for ease of manufacturability</a:t>
            </a:r>
            <a:endParaRPr sz="900">
              <a:solidFill>
                <a:schemeClr val="lt1"/>
              </a:solidFill>
              <a:latin typeface="Be Vietnam Pro"/>
              <a:ea typeface="Be Vietnam Pro"/>
              <a:cs typeface="Be Vietnam Pro"/>
              <a:sym typeface="Be Vietnam Pro"/>
            </a:endParaRPr>
          </a:p>
          <a:p>
            <a:pPr indent="-12700" lvl="0" marL="355600" rtl="0" algn="l">
              <a:lnSpc>
                <a:spcPct val="100000"/>
              </a:lnSpc>
              <a:spcBef>
                <a:spcPts val="1000"/>
              </a:spcBef>
              <a:spcAft>
                <a:spcPts val="0"/>
              </a:spcAft>
              <a:buNone/>
            </a:pPr>
            <a:r>
              <a:rPr lang="en" sz="900">
                <a:solidFill>
                  <a:schemeClr val="lt1"/>
                </a:solidFill>
                <a:latin typeface="Be Vietnam Pro"/>
                <a:ea typeface="Be Vietnam Pro"/>
                <a:cs typeface="Be Vietnam Pro"/>
                <a:sym typeface="Be Vietnam Pro"/>
              </a:rPr>
              <a:t>[2] R. G. Budynas and J. K. Nisbett, “Chapter 17: Flexible Mechanical Elements,” in </a:t>
            </a:r>
            <a:r>
              <a:rPr i="1" lang="en" sz="900">
                <a:solidFill>
                  <a:schemeClr val="lt1"/>
                </a:solidFill>
                <a:latin typeface="Be Vietnam Pro"/>
                <a:ea typeface="Be Vietnam Pro"/>
                <a:cs typeface="Be Vietnam Pro"/>
                <a:sym typeface="Be Vietnam Pro"/>
              </a:rPr>
              <a:t>Shigley’s Mechanical Engineering Design 11th Edition</a:t>
            </a:r>
            <a:r>
              <a:rPr lang="en" sz="900">
                <a:solidFill>
                  <a:schemeClr val="lt1"/>
                </a:solidFill>
                <a:latin typeface="Be Vietnam Pro"/>
                <a:ea typeface="Be Vietnam Pro"/>
                <a:cs typeface="Be Vietnam Pro"/>
                <a:sym typeface="Be Vietnam Pro"/>
              </a:rPr>
              <a:t>, McGraw Hill, 2020, pp. 882–934</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Equations for calculating torque applied to differential</a:t>
            </a:r>
            <a:endParaRPr sz="900">
              <a:solidFill>
                <a:schemeClr val="lt1"/>
              </a:solidFill>
              <a:latin typeface="Be Vietnam Pro"/>
              <a:ea typeface="Be Vietnam Pro"/>
              <a:cs typeface="Be Vietnam Pro"/>
              <a:sym typeface="Be Vietnam Pro"/>
            </a:endParaRPr>
          </a:p>
          <a:p>
            <a:pPr indent="0" lvl="0" marL="0" rtl="0" algn="l">
              <a:lnSpc>
                <a:spcPct val="100000"/>
              </a:lnSpc>
              <a:spcBef>
                <a:spcPts val="1000"/>
              </a:spcBef>
              <a:spcAft>
                <a:spcPts val="0"/>
              </a:spcAft>
              <a:buNone/>
            </a:pPr>
            <a:r>
              <a:rPr lang="en" sz="900">
                <a:solidFill>
                  <a:schemeClr val="lt1"/>
                </a:solidFill>
                <a:latin typeface="Be Vietnam Pro"/>
                <a:ea typeface="Be Vietnam Pro"/>
                <a:cs typeface="Be Vietnam Pro"/>
                <a:sym typeface="Be Vietnam Pro"/>
              </a:rPr>
              <a:t>	</a:t>
            </a:r>
            <a:r>
              <a:rPr lang="en" sz="900" u="sng">
                <a:solidFill>
                  <a:schemeClr val="lt1"/>
                </a:solidFill>
                <a:latin typeface="Be Vietnam Pro"/>
                <a:ea typeface="Be Vietnam Pro"/>
                <a:cs typeface="Be Vietnam Pro"/>
                <a:sym typeface="Be Vietnam Pro"/>
              </a:rPr>
              <a:t>Standards</a:t>
            </a:r>
            <a:endParaRPr sz="900" u="sng">
              <a:solidFill>
                <a:schemeClr val="lt1"/>
              </a:solidFill>
              <a:latin typeface="Be Vietnam Pro"/>
              <a:ea typeface="Be Vietnam Pro"/>
              <a:cs typeface="Be Vietnam Pro"/>
              <a:sym typeface="Be Vietnam Pro"/>
            </a:endParaRPr>
          </a:p>
          <a:p>
            <a:pPr indent="-12700" lvl="0" marL="355600" rtl="0" algn="l">
              <a:lnSpc>
                <a:spcPct val="100000"/>
              </a:lnSpc>
              <a:spcBef>
                <a:spcPts val="0"/>
              </a:spcBef>
              <a:spcAft>
                <a:spcPts val="0"/>
              </a:spcAft>
              <a:buNone/>
            </a:pPr>
            <a:r>
              <a:rPr lang="en" sz="900">
                <a:solidFill>
                  <a:schemeClr val="lt1"/>
                </a:solidFill>
                <a:latin typeface="Be Vietnam Pro"/>
                <a:ea typeface="Be Vietnam Pro"/>
                <a:cs typeface="Be Vietnam Pro"/>
                <a:sym typeface="Be Vietnam Pro"/>
              </a:rPr>
              <a:t>[3] E. Oberg and C. J. McCauley, </a:t>
            </a:r>
            <a:r>
              <a:rPr i="1" lang="en" sz="900">
                <a:solidFill>
                  <a:schemeClr val="lt1"/>
                </a:solidFill>
                <a:latin typeface="Be Vietnam Pro"/>
                <a:ea typeface="Be Vietnam Pro"/>
                <a:cs typeface="Be Vietnam Pro"/>
                <a:sym typeface="Be Vietnam Pro"/>
              </a:rPr>
              <a:t>Machinery’s Handbook: A Reference Book for the Mechanical Engineer, Designer, Manufacturing Engineer, Draftsman, Toolmaker, and Machinist</a:t>
            </a:r>
            <a:r>
              <a:rPr lang="en" sz="900">
                <a:solidFill>
                  <a:schemeClr val="lt1"/>
                </a:solidFill>
                <a:latin typeface="Be Vietnam Pro"/>
                <a:ea typeface="Be Vietnam Pro"/>
                <a:cs typeface="Be Vietnam Pro"/>
                <a:sym typeface="Be Vietnam Pro"/>
              </a:rPr>
              <a:t>. “Mechanics and Strength of Materials,” New York: Industrial Press, 2012.</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Material properties for potential differential mount materials</a:t>
            </a:r>
            <a:endParaRPr sz="900">
              <a:solidFill>
                <a:schemeClr val="lt1"/>
              </a:solidFill>
              <a:latin typeface="Be Vietnam Pro"/>
              <a:ea typeface="Be Vietnam Pro"/>
              <a:cs typeface="Be Vietnam Pro"/>
              <a:sym typeface="Be Vietnam Pro"/>
            </a:endParaRPr>
          </a:p>
          <a:p>
            <a:pPr indent="-12700" lvl="0" marL="355600" rtl="0" algn="l">
              <a:lnSpc>
                <a:spcPct val="100000"/>
              </a:lnSpc>
              <a:spcBef>
                <a:spcPts val="1000"/>
              </a:spcBef>
              <a:spcAft>
                <a:spcPts val="0"/>
              </a:spcAft>
              <a:buNone/>
            </a:pPr>
            <a:r>
              <a:rPr lang="en" sz="900">
                <a:solidFill>
                  <a:schemeClr val="lt1"/>
                </a:solidFill>
                <a:latin typeface="Be Vietnam Pro"/>
                <a:ea typeface="Be Vietnam Pro"/>
                <a:cs typeface="Be Vietnam Pro"/>
                <a:sym typeface="Be Vietnam Pro"/>
              </a:rPr>
              <a:t>[4] S. Cecchel, “Materials and technologies for Lightweighting of structural parts for Automotive Applications: A Review,” </a:t>
            </a:r>
            <a:r>
              <a:rPr i="1" lang="en" sz="900">
                <a:solidFill>
                  <a:schemeClr val="lt1"/>
                </a:solidFill>
                <a:latin typeface="Be Vietnam Pro"/>
                <a:ea typeface="Be Vietnam Pro"/>
                <a:cs typeface="Be Vietnam Pro"/>
                <a:sym typeface="Be Vietnam Pro"/>
              </a:rPr>
              <a:t>SAE International Journal of Materials and Manufacturing</a:t>
            </a:r>
            <a:r>
              <a:rPr lang="en" sz="900">
                <a:solidFill>
                  <a:schemeClr val="lt1"/>
                </a:solidFill>
                <a:latin typeface="Be Vietnam Pro"/>
                <a:ea typeface="Be Vietnam Pro"/>
                <a:cs typeface="Be Vietnam Pro"/>
                <a:sym typeface="Be Vietnam Pro"/>
              </a:rPr>
              <a:t>, vol. 14, no. 1, Sep. 2020. doi:10.4271/05-14-01-0007</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Aid in material selection for differential mounts</a:t>
            </a:r>
            <a:endParaRPr sz="900">
              <a:solidFill>
                <a:schemeClr val="lt1"/>
              </a:solidFill>
              <a:latin typeface="Be Vietnam Pro"/>
              <a:ea typeface="Be Vietnam Pro"/>
              <a:cs typeface="Be Vietnam Pro"/>
              <a:sym typeface="Be Vietnam Pro"/>
            </a:endParaRPr>
          </a:p>
          <a:p>
            <a:pPr indent="457200" lvl="0" marL="0" rtl="0" algn="l">
              <a:lnSpc>
                <a:spcPct val="100000"/>
              </a:lnSpc>
              <a:spcBef>
                <a:spcPts val="1000"/>
              </a:spcBef>
              <a:spcAft>
                <a:spcPts val="0"/>
              </a:spcAft>
              <a:buClr>
                <a:schemeClr val="lt1"/>
              </a:buClr>
              <a:buSzPts val="1100"/>
              <a:buFont typeface="Arial"/>
              <a:buNone/>
            </a:pPr>
            <a:r>
              <a:rPr lang="en" sz="900" u="sng">
                <a:solidFill>
                  <a:schemeClr val="lt1"/>
                </a:solidFill>
                <a:latin typeface="Be Vietnam Pro"/>
                <a:ea typeface="Be Vietnam Pro"/>
                <a:cs typeface="Be Vietnam Pro"/>
                <a:sym typeface="Be Vietnam Pro"/>
              </a:rPr>
              <a:t>Articles</a:t>
            </a:r>
            <a:endParaRPr sz="900" u="sng">
              <a:solidFill>
                <a:schemeClr val="lt1"/>
              </a:solidFill>
              <a:latin typeface="Be Vietnam Pro"/>
              <a:ea typeface="Be Vietnam Pro"/>
              <a:cs typeface="Be Vietnam Pro"/>
              <a:sym typeface="Be Vietnam Pro"/>
            </a:endParaRPr>
          </a:p>
          <a:p>
            <a:pPr indent="0" lvl="0" marL="342900" rtl="0" algn="l">
              <a:lnSpc>
                <a:spcPct val="100000"/>
              </a:lnSpc>
              <a:spcBef>
                <a:spcPts val="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[5] S. Das, P. Gogoi, M. Agrawal, and Rounak, “Design of Differential Mounts and Rear Inboard Braking for an FSAE Vehicle,” in </a:t>
            </a:r>
            <a:r>
              <a:rPr i="1" lang="en" sz="900">
                <a:solidFill>
                  <a:schemeClr val="lt1"/>
                </a:solidFill>
                <a:latin typeface="Be Vietnam Pro"/>
                <a:ea typeface="Be Vietnam Pro"/>
                <a:cs typeface="Be Vietnam Pro"/>
                <a:sym typeface="Be Vietnam Pro"/>
              </a:rPr>
              <a:t>Advances in Manufacturing Engineering</a:t>
            </a:r>
            <a:r>
              <a:rPr lang="en" sz="900">
                <a:solidFill>
                  <a:schemeClr val="lt1"/>
                </a:solidFill>
                <a:latin typeface="Be Vietnam Pro"/>
                <a:ea typeface="Be Vietnam Pro"/>
                <a:cs typeface="Be Vietnam Pro"/>
                <a:sym typeface="Be Vietnam Pro"/>
              </a:rPr>
              <a:t>, Singapore: Springer, 2022, pp. 437–455</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100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Design process of differential mounts for an FSAE vehicle utilizing a Drexler LSD</a:t>
            </a:r>
            <a:endParaRPr sz="900">
              <a:solidFill>
                <a:schemeClr val="lt1"/>
              </a:solidFill>
              <a:latin typeface="Be Vietnam Pro"/>
              <a:ea typeface="Be Vietnam Pro"/>
              <a:cs typeface="Be Vietnam Pro"/>
              <a:sym typeface="Be Vietnam Pro"/>
            </a:endParaRPr>
          </a:p>
        </p:txBody>
      </p:sp>
      <p:sp>
        <p:nvSpPr>
          <p:cNvPr id="1651" name="Google Shape;1651;p42"/>
          <p:cNvSpPr txBox="1"/>
          <p:nvPr>
            <p:ph idx="12" type="sldNum"/>
          </p:nvPr>
        </p:nvSpPr>
        <p:spPr>
          <a:xfrm>
            <a:off x="8162194" y="4749850"/>
            <a:ext cx="943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Tobin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43"/>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Tobin</a:t>
            </a:r>
            <a:endParaRPr/>
          </a:p>
        </p:txBody>
      </p:sp>
      <p:sp>
        <p:nvSpPr>
          <p:cNvPr id="1657" name="Google Shape;1657;p43"/>
          <p:cNvSpPr txBox="1"/>
          <p:nvPr>
            <p:ph idx="1" type="body"/>
          </p:nvPr>
        </p:nvSpPr>
        <p:spPr>
          <a:xfrm>
            <a:off x="715100" y="1024050"/>
            <a:ext cx="6858600" cy="3801600"/>
          </a:xfrm>
          <a:prstGeom prst="rect">
            <a:avLst/>
          </a:prstGeom>
        </p:spPr>
        <p:txBody>
          <a:bodyPr anchorCtr="0" anchor="t" bIns="91425" lIns="91425" spcFirstLastPara="1" rIns="91425" wrap="square" tIns="91425">
            <a:noAutofit/>
          </a:bodyPr>
          <a:lstStyle/>
          <a:p>
            <a:pPr indent="-12700" lvl="0" marL="355600" rtl="0" algn="l">
              <a:lnSpc>
                <a:spcPct val="100000"/>
              </a:lnSpc>
              <a:spcBef>
                <a:spcPts val="0"/>
              </a:spcBef>
              <a:spcAft>
                <a:spcPts val="0"/>
              </a:spcAft>
              <a:buClr>
                <a:schemeClr val="lt1"/>
              </a:buClr>
              <a:buSzPts val="1100"/>
              <a:buFont typeface="Arial"/>
              <a:buNone/>
            </a:pPr>
            <a:r>
              <a:rPr lang="en" sz="900" u="sng">
                <a:solidFill>
                  <a:schemeClr val="lt1"/>
                </a:solidFill>
                <a:latin typeface="Be Vietnam Pro"/>
                <a:ea typeface="Be Vietnam Pro"/>
                <a:cs typeface="Be Vietnam Pro"/>
                <a:sym typeface="Be Vietnam Pro"/>
              </a:rPr>
              <a:t>Articles - continued</a:t>
            </a:r>
            <a:endParaRPr sz="900" u="sng">
              <a:solidFill>
                <a:schemeClr val="lt1"/>
              </a:solidFill>
              <a:latin typeface="Be Vietnam Pro"/>
              <a:ea typeface="Be Vietnam Pro"/>
              <a:cs typeface="Be Vietnam Pro"/>
              <a:sym typeface="Be Vietnam Pro"/>
            </a:endParaRPr>
          </a:p>
          <a:p>
            <a:pPr indent="-12700" lvl="0" marL="355600" rtl="0" algn="l">
              <a:lnSpc>
                <a:spcPct val="100000"/>
              </a:lnSpc>
              <a:spcBef>
                <a:spcPts val="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[6] R. A. James, Design of an Aluminum Differential Housing and Driveline Components for High Performance Applications, https://dspace.mit.edu/bitstream/handle/1721.1/32762/57570210-MIT.pdf?sequence=2&amp;isAllowed=y (accessed Sep. 14, 2024).</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Design process of a aluminum replacement differential housing for a Torsen differential in an FSAE vehicle</a:t>
            </a:r>
            <a:endParaRPr sz="900" u="sng">
              <a:solidFill>
                <a:schemeClr val="lt1"/>
              </a:solidFill>
              <a:latin typeface="Be Vietnam Pro"/>
              <a:ea typeface="Be Vietnam Pro"/>
              <a:cs typeface="Be Vietnam Pro"/>
              <a:sym typeface="Be Vietnam Pro"/>
            </a:endParaRPr>
          </a:p>
          <a:p>
            <a:pPr indent="-12700" lvl="0" marL="355600" rtl="0" algn="l">
              <a:lnSpc>
                <a:spcPct val="100000"/>
              </a:lnSpc>
              <a:spcBef>
                <a:spcPts val="10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[7] Scelfo Tony, Lightweight Torsen Style Limited Slip Differential and Rear Driveline Package for Formula SAE, </a:t>
            </a:r>
            <a:r>
              <a:rPr lang="en" sz="900" u="sng">
                <a:solidFill>
                  <a:schemeClr val="lt1"/>
                </a:solidFill>
                <a:latin typeface="Be Vietnam Pro"/>
                <a:ea typeface="Be Vietnam Pro"/>
                <a:cs typeface="Be Vietnam Pro"/>
                <a:sym typeface="Be Vietnam Pro"/>
                <a:hlinkClick r:id="rId3">
                  <a:extLst>
                    <a:ext uri="{A12FA001-AC4F-418D-AE19-62706E023703}">
                      <ahyp:hlinkClr val="tx"/>
                    </a:ext>
                  </a:extLst>
                </a:hlinkClick>
              </a:rPr>
              <a:t>https://dspace.mit.edu/bitstream/handle/1721.1/36702/77550024-MIT.pdf?sequence=2&amp;isAllowed=y</a:t>
            </a:r>
            <a:r>
              <a:rPr lang="en" sz="900">
                <a:solidFill>
                  <a:schemeClr val="lt1"/>
                </a:solidFill>
                <a:latin typeface="Be Vietnam Pro"/>
                <a:ea typeface="Be Vietnam Pro"/>
                <a:cs typeface="Be Vietnam Pro"/>
                <a:sym typeface="Be Vietnam Pro"/>
              </a:rPr>
              <a:t> (accessed Sep. 14, 2024).</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Design process of an aluminum housing for a Torsen differential in an FSAE vehicle</a:t>
            </a:r>
            <a:endParaRPr sz="900">
              <a:solidFill>
                <a:schemeClr val="lt1"/>
              </a:solidFill>
              <a:latin typeface="Be Vietnam Pro"/>
              <a:ea typeface="Be Vietnam Pro"/>
              <a:cs typeface="Be Vietnam Pro"/>
              <a:sym typeface="Be Vietnam Pro"/>
            </a:endParaRPr>
          </a:p>
          <a:p>
            <a:pPr indent="-12700" lvl="0" marL="355600" rtl="0" algn="l">
              <a:lnSpc>
                <a:spcPct val="100000"/>
              </a:lnSpc>
              <a:spcBef>
                <a:spcPts val="1200"/>
              </a:spcBef>
              <a:spcAft>
                <a:spcPts val="0"/>
              </a:spcAft>
              <a:buNone/>
            </a:pPr>
            <a:r>
              <a:rPr lang="en" sz="900">
                <a:solidFill>
                  <a:schemeClr val="lt1"/>
                </a:solidFill>
                <a:latin typeface="Be Vietnam Pro"/>
                <a:ea typeface="Be Vietnam Pro"/>
                <a:cs typeface="Be Vietnam Pro"/>
                <a:sym typeface="Be Vietnam Pro"/>
              </a:rPr>
              <a:t>[8] K. Durand, Design of a Chain Driven Limited Slip Differential and Rear Driveline Package for Formula SAE Applications, https://dspace.mit.edu/bitstream/handle/1721.1/32862/62587598-MIT.pdf?sequence=2&amp;isAllowed=y (accessed Sep. 2024).</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Design process for a chain driven LSD mount that utilizes the swing arm mount of a Honda bike engine</a:t>
            </a:r>
            <a:endParaRPr sz="900">
              <a:solidFill>
                <a:schemeClr val="lt1"/>
              </a:solidFill>
              <a:latin typeface="Be Vietnam Pro"/>
              <a:ea typeface="Be Vietnam Pro"/>
              <a:cs typeface="Be Vietnam Pro"/>
              <a:sym typeface="Be Vietnam Pro"/>
            </a:endParaRPr>
          </a:p>
          <a:p>
            <a:pPr indent="-12700" lvl="0" marL="355600" rtl="0" algn="l">
              <a:lnSpc>
                <a:spcPct val="100000"/>
              </a:lnSpc>
              <a:spcBef>
                <a:spcPts val="1000"/>
              </a:spcBef>
              <a:spcAft>
                <a:spcPts val="0"/>
              </a:spcAft>
              <a:buClr>
                <a:schemeClr val="lt1"/>
              </a:buClr>
              <a:buSzPts val="1100"/>
              <a:buFont typeface="Arial"/>
              <a:buNone/>
            </a:pPr>
            <a:r>
              <a:rPr lang="en" sz="900" u="sng">
                <a:solidFill>
                  <a:schemeClr val="lt1"/>
                </a:solidFill>
                <a:latin typeface="Be Vietnam Pro"/>
                <a:ea typeface="Be Vietnam Pro"/>
                <a:cs typeface="Be Vietnam Pro"/>
                <a:sym typeface="Be Vietnam Pro"/>
              </a:rPr>
              <a:t>Online Sources</a:t>
            </a:r>
            <a:endParaRPr sz="900" u="sng">
              <a:solidFill>
                <a:schemeClr val="lt1"/>
              </a:solidFill>
              <a:latin typeface="Be Vietnam Pro"/>
              <a:ea typeface="Be Vietnam Pro"/>
              <a:cs typeface="Be Vietnam Pro"/>
              <a:sym typeface="Be Vietnam Pro"/>
            </a:endParaRPr>
          </a:p>
          <a:p>
            <a:pPr indent="-12700" lvl="0" marL="355600" rtl="0" algn="l">
              <a:lnSpc>
                <a:spcPct val="100000"/>
              </a:lnSpc>
              <a:spcBef>
                <a:spcPts val="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[9] Produktkatalog - Drexler automotive GmbH, https://www.drexler-automotive.com/de/produkte/produktkatalog (accessed Sep. 14, 2024).</a:t>
            </a:r>
            <a:endParaRPr sz="900">
              <a:solidFill>
                <a:schemeClr val="lt1"/>
              </a:solidFill>
              <a:latin typeface="Be Vietnam Pro"/>
              <a:ea typeface="Be Vietnam Pro"/>
              <a:cs typeface="Be Vietnam Pro"/>
              <a:sym typeface="Be Vietnam Pro"/>
            </a:endParaRPr>
          </a:p>
          <a:p>
            <a:pPr indent="-285750" lvl="0" marL="914400" rtl="0" algn="l">
              <a:lnSpc>
                <a:spcPct val="100000"/>
              </a:lnSpc>
              <a:spcBef>
                <a:spcPts val="0"/>
              </a:spcBef>
              <a:spcAft>
                <a:spcPts val="100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Product catalog from desired manufacturer for limited-slip differential</a:t>
            </a:r>
            <a:endParaRPr sz="900">
              <a:solidFill>
                <a:schemeClr val="lt1"/>
              </a:solidFill>
              <a:latin typeface="Be Vietnam Pro"/>
              <a:ea typeface="Be Vietnam Pro"/>
              <a:cs typeface="Be Vietnam Pro"/>
              <a:sym typeface="Be Vietnam Pro"/>
            </a:endParaRPr>
          </a:p>
        </p:txBody>
      </p:sp>
      <p:sp>
        <p:nvSpPr>
          <p:cNvPr id="1658" name="Google Shape;1658;p43"/>
          <p:cNvSpPr txBox="1"/>
          <p:nvPr>
            <p:ph idx="12" type="sldNum"/>
          </p:nvPr>
        </p:nvSpPr>
        <p:spPr>
          <a:xfrm>
            <a:off x="8178644" y="4749850"/>
            <a:ext cx="926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Tobin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26"/>
          <p:cNvSpPr txBox="1"/>
          <p:nvPr>
            <p:ph type="title"/>
          </p:nvPr>
        </p:nvSpPr>
        <p:spPr>
          <a:xfrm>
            <a:off x="717750" y="57550"/>
            <a:ext cx="7708500" cy="572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accent1"/>
                </a:solidFill>
              </a:rPr>
              <a:t>Agenda</a:t>
            </a:r>
            <a:endParaRPr u="sng">
              <a:solidFill>
                <a:schemeClr val="accent1"/>
              </a:solidFill>
            </a:endParaRPr>
          </a:p>
        </p:txBody>
      </p:sp>
      <p:sp>
        <p:nvSpPr>
          <p:cNvPr id="1485" name="Google Shape;1485;p26"/>
          <p:cNvSpPr txBox="1"/>
          <p:nvPr>
            <p:ph idx="4294967295" type="subTitle"/>
          </p:nvPr>
        </p:nvSpPr>
        <p:spPr>
          <a:xfrm>
            <a:off x="4916250" y="630250"/>
            <a:ext cx="2632500" cy="640200"/>
          </a:xfrm>
          <a:prstGeom prst="rect">
            <a:avLst/>
          </a:prstGeom>
          <a:solidFill>
            <a:schemeClr val="accent3"/>
          </a:solidFill>
        </p:spPr>
        <p:txBody>
          <a:bodyPr anchorCtr="0" anchor="ctr" bIns="91425" lIns="91425" spcFirstLastPara="1" rIns="91425" wrap="square" tIns="91425">
            <a:noAutofit/>
          </a:bodyPr>
          <a:lstStyle/>
          <a:p>
            <a:pPr indent="0" lvl="0" marL="0" rtl="0" algn="r">
              <a:spcBef>
                <a:spcPts val="0"/>
              </a:spcBef>
              <a:spcAft>
                <a:spcPts val="0"/>
              </a:spcAft>
              <a:buNone/>
            </a:pPr>
            <a:r>
              <a:rPr lang="en" sz="1800">
                <a:latin typeface="Be Vietnam Pro Black"/>
                <a:ea typeface="Be Vietnam Pro Black"/>
                <a:cs typeface="Be Vietnam Pro Black"/>
                <a:sym typeface="Be Vietnam Pro Black"/>
              </a:rPr>
              <a:t>Project Description</a:t>
            </a:r>
            <a:endParaRPr sz="1800">
              <a:latin typeface="Be Vietnam Pro Black"/>
              <a:ea typeface="Be Vietnam Pro Black"/>
              <a:cs typeface="Be Vietnam Pro Black"/>
              <a:sym typeface="Be Vietnam Pro Black"/>
            </a:endParaRPr>
          </a:p>
        </p:txBody>
      </p:sp>
      <p:sp>
        <p:nvSpPr>
          <p:cNvPr id="1486" name="Google Shape;1486;p26"/>
          <p:cNvSpPr txBox="1"/>
          <p:nvPr>
            <p:ph idx="4294967295" type="subTitle"/>
          </p:nvPr>
        </p:nvSpPr>
        <p:spPr>
          <a:xfrm>
            <a:off x="2537700" y="2028900"/>
            <a:ext cx="5036100" cy="572700"/>
          </a:xfrm>
          <a:prstGeom prst="rect">
            <a:avLst/>
          </a:prstGeom>
          <a:solidFill>
            <a:schemeClr val="accent3"/>
          </a:solidFill>
        </p:spPr>
        <p:txBody>
          <a:bodyPr anchorCtr="0" anchor="ctr" bIns="91425" lIns="91425" spcFirstLastPara="1" rIns="91425" wrap="square" tIns="91425">
            <a:noAutofit/>
          </a:bodyPr>
          <a:lstStyle/>
          <a:p>
            <a:pPr indent="0" lvl="0" marL="0" rtl="0" algn="r">
              <a:spcBef>
                <a:spcPts val="0"/>
              </a:spcBef>
              <a:spcAft>
                <a:spcPts val="0"/>
              </a:spcAft>
              <a:buClr>
                <a:schemeClr val="lt1"/>
              </a:buClr>
              <a:buSzPts val="1100"/>
              <a:buFont typeface="Arial"/>
              <a:buNone/>
            </a:pPr>
            <a:r>
              <a:rPr lang="en" sz="1800">
                <a:latin typeface="Be Vietnam Pro Black"/>
                <a:ea typeface="Be Vietnam Pro Black"/>
                <a:cs typeface="Be Vietnam Pro Black"/>
                <a:sym typeface="Be Vietnam Pro Black"/>
              </a:rPr>
              <a:t>Customer and Engineering Requirements</a:t>
            </a:r>
            <a:endParaRPr sz="1800">
              <a:latin typeface="Be Vietnam Pro Black"/>
              <a:ea typeface="Be Vietnam Pro Black"/>
              <a:cs typeface="Be Vietnam Pro Black"/>
              <a:sym typeface="Be Vietnam Pro Black"/>
            </a:endParaRPr>
          </a:p>
        </p:txBody>
      </p:sp>
      <p:sp>
        <p:nvSpPr>
          <p:cNvPr id="1487" name="Google Shape;1487;p26"/>
          <p:cNvSpPr txBox="1"/>
          <p:nvPr>
            <p:ph idx="4294967295" type="subTitle"/>
          </p:nvPr>
        </p:nvSpPr>
        <p:spPr>
          <a:xfrm>
            <a:off x="4554925" y="3416975"/>
            <a:ext cx="3062400" cy="461700"/>
          </a:xfrm>
          <a:prstGeom prst="rect">
            <a:avLst/>
          </a:prstGeom>
          <a:solidFill>
            <a:schemeClr val="accent3"/>
          </a:solidFill>
        </p:spPr>
        <p:txBody>
          <a:bodyPr anchorCtr="0" anchor="ctr" bIns="91425" lIns="91425" spcFirstLastPara="1" rIns="91425" wrap="square" tIns="91425">
            <a:noAutofit/>
          </a:bodyPr>
          <a:lstStyle/>
          <a:p>
            <a:pPr indent="0" lvl="0" marL="0" rtl="0" algn="r">
              <a:spcBef>
                <a:spcPts val="0"/>
              </a:spcBef>
              <a:spcAft>
                <a:spcPts val="0"/>
              </a:spcAft>
              <a:buNone/>
            </a:pPr>
            <a:r>
              <a:rPr lang="en" sz="1800">
                <a:latin typeface="Be Vietnam Pro Black"/>
                <a:ea typeface="Be Vietnam Pro Black"/>
                <a:cs typeface="Be Vietnam Pro Black"/>
                <a:sym typeface="Be Vietnam Pro Black"/>
              </a:rPr>
              <a:t>Mathematical Modelling</a:t>
            </a:r>
            <a:endParaRPr sz="1800">
              <a:latin typeface="Be Vietnam Pro Black"/>
              <a:ea typeface="Be Vietnam Pro Black"/>
              <a:cs typeface="Be Vietnam Pro Black"/>
              <a:sym typeface="Be Vietnam Pro Black"/>
            </a:endParaRPr>
          </a:p>
        </p:txBody>
      </p:sp>
      <p:sp>
        <p:nvSpPr>
          <p:cNvPr id="1488" name="Google Shape;1488;p26"/>
          <p:cNvSpPr txBox="1"/>
          <p:nvPr>
            <p:ph idx="4294967295" type="subTitle"/>
          </p:nvPr>
        </p:nvSpPr>
        <p:spPr>
          <a:xfrm>
            <a:off x="4991400" y="4031725"/>
            <a:ext cx="2582400" cy="640200"/>
          </a:xfrm>
          <a:prstGeom prst="rect">
            <a:avLst/>
          </a:prstGeom>
          <a:solidFill>
            <a:schemeClr val="accent3"/>
          </a:solidFill>
        </p:spPr>
        <p:txBody>
          <a:bodyPr anchorCtr="0" anchor="ctr" bIns="91425" lIns="91425" spcFirstLastPara="1" rIns="91425" wrap="square" tIns="91425">
            <a:noAutofit/>
          </a:bodyPr>
          <a:lstStyle/>
          <a:p>
            <a:pPr indent="0" lvl="0" marL="0" rtl="0" algn="r">
              <a:spcBef>
                <a:spcPts val="0"/>
              </a:spcBef>
              <a:spcAft>
                <a:spcPts val="0"/>
              </a:spcAft>
              <a:buNone/>
            </a:pPr>
            <a:r>
              <a:rPr lang="en" sz="1800">
                <a:latin typeface="Be Vietnam Pro Black"/>
                <a:ea typeface="Be Vietnam Pro Black"/>
                <a:cs typeface="Be Vietnam Pro Black"/>
                <a:sym typeface="Be Vietnam Pro Black"/>
              </a:rPr>
              <a:t>Schedule &amp; Budget</a:t>
            </a:r>
            <a:endParaRPr sz="1800">
              <a:latin typeface="Be Vietnam Pro Black"/>
              <a:ea typeface="Be Vietnam Pro Black"/>
              <a:cs typeface="Be Vietnam Pro Black"/>
              <a:sym typeface="Be Vietnam Pro Black"/>
            </a:endParaRPr>
          </a:p>
        </p:txBody>
      </p:sp>
      <p:sp>
        <p:nvSpPr>
          <p:cNvPr id="1489" name="Google Shape;1489;p26"/>
          <p:cNvSpPr/>
          <p:nvPr/>
        </p:nvSpPr>
        <p:spPr>
          <a:xfrm>
            <a:off x="8823747" y="3234547"/>
            <a:ext cx="483300" cy="485400"/>
          </a:xfrm>
          <a:prstGeom prst="rect">
            <a:avLst/>
          </a:prstGeom>
          <a:solidFill>
            <a:schemeClr val="dk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6"/>
          <p:cNvSpPr/>
          <p:nvPr/>
        </p:nvSpPr>
        <p:spPr>
          <a:xfrm>
            <a:off x="1838647" y="707647"/>
            <a:ext cx="483300" cy="4854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6"/>
          <p:cNvSpPr/>
          <p:nvPr/>
        </p:nvSpPr>
        <p:spPr>
          <a:xfrm>
            <a:off x="1838647" y="1390097"/>
            <a:ext cx="483300" cy="4854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6"/>
          <p:cNvSpPr/>
          <p:nvPr/>
        </p:nvSpPr>
        <p:spPr>
          <a:xfrm>
            <a:off x="1838647" y="2072547"/>
            <a:ext cx="483300" cy="4854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6"/>
          <p:cNvSpPr/>
          <p:nvPr/>
        </p:nvSpPr>
        <p:spPr>
          <a:xfrm>
            <a:off x="1838647" y="2755009"/>
            <a:ext cx="483300" cy="4854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6"/>
          <p:cNvSpPr/>
          <p:nvPr/>
        </p:nvSpPr>
        <p:spPr>
          <a:xfrm>
            <a:off x="1838647" y="3405122"/>
            <a:ext cx="483300" cy="4854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6"/>
          <p:cNvSpPr/>
          <p:nvPr/>
        </p:nvSpPr>
        <p:spPr>
          <a:xfrm>
            <a:off x="1838647" y="4109122"/>
            <a:ext cx="483300" cy="4854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6"/>
          <p:cNvSpPr txBox="1"/>
          <p:nvPr/>
        </p:nvSpPr>
        <p:spPr>
          <a:xfrm>
            <a:off x="1930900" y="734800"/>
            <a:ext cx="29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SemiBold"/>
                <a:ea typeface="Inter SemiBold"/>
                <a:cs typeface="Inter SemiBold"/>
                <a:sym typeface="Inter SemiBold"/>
              </a:rPr>
              <a:t>1</a:t>
            </a:r>
            <a:endParaRPr sz="1600">
              <a:solidFill>
                <a:srgbClr val="FFFFFF"/>
              </a:solidFill>
              <a:latin typeface="Inter SemiBold"/>
              <a:ea typeface="Inter SemiBold"/>
              <a:cs typeface="Inter SemiBold"/>
              <a:sym typeface="Inter SemiBold"/>
            </a:endParaRPr>
          </a:p>
        </p:txBody>
      </p:sp>
      <p:sp>
        <p:nvSpPr>
          <p:cNvPr id="1497" name="Google Shape;1497;p26"/>
          <p:cNvSpPr txBox="1"/>
          <p:nvPr/>
        </p:nvSpPr>
        <p:spPr>
          <a:xfrm>
            <a:off x="1930900" y="2099700"/>
            <a:ext cx="29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SemiBold"/>
                <a:ea typeface="Inter SemiBold"/>
                <a:cs typeface="Inter SemiBold"/>
                <a:sym typeface="Inter SemiBold"/>
              </a:rPr>
              <a:t>3</a:t>
            </a:r>
            <a:endParaRPr sz="1600">
              <a:solidFill>
                <a:srgbClr val="FFFFFF"/>
              </a:solidFill>
              <a:latin typeface="Inter SemiBold"/>
              <a:ea typeface="Inter SemiBold"/>
              <a:cs typeface="Inter SemiBold"/>
              <a:sym typeface="Inter SemiBold"/>
            </a:endParaRPr>
          </a:p>
        </p:txBody>
      </p:sp>
      <p:sp>
        <p:nvSpPr>
          <p:cNvPr id="1498" name="Google Shape;1498;p26"/>
          <p:cNvSpPr txBox="1"/>
          <p:nvPr/>
        </p:nvSpPr>
        <p:spPr>
          <a:xfrm>
            <a:off x="1930900" y="3437450"/>
            <a:ext cx="29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SemiBold"/>
                <a:ea typeface="Inter SemiBold"/>
                <a:cs typeface="Inter SemiBold"/>
                <a:sym typeface="Inter SemiBold"/>
              </a:rPr>
              <a:t>5</a:t>
            </a:r>
            <a:endParaRPr sz="1600">
              <a:solidFill>
                <a:srgbClr val="FFFFFF"/>
              </a:solidFill>
              <a:latin typeface="Inter SemiBold"/>
              <a:ea typeface="Inter SemiBold"/>
              <a:cs typeface="Inter SemiBold"/>
              <a:sym typeface="Inter SemiBold"/>
            </a:endParaRPr>
          </a:p>
        </p:txBody>
      </p:sp>
      <p:sp>
        <p:nvSpPr>
          <p:cNvPr id="1499" name="Google Shape;1499;p26"/>
          <p:cNvSpPr txBox="1"/>
          <p:nvPr/>
        </p:nvSpPr>
        <p:spPr>
          <a:xfrm>
            <a:off x="1930900" y="2782150"/>
            <a:ext cx="29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SemiBold"/>
                <a:ea typeface="Inter SemiBold"/>
                <a:cs typeface="Inter SemiBold"/>
                <a:sym typeface="Inter SemiBold"/>
              </a:rPr>
              <a:t>4</a:t>
            </a:r>
            <a:endParaRPr sz="1600">
              <a:solidFill>
                <a:srgbClr val="FFFFFF"/>
              </a:solidFill>
              <a:latin typeface="Inter SemiBold"/>
              <a:ea typeface="Inter SemiBold"/>
              <a:cs typeface="Inter SemiBold"/>
              <a:sym typeface="Inter SemiBold"/>
            </a:endParaRPr>
          </a:p>
        </p:txBody>
      </p:sp>
      <p:sp>
        <p:nvSpPr>
          <p:cNvPr id="1500" name="Google Shape;1500;p26"/>
          <p:cNvSpPr txBox="1"/>
          <p:nvPr/>
        </p:nvSpPr>
        <p:spPr>
          <a:xfrm>
            <a:off x="1930900" y="4136275"/>
            <a:ext cx="29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SemiBold"/>
                <a:ea typeface="Inter SemiBold"/>
                <a:cs typeface="Inter SemiBold"/>
                <a:sym typeface="Inter SemiBold"/>
              </a:rPr>
              <a:t>6</a:t>
            </a:r>
            <a:endParaRPr sz="1600">
              <a:solidFill>
                <a:srgbClr val="FFFFFF"/>
              </a:solidFill>
              <a:latin typeface="Inter SemiBold"/>
              <a:ea typeface="Inter SemiBold"/>
              <a:cs typeface="Inter SemiBold"/>
              <a:sym typeface="Inter SemiBold"/>
            </a:endParaRPr>
          </a:p>
        </p:txBody>
      </p:sp>
      <p:sp>
        <p:nvSpPr>
          <p:cNvPr id="1501" name="Google Shape;1501;p26"/>
          <p:cNvSpPr txBox="1"/>
          <p:nvPr/>
        </p:nvSpPr>
        <p:spPr>
          <a:xfrm>
            <a:off x="1930900" y="1417250"/>
            <a:ext cx="29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SemiBold"/>
                <a:ea typeface="Inter SemiBold"/>
                <a:cs typeface="Inter SemiBold"/>
                <a:sym typeface="Inter SemiBold"/>
              </a:rPr>
              <a:t>2</a:t>
            </a:r>
            <a:endParaRPr sz="1600">
              <a:solidFill>
                <a:srgbClr val="FFFFFF"/>
              </a:solidFill>
              <a:latin typeface="Inter SemiBold"/>
              <a:ea typeface="Inter SemiBold"/>
              <a:cs typeface="Inter SemiBold"/>
              <a:sym typeface="Inter SemiBold"/>
            </a:endParaRPr>
          </a:p>
        </p:txBody>
      </p:sp>
      <p:sp>
        <p:nvSpPr>
          <p:cNvPr id="1502" name="Google Shape;1502;p26"/>
          <p:cNvSpPr txBox="1"/>
          <p:nvPr/>
        </p:nvSpPr>
        <p:spPr>
          <a:xfrm>
            <a:off x="4991400" y="2778438"/>
            <a:ext cx="25824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lt1"/>
              </a:buClr>
              <a:buSzPts val="1100"/>
              <a:buFont typeface="Arial"/>
              <a:buNone/>
            </a:pPr>
            <a:r>
              <a:rPr lang="en" sz="1800">
                <a:solidFill>
                  <a:schemeClr val="lt1"/>
                </a:solidFill>
                <a:latin typeface="Be Vietnam Pro Black"/>
                <a:ea typeface="Be Vietnam Pro Black"/>
                <a:cs typeface="Be Vietnam Pro Black"/>
                <a:sym typeface="Be Vietnam Pro Black"/>
              </a:rPr>
              <a:t>A Literature Review</a:t>
            </a:r>
            <a:endParaRPr/>
          </a:p>
        </p:txBody>
      </p:sp>
      <p:sp>
        <p:nvSpPr>
          <p:cNvPr id="1503" name="Google Shape;1503;p26"/>
          <p:cNvSpPr txBox="1"/>
          <p:nvPr/>
        </p:nvSpPr>
        <p:spPr>
          <a:xfrm>
            <a:off x="3856950" y="1418813"/>
            <a:ext cx="36918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lt1"/>
                </a:solidFill>
                <a:latin typeface="Be Vietnam Pro Black"/>
                <a:ea typeface="Be Vietnam Pro Black"/>
                <a:cs typeface="Be Vietnam Pro Black"/>
                <a:sym typeface="Be Vietnam Pro Black"/>
              </a:rPr>
              <a:t>Background &amp; Benchmarking</a:t>
            </a:r>
            <a:endParaRPr/>
          </a:p>
        </p:txBody>
      </p:sp>
      <p:cxnSp>
        <p:nvCxnSpPr>
          <p:cNvPr id="1504" name="Google Shape;1504;p26"/>
          <p:cNvCxnSpPr/>
          <p:nvPr/>
        </p:nvCxnSpPr>
        <p:spPr>
          <a:xfrm>
            <a:off x="2397000" y="950350"/>
            <a:ext cx="2594400" cy="0"/>
          </a:xfrm>
          <a:prstGeom prst="straightConnector1">
            <a:avLst/>
          </a:prstGeom>
          <a:noFill/>
          <a:ln cap="flat" cmpd="sng" w="38100">
            <a:solidFill>
              <a:srgbClr val="3FA6EA"/>
            </a:solidFill>
            <a:prstDash val="dot"/>
            <a:round/>
            <a:headEnd len="med" w="med" type="none"/>
            <a:tailEnd len="med" w="med" type="none"/>
          </a:ln>
        </p:spPr>
      </p:cxnSp>
      <p:cxnSp>
        <p:nvCxnSpPr>
          <p:cNvPr id="1505" name="Google Shape;1505;p26"/>
          <p:cNvCxnSpPr>
            <a:endCxn id="1503" idx="1"/>
          </p:cNvCxnSpPr>
          <p:nvPr/>
        </p:nvCxnSpPr>
        <p:spPr>
          <a:xfrm flipH="1" rot="10800000">
            <a:off x="2499150" y="1649663"/>
            <a:ext cx="1357800" cy="3000"/>
          </a:xfrm>
          <a:prstGeom prst="straightConnector1">
            <a:avLst/>
          </a:prstGeom>
          <a:noFill/>
          <a:ln cap="flat" cmpd="sng" w="38100">
            <a:solidFill>
              <a:srgbClr val="3FA6EA"/>
            </a:solidFill>
            <a:prstDash val="dot"/>
            <a:round/>
            <a:headEnd len="med" w="med" type="none"/>
            <a:tailEnd len="med" w="med" type="none"/>
          </a:ln>
        </p:spPr>
      </p:cxnSp>
      <p:cxnSp>
        <p:nvCxnSpPr>
          <p:cNvPr id="1506" name="Google Shape;1506;p26"/>
          <p:cNvCxnSpPr/>
          <p:nvPr/>
        </p:nvCxnSpPr>
        <p:spPr>
          <a:xfrm>
            <a:off x="2442725" y="3009300"/>
            <a:ext cx="2594400" cy="0"/>
          </a:xfrm>
          <a:prstGeom prst="straightConnector1">
            <a:avLst/>
          </a:prstGeom>
          <a:noFill/>
          <a:ln cap="flat" cmpd="sng" w="38100">
            <a:solidFill>
              <a:srgbClr val="3FA6EA"/>
            </a:solidFill>
            <a:prstDash val="dot"/>
            <a:round/>
            <a:headEnd len="med" w="med" type="none"/>
            <a:tailEnd len="med" w="med" type="none"/>
          </a:ln>
        </p:spPr>
      </p:cxnSp>
      <p:cxnSp>
        <p:nvCxnSpPr>
          <p:cNvPr id="1507" name="Google Shape;1507;p26"/>
          <p:cNvCxnSpPr>
            <a:endCxn id="1487" idx="1"/>
          </p:cNvCxnSpPr>
          <p:nvPr/>
        </p:nvCxnSpPr>
        <p:spPr>
          <a:xfrm>
            <a:off x="2442625" y="3647825"/>
            <a:ext cx="2112300" cy="0"/>
          </a:xfrm>
          <a:prstGeom prst="straightConnector1">
            <a:avLst/>
          </a:prstGeom>
          <a:noFill/>
          <a:ln cap="flat" cmpd="sng" w="38100">
            <a:solidFill>
              <a:srgbClr val="3FA6EA"/>
            </a:solidFill>
            <a:prstDash val="dot"/>
            <a:round/>
            <a:headEnd len="med" w="med" type="none"/>
            <a:tailEnd len="med" w="med" type="none"/>
          </a:ln>
        </p:spPr>
      </p:cxnSp>
      <p:cxnSp>
        <p:nvCxnSpPr>
          <p:cNvPr id="1508" name="Google Shape;1508;p26"/>
          <p:cNvCxnSpPr/>
          <p:nvPr/>
        </p:nvCxnSpPr>
        <p:spPr>
          <a:xfrm>
            <a:off x="2442725" y="4351825"/>
            <a:ext cx="2594400" cy="0"/>
          </a:xfrm>
          <a:prstGeom prst="straightConnector1">
            <a:avLst/>
          </a:prstGeom>
          <a:noFill/>
          <a:ln cap="flat" cmpd="sng" w="38100">
            <a:solidFill>
              <a:srgbClr val="3FA6EA"/>
            </a:solidFill>
            <a:prstDash val="dot"/>
            <a:round/>
            <a:headEnd len="med" w="med" type="none"/>
            <a:tailEnd len="med" w="med" type="none"/>
          </a:ln>
        </p:spPr>
      </p:cxnSp>
      <p:cxnSp>
        <p:nvCxnSpPr>
          <p:cNvPr id="1509" name="Google Shape;1509;p26"/>
          <p:cNvCxnSpPr/>
          <p:nvPr/>
        </p:nvCxnSpPr>
        <p:spPr>
          <a:xfrm>
            <a:off x="2442622" y="2315247"/>
            <a:ext cx="215700" cy="0"/>
          </a:xfrm>
          <a:prstGeom prst="straightConnector1">
            <a:avLst/>
          </a:prstGeom>
          <a:noFill/>
          <a:ln cap="flat" cmpd="sng" w="38100">
            <a:solidFill>
              <a:srgbClr val="3FA6EA"/>
            </a:solidFill>
            <a:prstDash val="dot"/>
            <a:round/>
            <a:headEnd len="med" w="med" type="none"/>
            <a:tailEnd len="med" w="med" type="none"/>
          </a:ln>
        </p:spPr>
      </p:cxnSp>
      <p:sp>
        <p:nvSpPr>
          <p:cNvPr id="1510" name="Google Shape;1510;p26"/>
          <p:cNvSpPr txBox="1"/>
          <p:nvPr>
            <p:ph idx="12" type="sldNum"/>
          </p:nvPr>
        </p:nvSpPr>
        <p:spPr>
          <a:xfrm>
            <a:off x="7691111" y="4749850"/>
            <a:ext cx="1414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Lucille </a:t>
            </a: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id="1663" name="Google Shape;1663;p44"/>
          <p:cNvSpPr txBox="1"/>
          <p:nvPr>
            <p:ph type="title"/>
          </p:nvPr>
        </p:nvSpPr>
        <p:spPr>
          <a:xfrm>
            <a:off x="715100" y="24370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Lucille</a:t>
            </a:r>
            <a:endParaRPr/>
          </a:p>
        </p:txBody>
      </p:sp>
      <p:sp>
        <p:nvSpPr>
          <p:cNvPr id="1664" name="Google Shape;1664;p44"/>
          <p:cNvSpPr txBox="1"/>
          <p:nvPr>
            <p:ph idx="1" type="body"/>
          </p:nvPr>
        </p:nvSpPr>
        <p:spPr>
          <a:xfrm>
            <a:off x="492575" y="454100"/>
            <a:ext cx="8352000" cy="2759700"/>
          </a:xfrm>
          <a:prstGeom prst="rect">
            <a:avLst/>
          </a:prstGeom>
          <a:noFill/>
          <a:ln cap="flat" cmpd="sng" w="9525">
            <a:solidFill>
              <a:srgbClr val="FFFFFF"/>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lt1"/>
              </a:buClr>
              <a:buSzPts val="1100"/>
              <a:buFont typeface="Arial"/>
              <a:buNone/>
            </a:pPr>
            <a:r>
              <a:rPr b="1" lang="en" sz="900" u="sng">
                <a:solidFill>
                  <a:schemeClr val="lt1"/>
                </a:solidFill>
                <a:latin typeface="Be Vietnam Pro"/>
                <a:ea typeface="Be Vietnam Pro"/>
                <a:cs typeface="Be Vietnam Pro"/>
                <a:sym typeface="Be Vietnam Pro"/>
              </a:rPr>
              <a:t>Textbooks:</a:t>
            </a:r>
            <a:endParaRPr b="1" sz="900" u="sng">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[1] R. G. Budynas and J. K. Nisbett, Shigley's Mechanical Engineering Design, 11th ed. New York: McGraw-Hill, 2020.</a:t>
            </a:r>
            <a:endParaRPr sz="900">
              <a:solidFill>
                <a:schemeClr val="lt1"/>
              </a:solidFill>
              <a:latin typeface="Be Vietnam Pro"/>
              <a:ea typeface="Be Vietnam Pro"/>
              <a:cs typeface="Be Vietnam Pro"/>
              <a:sym typeface="Be Vietnam Pro"/>
            </a:endParaRPr>
          </a:p>
          <a:p>
            <a:pPr indent="-285750" lvl="0" marL="457200" rtl="0" algn="l">
              <a:lnSpc>
                <a:spcPct val="100000"/>
              </a:lnSpc>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Chapter 12: Gears-General </a:t>
            </a:r>
            <a:endParaRPr sz="900">
              <a:solidFill>
                <a:schemeClr val="lt1"/>
              </a:solidFill>
              <a:latin typeface="Be Vietnam Pro"/>
              <a:ea typeface="Be Vietnam Pro"/>
              <a:cs typeface="Be Vietnam Pro"/>
              <a:sym typeface="Be Vietnam Pro"/>
            </a:endParaRPr>
          </a:p>
          <a:p>
            <a:pPr indent="-285750" lvl="0" marL="4572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Provided general gear equations and foundations</a:t>
            </a:r>
            <a:endParaRPr sz="900">
              <a:solidFill>
                <a:schemeClr val="lt1"/>
              </a:solidFill>
              <a:latin typeface="Be Vietnam Pro"/>
              <a:ea typeface="Be Vietnam Pro"/>
              <a:cs typeface="Be Vietnam Pro"/>
              <a:sym typeface="Be Vietnam Pro"/>
            </a:endParaRPr>
          </a:p>
          <a:p>
            <a:pPr indent="0" lvl="0" marL="0" rtl="0" algn="l">
              <a:lnSpc>
                <a:spcPct val="100000"/>
              </a:lnSpc>
              <a:spcBef>
                <a:spcPts val="10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[2] U.S. Tsubaki, Inc., The Complete Guide to Chain, Wheeling, IL, USA: U.S. Tsubaki, Inc., 1997.</a:t>
            </a:r>
            <a:endParaRPr sz="900">
              <a:solidFill>
                <a:schemeClr val="lt1"/>
              </a:solidFill>
              <a:latin typeface="Be Vietnam Pro"/>
              <a:ea typeface="Be Vietnam Pro"/>
              <a:cs typeface="Be Vietnam Pro"/>
              <a:sym typeface="Be Vietnam Pro"/>
            </a:endParaRPr>
          </a:p>
          <a:p>
            <a:pPr indent="-285750" lvl="0" marL="457200" rtl="0" algn="l">
              <a:lnSpc>
                <a:spcPct val="100000"/>
              </a:lnSpc>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4.1.4 Power Transmission Chain </a:t>
            </a:r>
            <a:endParaRPr sz="900">
              <a:solidFill>
                <a:schemeClr val="lt1"/>
              </a:solidFill>
              <a:latin typeface="Be Vietnam Pro"/>
              <a:ea typeface="Be Vietnam Pro"/>
              <a:cs typeface="Be Vietnam Pro"/>
              <a:sym typeface="Be Vietnam Pro"/>
            </a:endParaRPr>
          </a:p>
          <a:p>
            <a:pPr indent="-285750" lvl="0" marL="4572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Provided equations needed for calculations. </a:t>
            </a:r>
            <a:endParaRPr sz="900">
              <a:solidFill>
                <a:schemeClr val="lt1"/>
              </a:solidFill>
              <a:latin typeface="Be Vietnam Pro"/>
              <a:ea typeface="Be Vietnam Pro"/>
              <a:cs typeface="Be Vietnam Pro"/>
              <a:sym typeface="Be Vietnam Pro"/>
            </a:endParaRPr>
          </a:p>
          <a:p>
            <a:pPr indent="0" lvl="0" marL="0" rtl="0" algn="l">
              <a:lnSpc>
                <a:spcPct val="100000"/>
              </a:lnSpc>
              <a:spcBef>
                <a:spcPts val="1000"/>
              </a:spcBef>
              <a:spcAft>
                <a:spcPts val="0"/>
              </a:spcAft>
              <a:buNone/>
            </a:pPr>
            <a:r>
              <a:rPr lang="en" sz="900">
                <a:solidFill>
                  <a:schemeClr val="lt1"/>
                </a:solidFill>
                <a:latin typeface="Be Vietnam Pro"/>
                <a:ea typeface="Be Vietnam Pro"/>
                <a:cs typeface="Be Vietnam Pro"/>
                <a:sym typeface="Be Vietnam Pro"/>
              </a:rPr>
              <a:t>[3] E. Oberg, C. J. McCauley, and H. H. Ryffel, *Machinery's Handbook*, 29th ed. New York: Industrial Press, 2012.</a:t>
            </a:r>
            <a:endParaRPr sz="900">
              <a:solidFill>
                <a:schemeClr val="lt1"/>
              </a:solidFill>
              <a:latin typeface="Be Vietnam Pro"/>
              <a:ea typeface="Be Vietnam Pro"/>
              <a:cs typeface="Be Vietnam Pro"/>
              <a:sym typeface="Be Vietnam Pro"/>
            </a:endParaRPr>
          </a:p>
          <a:p>
            <a:pPr indent="-285750" lvl="0" marL="457200" rtl="0" algn="l">
              <a:lnSpc>
                <a:spcPct val="100000"/>
              </a:lnSpc>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Gears, Splines, and Cams</a:t>
            </a:r>
            <a:endParaRPr sz="900">
              <a:solidFill>
                <a:schemeClr val="lt1"/>
              </a:solidFill>
              <a:latin typeface="Be Vietnam Pro"/>
              <a:ea typeface="Be Vietnam Pro"/>
              <a:cs typeface="Be Vietnam Pro"/>
              <a:sym typeface="Be Vietnam Pro"/>
            </a:endParaRPr>
          </a:p>
          <a:p>
            <a:pPr indent="-285750" lvl="0" marL="457200" rtl="0" algn="l">
              <a:lnSpc>
                <a:spcPct val="100000"/>
              </a:lnSpc>
              <a:spcBef>
                <a:spcPts val="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This chapter covers various types of gears and gearing systems, which are integral to the functioning of a car’s transmission.</a:t>
            </a:r>
            <a:endParaRPr sz="900">
              <a:solidFill>
                <a:schemeClr val="lt1"/>
              </a:solidFill>
              <a:latin typeface="Be Vietnam Pro"/>
              <a:ea typeface="Be Vietnam Pro"/>
              <a:cs typeface="Be Vietnam Pro"/>
              <a:sym typeface="Be Vietnam Pro"/>
            </a:endParaRPr>
          </a:p>
          <a:p>
            <a:pPr indent="0" lvl="0" marL="0" rtl="0" algn="l">
              <a:lnSpc>
                <a:spcPct val="100000"/>
              </a:lnSpc>
              <a:spcBef>
                <a:spcPts val="1000"/>
              </a:spcBef>
              <a:spcAft>
                <a:spcPts val="0"/>
              </a:spcAft>
              <a:buNone/>
            </a:pPr>
            <a:r>
              <a:rPr b="1" lang="en" sz="900" u="sng">
                <a:solidFill>
                  <a:schemeClr val="lt1"/>
                </a:solidFill>
                <a:latin typeface="Be Vietnam Pro"/>
                <a:ea typeface="Be Vietnam Pro"/>
                <a:cs typeface="Be Vietnam Pro"/>
                <a:sym typeface="Be Vietnam Pro"/>
              </a:rPr>
              <a:t>Articles:</a:t>
            </a:r>
            <a:endParaRPr b="1" sz="900" u="sng">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lang="en" sz="900">
                <a:solidFill>
                  <a:schemeClr val="lt1"/>
                </a:solidFill>
                <a:latin typeface="Be Vietnam Pro"/>
                <a:ea typeface="Be Vietnam Pro"/>
                <a:cs typeface="Be Vietnam Pro"/>
                <a:sym typeface="Be Vietnam Pro"/>
              </a:rPr>
              <a:t>[3] M. Irfan, "Modelling and optimization of gear shifting mechanism," Licentiate thesis, Dept. of Applied Mechanics, Chalmers Univ. of Technology, Gothenburg, Sweden, 2017.</a:t>
            </a:r>
            <a:endParaRPr sz="900">
              <a:solidFill>
                <a:schemeClr val="lt1"/>
              </a:solidFill>
              <a:latin typeface="Be Vietnam Pro"/>
              <a:ea typeface="Be Vietnam Pro"/>
              <a:cs typeface="Be Vietnam Pro"/>
              <a:sym typeface="Be Vietnam Pro"/>
            </a:endParaRPr>
          </a:p>
          <a:p>
            <a:pPr indent="-285750" lvl="0" marL="457200" rtl="0" algn="l">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 Focuses on developing and optimizing a gear-shifting mechanism through modeling techniques to improve performance, reliability, and efficiency in automotive applications.</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lang="en" sz="900">
                <a:solidFill>
                  <a:schemeClr val="lt1"/>
                </a:solidFill>
                <a:latin typeface="Be Vietnam Pro"/>
                <a:ea typeface="Be Vietnam Pro"/>
                <a:cs typeface="Be Vietnam Pro"/>
                <a:sym typeface="Be Vietnam Pro"/>
              </a:rPr>
              <a:t>[4] C. Tyagi, S. Verma, A. Pandey, D. Prasad, and V. Nath, "Study and Design of Electro-Pneumatic Shifting System," in Proc. 3rd Int. Conf. Microelectronics, Computing and Communication Systems, 2019, pp. 481-488.</a:t>
            </a:r>
            <a:endParaRPr sz="900">
              <a:solidFill>
                <a:schemeClr val="lt1"/>
              </a:solidFill>
              <a:latin typeface="Be Vietnam Pro"/>
              <a:ea typeface="Be Vietnam Pro"/>
              <a:cs typeface="Be Vietnam Pro"/>
              <a:sym typeface="Be Vietnam Pro"/>
            </a:endParaRPr>
          </a:p>
          <a:p>
            <a:pPr indent="-285750" lvl="0" marL="457200" rtl="0" algn="l">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Present the design and analysis of an electro-pneumatic gear shifting system aimed at enhancing the precision, speed, and efficiency of shifting in automotive applications.</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lnSpc>
                <a:spcPct val="100000"/>
              </a:lnSpc>
              <a:spcBef>
                <a:spcPts val="0"/>
              </a:spcBef>
              <a:spcAft>
                <a:spcPts val="0"/>
              </a:spcAft>
              <a:buNone/>
            </a:pPr>
            <a:r>
              <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b="1" sz="900" u="sng">
              <a:solidFill>
                <a:schemeClr val="lt1"/>
              </a:solidFill>
              <a:latin typeface="Be Vietnam Pro"/>
              <a:ea typeface="Be Vietnam Pro"/>
              <a:cs typeface="Be Vietnam Pro"/>
              <a:sym typeface="Be Vietnam Pro"/>
            </a:endParaRPr>
          </a:p>
          <a:p>
            <a:pPr indent="0" lvl="0" marL="0" rtl="0" algn="l">
              <a:spcBef>
                <a:spcPts val="1000"/>
              </a:spcBef>
              <a:spcAft>
                <a:spcPts val="1000"/>
              </a:spcAft>
              <a:buClr>
                <a:schemeClr val="lt1"/>
              </a:buClr>
              <a:buSzPts val="1100"/>
              <a:buFont typeface="Arial"/>
              <a:buNone/>
            </a:pPr>
            <a:r>
              <a:t/>
            </a:r>
            <a:endParaRPr b="1" sz="900" u="sng">
              <a:solidFill>
                <a:schemeClr val="lt1"/>
              </a:solidFill>
              <a:latin typeface="Be Vietnam Pro"/>
              <a:ea typeface="Be Vietnam Pro"/>
              <a:cs typeface="Be Vietnam Pro"/>
              <a:sym typeface="Be Vietnam Pro"/>
            </a:endParaRPr>
          </a:p>
        </p:txBody>
      </p:sp>
      <p:sp>
        <p:nvSpPr>
          <p:cNvPr id="1665" name="Google Shape;1665;p44"/>
          <p:cNvSpPr txBox="1"/>
          <p:nvPr>
            <p:ph idx="12" type="sldNum"/>
          </p:nvPr>
        </p:nvSpPr>
        <p:spPr>
          <a:xfrm>
            <a:off x="8162194" y="4749850"/>
            <a:ext cx="943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Lucille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9" name="Shape 1669"/>
        <p:cNvGrpSpPr/>
        <p:nvPr/>
      </p:nvGrpSpPr>
      <p:grpSpPr>
        <a:xfrm>
          <a:off x="0" y="0"/>
          <a:ext cx="0" cy="0"/>
          <a:chOff x="0" y="0"/>
          <a:chExt cx="0" cy="0"/>
        </a:xfrm>
      </p:grpSpPr>
      <p:sp>
        <p:nvSpPr>
          <p:cNvPr id="1670" name="Google Shape;1670;p45"/>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Lucille</a:t>
            </a:r>
            <a:endParaRPr/>
          </a:p>
        </p:txBody>
      </p:sp>
      <p:sp>
        <p:nvSpPr>
          <p:cNvPr id="1671" name="Google Shape;1671;p45"/>
          <p:cNvSpPr txBox="1"/>
          <p:nvPr>
            <p:ph idx="1" type="body"/>
          </p:nvPr>
        </p:nvSpPr>
        <p:spPr>
          <a:xfrm>
            <a:off x="289650" y="1146800"/>
            <a:ext cx="8564700" cy="3657900"/>
          </a:xfrm>
          <a:prstGeom prst="rect">
            <a:avLst/>
          </a:prstGeom>
          <a:noFill/>
          <a:ln cap="flat" cmpd="sng" w="9525">
            <a:solidFill>
              <a:srgbClr val="FFFFFF"/>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b="1" lang="en" sz="900" u="sng">
                <a:solidFill>
                  <a:schemeClr val="lt1"/>
                </a:solidFill>
                <a:latin typeface="Be Vietnam Pro"/>
                <a:ea typeface="Be Vietnam Pro"/>
                <a:cs typeface="Be Vietnam Pro"/>
                <a:sym typeface="Be Vietnam Pro"/>
              </a:rPr>
              <a:t>Articles Continued: </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[5] P. Arora, M. R. Agrawal, P. P. Singh, N. Gobinath, and M. Feroskhan, "Design and Analysis of a Formula SAE Vehicle Chain Sprocket under Static and Fatigue Loading Conditions," SAE Int. J. Mater. Manf., vol. 14, no. 3, pp. 275-282, 2021, doi: 10.4271/05-14-03-0018.</a:t>
            </a:r>
            <a:endParaRPr sz="900">
              <a:solidFill>
                <a:schemeClr val="lt1"/>
              </a:solidFill>
              <a:latin typeface="Be Vietnam Pro"/>
              <a:ea typeface="Be Vietnam Pro"/>
              <a:cs typeface="Be Vietnam Pro"/>
              <a:sym typeface="Be Vietnam Pro"/>
            </a:endParaRPr>
          </a:p>
          <a:p>
            <a:pPr indent="-285750" lvl="0" marL="457200" rtl="0" algn="l">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Evaluates the structural integrity and performance of a chain sprocket used in Formula SAE vehicles, focusing on its response to both static and fatigue loads to ensure reliability and durability.</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Clr>
                <a:schemeClr val="lt1"/>
              </a:buClr>
              <a:buSzPts val="1100"/>
              <a:buFont typeface="Arial"/>
              <a:buNone/>
            </a:pPr>
            <a:r>
              <a:rPr b="1" lang="en" sz="900" u="sng">
                <a:solidFill>
                  <a:schemeClr val="lt1"/>
                </a:solidFill>
                <a:latin typeface="Be Vietnam Pro"/>
                <a:ea typeface="Be Vietnam Pro"/>
                <a:cs typeface="Be Vietnam Pro"/>
                <a:sym typeface="Be Vietnam Pro"/>
              </a:rPr>
              <a:t>Other References: </a:t>
            </a:r>
            <a:endParaRPr b="1" sz="900" u="sng">
              <a:solidFill>
                <a:schemeClr val="lt1"/>
              </a:solidFill>
              <a:latin typeface="Be Vietnam Pro"/>
              <a:ea typeface="Be Vietnam Pro"/>
              <a:cs typeface="Be Vietnam Pro"/>
              <a:sym typeface="Be Vietnam Pro"/>
            </a:endParaRPr>
          </a:p>
          <a:p>
            <a:pPr indent="0" lvl="0" marL="0" rtl="0" algn="l">
              <a:spcBef>
                <a:spcPts val="10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[6] R. J. Chalmela, </a:t>
            </a:r>
            <a:r>
              <a:rPr i="1" lang="en" sz="900">
                <a:solidFill>
                  <a:schemeClr val="lt1"/>
                </a:solidFill>
                <a:latin typeface="Be Vietnam Pro"/>
                <a:ea typeface="Be Vietnam Pro"/>
                <a:cs typeface="Be Vietnam Pro"/>
                <a:sym typeface="Be Vietnam Pro"/>
              </a:rPr>
              <a:t>Electro-pneumatic shifting and servo control of a clutch for a FSAE racecar</a:t>
            </a:r>
            <a:r>
              <a:rPr lang="en" sz="900">
                <a:solidFill>
                  <a:schemeClr val="lt1"/>
                </a:solidFill>
                <a:latin typeface="Be Vietnam Pro"/>
                <a:ea typeface="Be Vietnam Pro"/>
                <a:cs typeface="Be Vietnam Pro"/>
                <a:sym typeface="Be Vietnam Pro"/>
              </a:rPr>
              <a:t>, M.S. thesis, Dept. Mech. and Aerosp. Eng., Univ. Texas at Arlington, Arlington, TX, USA, 2017.</a:t>
            </a:r>
            <a:endParaRPr sz="900">
              <a:solidFill>
                <a:schemeClr val="lt1"/>
              </a:solidFill>
              <a:latin typeface="Be Vietnam Pro"/>
              <a:ea typeface="Be Vietnam Pro"/>
              <a:cs typeface="Be Vietnam Pro"/>
              <a:sym typeface="Be Vietnam Pro"/>
            </a:endParaRPr>
          </a:p>
          <a:p>
            <a:pPr indent="-285750" lvl="0" marL="457200" rtl="0" algn="l">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Report from University Texas in Arlington of how their FSAE completed an electro-pneumatic shifting and servo control of a clutch.</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[7] L. Redstone, L. Weston, and J. Deglint, FSAE electronic shifter: Final project report, Univ. Victoria, Victoria, BC, Canada, Dec. 2012. [Online]. Available: </a:t>
            </a:r>
            <a:r>
              <a:rPr lang="en" sz="900" u="sng">
                <a:solidFill>
                  <a:schemeClr val="lt1"/>
                </a:solidFill>
                <a:latin typeface="Be Vietnam Pro"/>
                <a:ea typeface="Be Vietnam Pro"/>
                <a:cs typeface="Be Vietnam Pro"/>
                <a:sym typeface="Be Vietnam Pro"/>
                <a:hlinkClick r:id="rId3">
                  <a:extLst>
                    <a:ext uri="{A12FA001-AC4F-418D-AE19-62706E023703}">
                      <ahyp:hlinkClr val="tx"/>
                    </a:ext>
                  </a:extLst>
                </a:hlinkClick>
              </a:rPr>
              <a:t>http://electronicshifter.wordpress.com/</a:t>
            </a:r>
            <a:r>
              <a:rPr lang="en" sz="900">
                <a:solidFill>
                  <a:schemeClr val="lt1"/>
                </a:solidFill>
                <a:latin typeface="Be Vietnam Pro"/>
                <a:ea typeface="Be Vietnam Pro"/>
                <a:cs typeface="Be Vietnam Pro"/>
                <a:sym typeface="Be Vietnam Pro"/>
              </a:rPr>
              <a:t>.</a:t>
            </a:r>
            <a:endParaRPr sz="900">
              <a:solidFill>
                <a:schemeClr val="lt1"/>
              </a:solidFill>
              <a:latin typeface="Be Vietnam Pro"/>
              <a:ea typeface="Be Vietnam Pro"/>
              <a:cs typeface="Be Vietnam Pro"/>
              <a:sym typeface="Be Vietnam Pro"/>
            </a:endParaRPr>
          </a:p>
          <a:p>
            <a:pPr indent="-285750" lvl="0" marL="457200" rtl="0" algn="l">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A final year report of University of Victoria of how their team completed their electronic shifter</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0"/>
              </a:spcAft>
              <a:buClr>
                <a:schemeClr val="lt1"/>
              </a:buClr>
              <a:buSzPts val="1100"/>
              <a:buFont typeface="Arial"/>
              <a:buNone/>
            </a:pPr>
            <a:r>
              <a:rPr lang="en" sz="900">
                <a:solidFill>
                  <a:schemeClr val="lt1"/>
                </a:solidFill>
                <a:latin typeface="Be Vietnam Pro"/>
                <a:ea typeface="Be Vietnam Pro"/>
                <a:cs typeface="Be Vietnam Pro"/>
                <a:sym typeface="Be Vietnam Pro"/>
              </a:rPr>
              <a:t>[8] A. J. Kennett, Design of a pneumatically assisted shifting system for Formula SAE® racing applications, M.S. thesis, Dept. Mech. Eng., Massachusetts Institute of Technology, MA, USA (2008)</a:t>
            </a:r>
            <a:endParaRPr sz="900">
              <a:solidFill>
                <a:schemeClr val="lt1"/>
              </a:solidFill>
              <a:latin typeface="Be Vietnam Pro"/>
              <a:ea typeface="Be Vietnam Pro"/>
              <a:cs typeface="Be Vietnam Pro"/>
              <a:sym typeface="Be Vietnam Pro"/>
            </a:endParaRPr>
          </a:p>
          <a:p>
            <a:pPr indent="-285750" lvl="0" marL="457200" rtl="0" algn="l">
              <a:spcBef>
                <a:spcPts val="1000"/>
              </a:spcBef>
              <a:spcAft>
                <a:spcPts val="0"/>
              </a:spcAft>
              <a:buClr>
                <a:schemeClr val="lt1"/>
              </a:buClr>
              <a:buSzPts val="900"/>
              <a:buFont typeface="Be Vietnam Pro"/>
              <a:buChar char="➔"/>
            </a:pPr>
            <a:r>
              <a:rPr lang="en" sz="900">
                <a:solidFill>
                  <a:schemeClr val="lt1"/>
                </a:solidFill>
                <a:latin typeface="Be Vietnam Pro"/>
                <a:ea typeface="Be Vietnam Pro"/>
                <a:cs typeface="Be Vietnam Pro"/>
                <a:sym typeface="Be Vietnam Pro"/>
              </a:rPr>
              <a:t>Discusses  the development and implementation of a pneumatic shifting system to enhance the performance and efficiency of gear changes in Formula SAE® race cars.</a:t>
            </a:r>
            <a:endParaRPr sz="900">
              <a:solidFill>
                <a:schemeClr val="lt1"/>
              </a:solidFill>
              <a:latin typeface="Be Vietnam Pro"/>
              <a:ea typeface="Be Vietnam Pro"/>
              <a:cs typeface="Be Vietnam Pro"/>
              <a:sym typeface="Be Vietnam Pro"/>
            </a:endParaRPr>
          </a:p>
          <a:p>
            <a:pPr indent="0" lvl="0" marL="0" rtl="0" algn="l">
              <a:spcBef>
                <a:spcPts val="1000"/>
              </a:spcBef>
              <a:spcAft>
                <a:spcPts val="1000"/>
              </a:spcAft>
              <a:buClr>
                <a:schemeClr val="lt1"/>
              </a:buClr>
              <a:buSzPts val="1100"/>
              <a:buFont typeface="Arial"/>
              <a:buNone/>
            </a:pPr>
            <a:r>
              <a:t/>
            </a:r>
            <a:endParaRPr b="1" sz="900" u="sng">
              <a:latin typeface="Be Vietnam Pro"/>
              <a:ea typeface="Be Vietnam Pro"/>
              <a:cs typeface="Be Vietnam Pro"/>
              <a:sym typeface="Be Vietnam Pro"/>
            </a:endParaRPr>
          </a:p>
        </p:txBody>
      </p:sp>
      <p:sp>
        <p:nvSpPr>
          <p:cNvPr id="1672" name="Google Shape;1672;p45"/>
          <p:cNvSpPr txBox="1"/>
          <p:nvPr>
            <p:ph idx="12" type="sldNum"/>
          </p:nvPr>
        </p:nvSpPr>
        <p:spPr>
          <a:xfrm>
            <a:off x="7910215" y="4749850"/>
            <a:ext cx="1195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Lucille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46"/>
          <p:cNvSpPr txBox="1"/>
          <p:nvPr>
            <p:ph type="title"/>
          </p:nvPr>
        </p:nvSpPr>
        <p:spPr>
          <a:xfrm>
            <a:off x="715100" y="448050"/>
            <a:ext cx="6701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a:t>
            </a:r>
            <a:r>
              <a:rPr lang="en"/>
              <a:t> Modeling: </a:t>
            </a:r>
            <a:r>
              <a:rPr lang="en"/>
              <a:t>Damian</a:t>
            </a:r>
            <a:endParaRPr/>
          </a:p>
        </p:txBody>
      </p:sp>
      <p:sp>
        <p:nvSpPr>
          <p:cNvPr id="1678" name="Google Shape;1678;p46"/>
          <p:cNvSpPr txBox="1"/>
          <p:nvPr>
            <p:ph idx="1" type="body"/>
          </p:nvPr>
        </p:nvSpPr>
        <p:spPr>
          <a:xfrm>
            <a:off x="715100" y="1375650"/>
            <a:ext cx="7633200" cy="2796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lt1"/>
              </a:buClr>
              <a:buSzPts val="1100"/>
              <a:buFont typeface="Arial"/>
              <a:buNone/>
            </a:pPr>
            <a:r>
              <a:t/>
            </a:r>
            <a:endParaRPr sz="1200">
              <a:solidFill>
                <a:schemeClr val="lt1"/>
              </a:solidFill>
              <a:latin typeface="Times New Roman"/>
              <a:ea typeface="Times New Roman"/>
              <a:cs typeface="Times New Roman"/>
              <a:sym typeface="Times New Roman"/>
            </a:endParaRPr>
          </a:p>
        </p:txBody>
      </p:sp>
      <p:pic>
        <p:nvPicPr>
          <p:cNvPr id="1679" name="Google Shape;1679;p46"/>
          <p:cNvPicPr preferRelativeResize="0"/>
          <p:nvPr/>
        </p:nvPicPr>
        <p:blipFill>
          <a:blip r:embed="rId3">
            <a:alphaModFix/>
          </a:blip>
          <a:stretch>
            <a:fillRect/>
          </a:stretch>
        </p:blipFill>
        <p:spPr>
          <a:xfrm>
            <a:off x="3521438" y="1099863"/>
            <a:ext cx="1422700" cy="900763"/>
          </a:xfrm>
          <a:prstGeom prst="rect">
            <a:avLst/>
          </a:prstGeom>
          <a:noFill/>
          <a:ln>
            <a:noFill/>
          </a:ln>
        </p:spPr>
      </p:pic>
      <p:pic>
        <p:nvPicPr>
          <p:cNvPr id="1680" name="Google Shape;1680;p46"/>
          <p:cNvPicPr preferRelativeResize="0"/>
          <p:nvPr/>
        </p:nvPicPr>
        <p:blipFill>
          <a:blip r:embed="rId4">
            <a:alphaModFix/>
          </a:blip>
          <a:stretch>
            <a:fillRect/>
          </a:stretch>
        </p:blipFill>
        <p:spPr>
          <a:xfrm>
            <a:off x="2694488" y="2076450"/>
            <a:ext cx="3076575" cy="990600"/>
          </a:xfrm>
          <a:prstGeom prst="rect">
            <a:avLst/>
          </a:prstGeom>
          <a:noFill/>
          <a:ln>
            <a:noFill/>
          </a:ln>
        </p:spPr>
      </p:pic>
      <p:pic>
        <p:nvPicPr>
          <p:cNvPr id="1681" name="Google Shape;1681;p46"/>
          <p:cNvPicPr preferRelativeResize="0"/>
          <p:nvPr/>
        </p:nvPicPr>
        <p:blipFill>
          <a:blip r:embed="rId5">
            <a:alphaModFix/>
          </a:blip>
          <a:stretch>
            <a:fillRect/>
          </a:stretch>
        </p:blipFill>
        <p:spPr>
          <a:xfrm>
            <a:off x="6367942" y="1321200"/>
            <a:ext cx="2776049" cy="3255974"/>
          </a:xfrm>
          <a:prstGeom prst="rect">
            <a:avLst/>
          </a:prstGeom>
          <a:noFill/>
          <a:ln>
            <a:noFill/>
          </a:ln>
        </p:spPr>
      </p:pic>
      <p:pic>
        <p:nvPicPr>
          <p:cNvPr id="1682" name="Google Shape;1682;p46"/>
          <p:cNvPicPr preferRelativeResize="0"/>
          <p:nvPr/>
        </p:nvPicPr>
        <p:blipFill>
          <a:blip r:embed="rId6">
            <a:alphaModFix/>
          </a:blip>
          <a:stretch>
            <a:fillRect/>
          </a:stretch>
        </p:blipFill>
        <p:spPr>
          <a:xfrm>
            <a:off x="2150075" y="3142875"/>
            <a:ext cx="4429125" cy="1333500"/>
          </a:xfrm>
          <a:prstGeom prst="rect">
            <a:avLst/>
          </a:prstGeom>
          <a:noFill/>
          <a:ln>
            <a:noFill/>
          </a:ln>
        </p:spPr>
      </p:pic>
      <p:sp>
        <p:nvSpPr>
          <p:cNvPr id="1683" name="Google Shape;1683;p46"/>
          <p:cNvSpPr txBox="1"/>
          <p:nvPr/>
        </p:nvSpPr>
        <p:spPr>
          <a:xfrm>
            <a:off x="715100" y="1321200"/>
            <a:ext cx="2414400" cy="31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Inter"/>
                <a:ea typeface="Inter"/>
                <a:cs typeface="Inter"/>
                <a:sym typeface="Inter"/>
              </a:rPr>
              <a:t>Volumetric Efficiency: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rPr lang="en">
                <a:solidFill>
                  <a:schemeClr val="lt1"/>
                </a:solidFill>
                <a:latin typeface="Inter"/>
                <a:ea typeface="Inter"/>
                <a:cs typeface="Inter"/>
                <a:sym typeface="Inter"/>
              </a:rPr>
              <a:t>Discharge Coefficient:</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rPr lang="en">
                <a:solidFill>
                  <a:schemeClr val="lt1"/>
                </a:solidFill>
                <a:latin typeface="Inter"/>
                <a:ea typeface="Inter"/>
                <a:cs typeface="Inter"/>
                <a:sym typeface="Inter"/>
              </a:rPr>
              <a:t>Mass Flow Rate of Choked Air:</a:t>
            </a:r>
            <a:endParaRPr>
              <a:solidFill>
                <a:schemeClr val="lt1"/>
              </a:solidFill>
              <a:latin typeface="Inter"/>
              <a:ea typeface="Inter"/>
              <a:cs typeface="Inter"/>
              <a:sym typeface="Inter"/>
            </a:endParaRPr>
          </a:p>
        </p:txBody>
      </p:sp>
      <p:sp>
        <p:nvSpPr>
          <p:cNvPr id="1684" name="Google Shape;1684;p46"/>
          <p:cNvSpPr txBox="1"/>
          <p:nvPr>
            <p:ph idx="12" type="sldNum"/>
          </p:nvPr>
        </p:nvSpPr>
        <p:spPr>
          <a:xfrm>
            <a:off x="7992391" y="4749850"/>
            <a:ext cx="1113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Damian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8" name="Shape 1688"/>
        <p:cNvGrpSpPr/>
        <p:nvPr/>
      </p:nvGrpSpPr>
      <p:grpSpPr>
        <a:xfrm>
          <a:off x="0" y="0"/>
          <a:ext cx="0" cy="0"/>
          <a:chOff x="0" y="0"/>
          <a:chExt cx="0" cy="0"/>
        </a:xfrm>
      </p:grpSpPr>
      <p:sp>
        <p:nvSpPr>
          <p:cNvPr id="1689" name="Google Shape;1689;p47"/>
          <p:cNvSpPr txBox="1"/>
          <p:nvPr>
            <p:ph type="title"/>
          </p:nvPr>
        </p:nvSpPr>
        <p:spPr>
          <a:xfrm>
            <a:off x="715100" y="448050"/>
            <a:ext cx="6701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Damian</a:t>
            </a:r>
            <a:endParaRPr/>
          </a:p>
        </p:txBody>
      </p:sp>
      <p:sp>
        <p:nvSpPr>
          <p:cNvPr id="1690" name="Google Shape;1690;p47"/>
          <p:cNvSpPr txBox="1"/>
          <p:nvPr>
            <p:ph idx="1" type="body"/>
          </p:nvPr>
        </p:nvSpPr>
        <p:spPr>
          <a:xfrm>
            <a:off x="715100" y="1375650"/>
            <a:ext cx="7633200" cy="2796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lt1"/>
              </a:buClr>
              <a:buSzPts val="1100"/>
              <a:buFont typeface="Arial"/>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CFM</a:t>
            </a:r>
            <a:r>
              <a:rPr baseline="-25000" lang="en" sz="1100">
                <a:solidFill>
                  <a:schemeClr val="lt1"/>
                </a:solidFill>
                <a:latin typeface="Be Vietnam Pro"/>
                <a:ea typeface="Be Vietnam Pro"/>
                <a:cs typeface="Be Vietnam Pro"/>
                <a:sym typeface="Be Vietnam Pro"/>
              </a:rPr>
              <a:t>MAX</a:t>
            </a:r>
            <a:r>
              <a:rPr lang="en" sz="1100">
                <a:solidFill>
                  <a:schemeClr val="lt1"/>
                </a:solidFill>
                <a:latin typeface="Be Vietnam Pro"/>
                <a:ea typeface="Be Vietnam Pro"/>
                <a:cs typeface="Be Vietnam Pro"/>
                <a:sym typeface="Be Vietnam Pro"/>
              </a:rPr>
              <a:t> = (Displacement x RPM x η</a:t>
            </a:r>
            <a:r>
              <a:rPr baseline="-25000" lang="en" sz="1100">
                <a:solidFill>
                  <a:schemeClr val="lt1"/>
                </a:solidFill>
                <a:latin typeface="Be Vietnam Pro"/>
                <a:ea typeface="Be Vietnam Pro"/>
                <a:cs typeface="Be Vietnam Pro"/>
                <a:sym typeface="Be Vietnam Pro"/>
              </a:rPr>
              <a:t>V</a:t>
            </a:r>
            <a:r>
              <a:rPr lang="en" sz="1100">
                <a:solidFill>
                  <a:schemeClr val="lt1"/>
                </a:solidFill>
                <a:latin typeface="Be Vietnam Pro"/>
                <a:ea typeface="Be Vietnam Pro"/>
                <a:cs typeface="Be Vietnam Pro"/>
                <a:sym typeface="Be Vietnam Pro"/>
              </a:rPr>
              <a:t>) / (1728 x 2)</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CFM</a:t>
            </a:r>
            <a:r>
              <a:rPr baseline="-25000" lang="en" sz="1100">
                <a:solidFill>
                  <a:schemeClr val="lt1"/>
                </a:solidFill>
                <a:latin typeface="Be Vietnam Pro"/>
                <a:ea typeface="Be Vietnam Pro"/>
                <a:cs typeface="Be Vietnam Pro"/>
                <a:sym typeface="Be Vietnam Pro"/>
              </a:rPr>
              <a:t>MAX</a:t>
            </a:r>
            <a:r>
              <a:rPr lang="en" sz="1100">
                <a:solidFill>
                  <a:schemeClr val="lt1"/>
                </a:solidFill>
                <a:latin typeface="Be Vietnam Pro"/>
                <a:ea typeface="Be Vietnam Pro"/>
                <a:cs typeface="Be Vietnam Pro"/>
                <a:sym typeface="Be Vietnam Pro"/>
              </a:rPr>
              <a:t> = Maximum air the engine needs (ft^3/min)</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Displacement = Engine displacement (in^3)</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RPM = Engine redline rpm (rpm)</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η</a:t>
            </a:r>
            <a:r>
              <a:rPr baseline="-25000" lang="en" sz="1100">
                <a:solidFill>
                  <a:schemeClr val="lt1"/>
                </a:solidFill>
                <a:latin typeface="Be Vietnam Pro"/>
                <a:ea typeface="Be Vietnam Pro"/>
                <a:cs typeface="Be Vietnam Pro"/>
                <a:sym typeface="Be Vietnam Pro"/>
              </a:rPr>
              <a:t>V</a:t>
            </a:r>
            <a:r>
              <a:rPr lang="en" sz="1100">
                <a:solidFill>
                  <a:schemeClr val="lt1"/>
                </a:solidFill>
                <a:latin typeface="Be Vietnam Pro"/>
                <a:ea typeface="Be Vietnam Pro"/>
                <a:cs typeface="Be Vietnam Pro"/>
                <a:sym typeface="Be Vietnam Pro"/>
              </a:rPr>
              <a:t> = Volumetric Efficiency</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1728 = Conversion factor for in^3 to ft^3 (in^3/ft^3)</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	2 = Engine revolutions per intake cycle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Using the CBR600rr: Displacement: 36.55 in^3, Redline: 13,500 RPM, η</a:t>
            </a:r>
            <a:r>
              <a:rPr baseline="-25000" lang="en" sz="1100">
                <a:solidFill>
                  <a:schemeClr val="lt1"/>
                </a:solidFill>
                <a:latin typeface="Be Vietnam Pro"/>
                <a:ea typeface="Be Vietnam Pro"/>
                <a:cs typeface="Be Vietnam Pro"/>
                <a:sym typeface="Be Vietnam Pro"/>
              </a:rPr>
              <a:t>V</a:t>
            </a:r>
            <a:r>
              <a:rPr lang="en" sz="1100">
                <a:solidFill>
                  <a:schemeClr val="lt1"/>
                </a:solidFill>
                <a:latin typeface="Be Vietnam Pro"/>
                <a:ea typeface="Be Vietnam Pro"/>
                <a:cs typeface="Be Vietnam Pro"/>
                <a:sym typeface="Be Vietnam Pro"/>
              </a:rPr>
              <a:t>: 88%</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None/>
            </a:pPr>
            <a:r>
              <a:rPr lang="en" sz="1100">
                <a:solidFill>
                  <a:schemeClr val="lt1"/>
                </a:solidFill>
                <a:latin typeface="Be Vietnam Pro"/>
                <a:ea typeface="Be Vietnam Pro"/>
                <a:cs typeface="Be Vietnam Pro"/>
                <a:sym typeface="Be Vietnam Pro"/>
              </a:rPr>
              <a:t>CFM</a:t>
            </a:r>
            <a:r>
              <a:rPr baseline="-25000" lang="en" sz="1100">
                <a:solidFill>
                  <a:schemeClr val="lt1"/>
                </a:solidFill>
                <a:latin typeface="Be Vietnam Pro"/>
                <a:ea typeface="Be Vietnam Pro"/>
                <a:cs typeface="Be Vietnam Pro"/>
                <a:sym typeface="Be Vietnam Pro"/>
              </a:rPr>
              <a:t>MAX</a:t>
            </a:r>
            <a:r>
              <a:rPr lang="en" sz="1100">
                <a:solidFill>
                  <a:schemeClr val="lt1"/>
                </a:solidFill>
                <a:latin typeface="Be Vietnam Pro"/>
                <a:ea typeface="Be Vietnam Pro"/>
                <a:cs typeface="Be Vietnam Pro"/>
                <a:sym typeface="Be Vietnam Pro"/>
              </a:rPr>
              <a:t> = 125.64 ft^3/min of air is needed (Reasonable engine size)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0"/>
              </a:spcBef>
              <a:spcAft>
                <a:spcPts val="0"/>
              </a:spcAft>
              <a:buClr>
                <a:schemeClr val="lt1"/>
              </a:buClr>
              <a:buSzPts val="1100"/>
              <a:buFont typeface="Arial"/>
              <a:buNone/>
            </a:pPr>
            <a:r>
              <a:rPr lang="en" sz="1200">
                <a:solidFill>
                  <a:schemeClr val="lt1"/>
                </a:solidFill>
                <a:latin typeface="Be Vietnam Pro"/>
                <a:ea typeface="Be Vietnam Pro"/>
                <a:cs typeface="Be Vietnam Pro"/>
                <a:sym typeface="Be Vietnam Pro"/>
              </a:rPr>
              <a:t>		</a:t>
            </a:r>
            <a:endParaRPr sz="1200">
              <a:solidFill>
                <a:schemeClr val="lt1"/>
              </a:solidFill>
              <a:latin typeface="Be Vietnam Pro"/>
              <a:ea typeface="Be Vietnam Pro"/>
              <a:cs typeface="Be Vietnam Pro"/>
              <a:sym typeface="Be Vietnam Pro"/>
            </a:endParaRPr>
          </a:p>
        </p:txBody>
      </p:sp>
      <p:pic>
        <p:nvPicPr>
          <p:cNvPr id="1691" name="Google Shape;1691;p47"/>
          <p:cNvPicPr preferRelativeResize="0"/>
          <p:nvPr/>
        </p:nvPicPr>
        <p:blipFill rotWithShape="1">
          <a:blip r:embed="rId3">
            <a:alphaModFix/>
          </a:blip>
          <a:srcRect b="22671" l="21636" r="12660" t="22018"/>
          <a:stretch/>
        </p:blipFill>
        <p:spPr>
          <a:xfrm>
            <a:off x="6435925" y="3302900"/>
            <a:ext cx="2698675" cy="1513900"/>
          </a:xfrm>
          <a:prstGeom prst="rect">
            <a:avLst/>
          </a:prstGeom>
          <a:noFill/>
          <a:ln cap="flat" cmpd="sng" w="9525">
            <a:solidFill>
              <a:srgbClr val="000000"/>
            </a:solidFill>
            <a:prstDash val="solid"/>
            <a:round/>
            <a:headEnd len="sm" w="sm" type="none"/>
            <a:tailEnd len="sm" w="sm" type="none"/>
          </a:ln>
        </p:spPr>
      </p:pic>
      <p:pic>
        <p:nvPicPr>
          <p:cNvPr id="1692" name="Google Shape;1692;p47"/>
          <p:cNvPicPr preferRelativeResize="0"/>
          <p:nvPr/>
        </p:nvPicPr>
        <p:blipFill rotWithShape="1">
          <a:blip r:embed="rId4">
            <a:alphaModFix/>
          </a:blip>
          <a:srcRect b="43709" l="32826" r="25886" t="21234"/>
          <a:stretch/>
        </p:blipFill>
        <p:spPr>
          <a:xfrm>
            <a:off x="6435925" y="2013786"/>
            <a:ext cx="2698675" cy="1289114"/>
          </a:xfrm>
          <a:prstGeom prst="rect">
            <a:avLst/>
          </a:prstGeom>
          <a:noFill/>
          <a:ln cap="flat" cmpd="sng" w="9525">
            <a:solidFill>
              <a:srgbClr val="000000"/>
            </a:solidFill>
            <a:prstDash val="solid"/>
            <a:round/>
            <a:headEnd len="sm" w="sm" type="none"/>
            <a:tailEnd len="sm" w="sm" type="none"/>
          </a:ln>
        </p:spPr>
      </p:pic>
      <p:pic>
        <p:nvPicPr>
          <p:cNvPr id="1693" name="Google Shape;1693;p47"/>
          <p:cNvPicPr preferRelativeResize="0"/>
          <p:nvPr/>
        </p:nvPicPr>
        <p:blipFill>
          <a:blip r:embed="rId5">
            <a:alphaModFix/>
          </a:blip>
          <a:stretch>
            <a:fillRect/>
          </a:stretch>
        </p:blipFill>
        <p:spPr>
          <a:xfrm>
            <a:off x="1999750" y="1174237"/>
            <a:ext cx="5991020" cy="508288"/>
          </a:xfrm>
          <a:prstGeom prst="rect">
            <a:avLst/>
          </a:prstGeom>
          <a:noFill/>
          <a:ln>
            <a:noFill/>
          </a:ln>
        </p:spPr>
      </p:pic>
      <p:sp>
        <p:nvSpPr>
          <p:cNvPr id="1694" name="Google Shape;1694;p47"/>
          <p:cNvSpPr txBox="1"/>
          <p:nvPr/>
        </p:nvSpPr>
        <p:spPr>
          <a:xfrm>
            <a:off x="715100" y="1249938"/>
            <a:ext cx="20604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e Vietnam Pro"/>
                <a:ea typeface="Be Vietnam Pro"/>
                <a:cs typeface="Be Vietnam Pro"/>
                <a:sym typeface="Be Vietnam Pro"/>
              </a:rPr>
              <a:t>Engine CFM</a:t>
            </a:r>
            <a:r>
              <a:rPr baseline="-25000" lang="en">
                <a:solidFill>
                  <a:schemeClr val="lt1"/>
                </a:solidFill>
                <a:latin typeface="Be Vietnam Pro"/>
                <a:ea typeface="Be Vietnam Pro"/>
                <a:cs typeface="Be Vietnam Pro"/>
                <a:sym typeface="Be Vietnam Pro"/>
              </a:rPr>
              <a:t>air</a:t>
            </a:r>
            <a:r>
              <a:rPr lang="en">
                <a:solidFill>
                  <a:schemeClr val="lt1"/>
                </a:solidFill>
                <a:latin typeface="Be Vietnam Pro"/>
                <a:ea typeface="Be Vietnam Pro"/>
                <a:cs typeface="Be Vietnam Pro"/>
                <a:sym typeface="Be Vietnam Pro"/>
              </a:rPr>
              <a:t>: </a:t>
            </a:r>
            <a:endParaRPr>
              <a:solidFill>
                <a:schemeClr val="lt1"/>
              </a:solidFill>
              <a:latin typeface="Be Vietnam Pro"/>
              <a:ea typeface="Be Vietnam Pro"/>
              <a:cs typeface="Be Vietnam Pro"/>
              <a:sym typeface="Be Vietnam Pro"/>
            </a:endParaRPr>
          </a:p>
        </p:txBody>
      </p:sp>
      <p:sp>
        <p:nvSpPr>
          <p:cNvPr id="1695" name="Google Shape;1695;p47"/>
          <p:cNvSpPr txBox="1"/>
          <p:nvPr>
            <p:ph idx="12" type="sldNum"/>
          </p:nvPr>
        </p:nvSpPr>
        <p:spPr>
          <a:xfrm>
            <a:off x="7839014" y="4749850"/>
            <a:ext cx="12666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Damian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p48"/>
          <p:cNvSpPr txBox="1"/>
          <p:nvPr>
            <p:ph type="title"/>
          </p:nvPr>
        </p:nvSpPr>
        <p:spPr>
          <a:xfrm>
            <a:off x="715100" y="448050"/>
            <a:ext cx="68271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a:t>
            </a:r>
            <a:r>
              <a:rPr lang="en"/>
              <a:t>Matt</a:t>
            </a:r>
            <a:endParaRPr/>
          </a:p>
        </p:txBody>
      </p:sp>
      <p:sp>
        <p:nvSpPr>
          <p:cNvPr id="1701" name="Google Shape;1701;p48"/>
          <p:cNvSpPr txBox="1"/>
          <p:nvPr>
            <p:ph idx="1" type="body"/>
          </p:nvPr>
        </p:nvSpPr>
        <p:spPr>
          <a:xfrm>
            <a:off x="394500" y="1566975"/>
            <a:ext cx="3383100" cy="183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Be Vietnam Pro"/>
                <a:ea typeface="Be Vietnam Pro"/>
                <a:cs typeface="Be Vietnam Pro"/>
                <a:sym typeface="Be Vietnam Pro"/>
              </a:rPr>
              <a:t>Bernoulli’s equation (assuming </a:t>
            </a:r>
            <a:r>
              <a:rPr lang="en" sz="1200">
                <a:solidFill>
                  <a:schemeClr val="lt1"/>
                </a:solidFill>
                <a:latin typeface="Be Vietnam Pro"/>
                <a:ea typeface="Be Vietnam Pro"/>
                <a:cs typeface="Be Vietnam Pro"/>
                <a:sym typeface="Be Vietnam Pro"/>
              </a:rPr>
              <a:t>quasi</a:t>
            </a:r>
            <a:r>
              <a:rPr lang="en" sz="1200">
                <a:solidFill>
                  <a:schemeClr val="lt1"/>
                </a:solidFill>
                <a:latin typeface="Be Vietnam Pro"/>
                <a:ea typeface="Be Vietnam Pro"/>
                <a:cs typeface="Be Vietnam Pro"/>
                <a:sym typeface="Be Vietnam Pro"/>
              </a:rPr>
              <a:t> </a:t>
            </a:r>
            <a:r>
              <a:rPr lang="en" sz="1200">
                <a:solidFill>
                  <a:schemeClr val="lt1"/>
                </a:solidFill>
                <a:latin typeface="Be Vietnam Pro"/>
                <a:ea typeface="Be Vietnam Pro"/>
                <a:cs typeface="Be Vietnam Pro"/>
                <a:sym typeface="Be Vietnam Pro"/>
              </a:rPr>
              <a:t>steady</a:t>
            </a:r>
            <a:r>
              <a:rPr lang="en" sz="1200">
                <a:solidFill>
                  <a:schemeClr val="lt1"/>
                </a:solidFill>
                <a:latin typeface="Be Vietnam Pro"/>
                <a:ea typeface="Be Vietnam Pro"/>
                <a:cs typeface="Be Vietnam Pro"/>
                <a:sym typeface="Be Vietnam Pro"/>
              </a:rPr>
              <a:t> flow)</a:t>
            </a:r>
            <a:endParaRPr sz="12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lang="en" sz="1200">
                <a:solidFill>
                  <a:schemeClr val="lt1"/>
                </a:solidFill>
                <a:latin typeface="Be Vietnam Pro"/>
                <a:ea typeface="Be Vietnam Pro"/>
                <a:cs typeface="Be Vietnam Pro"/>
                <a:sym typeface="Be Vietnam Pro"/>
              </a:rPr>
              <a:t>ξ</a:t>
            </a:r>
            <a:r>
              <a:rPr lang="en" sz="1200">
                <a:solidFill>
                  <a:schemeClr val="lt1"/>
                </a:solidFill>
                <a:latin typeface="Be Vietnam Pro"/>
                <a:ea typeface="Be Vietnam Pro"/>
                <a:cs typeface="Be Vietnam Pro"/>
                <a:sym typeface="Be Vietnam Pro"/>
              </a:rPr>
              <a:t>j is the </a:t>
            </a:r>
            <a:r>
              <a:rPr lang="en" sz="1200">
                <a:solidFill>
                  <a:schemeClr val="lt1"/>
                </a:solidFill>
                <a:latin typeface="Be Vietnam Pro"/>
                <a:ea typeface="Be Vietnam Pro"/>
                <a:cs typeface="Be Vietnam Pro"/>
                <a:sym typeface="Be Vietnam Pro"/>
              </a:rPr>
              <a:t>flow</a:t>
            </a:r>
            <a:r>
              <a:rPr lang="en" sz="1200">
                <a:solidFill>
                  <a:schemeClr val="lt1"/>
                </a:solidFill>
                <a:latin typeface="Be Vietnam Pro"/>
                <a:ea typeface="Be Vietnam Pro"/>
                <a:cs typeface="Be Vietnam Pro"/>
                <a:sym typeface="Be Vietnam Pro"/>
              </a:rPr>
              <a:t> resistance coefficient</a:t>
            </a:r>
            <a:endParaRPr sz="12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lang="en" sz="1200">
                <a:solidFill>
                  <a:schemeClr val="lt1"/>
                </a:solidFill>
                <a:latin typeface="Be Vietnam Pro"/>
                <a:ea typeface="Be Vietnam Pro"/>
                <a:cs typeface="Be Vietnam Pro"/>
                <a:sym typeface="Be Vietnam Pro"/>
              </a:rPr>
              <a:t>v</a:t>
            </a:r>
            <a:r>
              <a:rPr lang="en" sz="1200">
                <a:solidFill>
                  <a:schemeClr val="lt1"/>
                </a:solidFill>
                <a:latin typeface="Be Vietnam Pro"/>
                <a:ea typeface="Be Vietnam Pro"/>
                <a:cs typeface="Be Vietnam Pro"/>
                <a:sym typeface="Be Vietnam Pro"/>
              </a:rPr>
              <a:t>j is the local velocity</a:t>
            </a:r>
            <a:endParaRPr sz="1200">
              <a:solidFill>
                <a:schemeClr val="lt1"/>
              </a:solidFill>
              <a:latin typeface="Be Vietnam Pro"/>
              <a:ea typeface="Be Vietnam Pro"/>
              <a:cs typeface="Be Vietnam Pro"/>
              <a:sym typeface="Be Vietnam Pro"/>
            </a:endParaRPr>
          </a:p>
          <a:p>
            <a:pPr indent="457200" lvl="0" marL="0" rtl="0" algn="l">
              <a:spcBef>
                <a:spcPts val="1000"/>
              </a:spcBef>
              <a:spcAft>
                <a:spcPts val="0"/>
              </a:spcAft>
              <a:buNone/>
            </a:pPr>
            <a:r>
              <a:rPr lang="en" sz="1200">
                <a:solidFill>
                  <a:schemeClr val="lt1"/>
                </a:solidFill>
                <a:latin typeface="Be Vietnam Pro"/>
                <a:ea typeface="Be Vietnam Pro"/>
                <a:cs typeface="Be Vietnam Pro"/>
                <a:sym typeface="Be Vietnam Pro"/>
              </a:rPr>
              <a:t>This relates to piston speed (Sp):</a:t>
            </a:r>
            <a:endParaRPr sz="1200">
              <a:solidFill>
                <a:schemeClr val="lt1"/>
              </a:solidFill>
              <a:latin typeface="Be Vietnam Pro"/>
              <a:ea typeface="Be Vietnam Pro"/>
              <a:cs typeface="Be Vietnam Pro"/>
              <a:sym typeface="Be Vietnam Pro"/>
            </a:endParaRPr>
          </a:p>
          <a:p>
            <a:pPr indent="0" lvl="0" marL="0" rtl="0" algn="l">
              <a:spcBef>
                <a:spcPts val="1000"/>
              </a:spcBef>
              <a:spcAft>
                <a:spcPts val="1000"/>
              </a:spcAft>
              <a:buNone/>
            </a:pPr>
            <a:r>
              <a:t/>
            </a:r>
            <a:endParaRPr sz="1200">
              <a:solidFill>
                <a:schemeClr val="lt1"/>
              </a:solidFill>
              <a:latin typeface="Be Vietnam Pro"/>
              <a:ea typeface="Be Vietnam Pro"/>
              <a:cs typeface="Be Vietnam Pro"/>
              <a:sym typeface="Be Vietnam Pro"/>
            </a:endParaRPr>
          </a:p>
        </p:txBody>
      </p:sp>
      <p:pic>
        <p:nvPicPr>
          <p:cNvPr id="1702" name="Google Shape;1702;p48"/>
          <p:cNvPicPr preferRelativeResize="0"/>
          <p:nvPr/>
        </p:nvPicPr>
        <p:blipFill>
          <a:blip r:embed="rId3">
            <a:alphaModFix/>
          </a:blip>
          <a:stretch>
            <a:fillRect/>
          </a:stretch>
        </p:blipFill>
        <p:spPr>
          <a:xfrm>
            <a:off x="1128075" y="1024050"/>
            <a:ext cx="1581150" cy="542925"/>
          </a:xfrm>
          <a:prstGeom prst="rect">
            <a:avLst/>
          </a:prstGeom>
          <a:noFill/>
          <a:ln>
            <a:noFill/>
          </a:ln>
        </p:spPr>
      </p:pic>
      <p:pic>
        <p:nvPicPr>
          <p:cNvPr id="1703" name="Google Shape;1703;p48"/>
          <p:cNvPicPr preferRelativeResize="0"/>
          <p:nvPr/>
        </p:nvPicPr>
        <p:blipFill>
          <a:blip r:embed="rId4">
            <a:alphaModFix/>
          </a:blip>
          <a:stretch>
            <a:fillRect/>
          </a:stretch>
        </p:blipFill>
        <p:spPr>
          <a:xfrm>
            <a:off x="1156650" y="3102125"/>
            <a:ext cx="1524000" cy="666750"/>
          </a:xfrm>
          <a:prstGeom prst="rect">
            <a:avLst/>
          </a:prstGeom>
          <a:noFill/>
          <a:ln>
            <a:noFill/>
          </a:ln>
        </p:spPr>
      </p:pic>
      <p:pic>
        <p:nvPicPr>
          <p:cNvPr id="1704" name="Google Shape;1704;p48"/>
          <p:cNvPicPr preferRelativeResize="0"/>
          <p:nvPr/>
        </p:nvPicPr>
        <p:blipFill>
          <a:blip r:embed="rId5">
            <a:alphaModFix/>
          </a:blip>
          <a:stretch>
            <a:fillRect/>
          </a:stretch>
        </p:blipFill>
        <p:spPr>
          <a:xfrm>
            <a:off x="3940600" y="1102225"/>
            <a:ext cx="5010150" cy="981075"/>
          </a:xfrm>
          <a:prstGeom prst="rect">
            <a:avLst/>
          </a:prstGeom>
          <a:noFill/>
          <a:ln>
            <a:noFill/>
          </a:ln>
        </p:spPr>
      </p:pic>
      <p:sp>
        <p:nvSpPr>
          <p:cNvPr id="1705" name="Google Shape;1705;p48"/>
          <p:cNvSpPr txBox="1"/>
          <p:nvPr/>
        </p:nvSpPr>
        <p:spPr>
          <a:xfrm>
            <a:off x="4085100" y="1966200"/>
            <a:ext cx="4602600" cy="7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e Vietnam Pro"/>
                <a:ea typeface="Be Vietnam Pro"/>
                <a:cs typeface="Be Vietnam Pro"/>
                <a:sym typeface="Be Vietnam Pro"/>
              </a:rPr>
              <a:t>Equation</a:t>
            </a:r>
            <a:r>
              <a:rPr lang="en">
                <a:solidFill>
                  <a:schemeClr val="lt1"/>
                </a:solidFill>
                <a:latin typeface="Be Vietnam Pro"/>
                <a:ea typeface="Be Vietnam Pro"/>
                <a:cs typeface="Be Vietnam Pro"/>
                <a:sym typeface="Be Vietnam Pro"/>
              </a:rPr>
              <a:t> giving loss due to friction in the intake and exhaust</a:t>
            </a:r>
            <a:endParaRPr>
              <a:solidFill>
                <a:schemeClr val="lt1"/>
              </a:solidFill>
              <a:latin typeface="Be Vietnam Pro"/>
              <a:ea typeface="Be Vietnam Pro"/>
              <a:cs typeface="Be Vietnam Pro"/>
              <a:sym typeface="Be Vietnam Pro"/>
            </a:endParaRPr>
          </a:p>
        </p:txBody>
      </p:sp>
      <p:sp>
        <p:nvSpPr>
          <p:cNvPr id="1706" name="Google Shape;1706;p48"/>
          <p:cNvSpPr txBox="1"/>
          <p:nvPr/>
        </p:nvSpPr>
        <p:spPr>
          <a:xfrm>
            <a:off x="842175" y="3610000"/>
            <a:ext cx="20469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Be Vietnam Pro"/>
                <a:ea typeface="Be Vietnam Pro"/>
                <a:cs typeface="Be Vietnam Pro"/>
                <a:sym typeface="Be Vietnam Pro"/>
              </a:rPr>
              <a:t>Aj is </a:t>
            </a:r>
            <a:r>
              <a:rPr lang="en" sz="1200">
                <a:solidFill>
                  <a:schemeClr val="lt1"/>
                </a:solidFill>
                <a:latin typeface="Be Vietnam Pro"/>
                <a:ea typeface="Be Vietnam Pro"/>
                <a:cs typeface="Be Vietnam Pro"/>
                <a:sym typeface="Be Vietnam Pro"/>
              </a:rPr>
              <a:t>minimum</a:t>
            </a:r>
            <a:r>
              <a:rPr lang="en" sz="1200">
                <a:solidFill>
                  <a:schemeClr val="lt1"/>
                </a:solidFill>
                <a:latin typeface="Be Vietnam Pro"/>
                <a:ea typeface="Be Vietnam Pro"/>
                <a:cs typeface="Be Vietnam Pro"/>
                <a:sym typeface="Be Vietnam Pro"/>
              </a:rPr>
              <a:t> flow area</a:t>
            </a:r>
            <a:endParaRPr sz="1200">
              <a:solidFill>
                <a:schemeClr val="lt1"/>
              </a:solidFill>
              <a:latin typeface="Be Vietnam Pro"/>
              <a:ea typeface="Be Vietnam Pro"/>
              <a:cs typeface="Be Vietnam Pro"/>
              <a:sym typeface="Be Vietnam Pro"/>
            </a:endParaRPr>
          </a:p>
          <a:p>
            <a:pPr indent="0" lvl="0" marL="0" rtl="0" algn="l">
              <a:spcBef>
                <a:spcPts val="0"/>
              </a:spcBef>
              <a:spcAft>
                <a:spcPts val="0"/>
              </a:spcAft>
              <a:buNone/>
            </a:pPr>
            <a:r>
              <a:rPr lang="en" sz="1200">
                <a:solidFill>
                  <a:schemeClr val="lt1"/>
                </a:solidFill>
                <a:latin typeface="Be Vietnam Pro"/>
                <a:ea typeface="Be Vietnam Pro"/>
                <a:cs typeface="Be Vietnam Pro"/>
                <a:sym typeface="Be Vietnam Pro"/>
              </a:rPr>
              <a:t>Ap is piston area</a:t>
            </a:r>
            <a:endParaRPr sz="1200">
              <a:solidFill>
                <a:schemeClr val="lt1"/>
              </a:solidFill>
              <a:latin typeface="Be Vietnam Pro"/>
              <a:ea typeface="Be Vietnam Pro"/>
              <a:cs typeface="Be Vietnam Pro"/>
              <a:sym typeface="Be Vietnam Pro"/>
            </a:endParaRPr>
          </a:p>
        </p:txBody>
      </p:sp>
      <p:pic>
        <p:nvPicPr>
          <p:cNvPr id="1707" name="Google Shape;1707;p48"/>
          <p:cNvPicPr preferRelativeResize="0"/>
          <p:nvPr/>
        </p:nvPicPr>
        <p:blipFill>
          <a:blip r:embed="rId6">
            <a:alphaModFix/>
          </a:blip>
          <a:stretch>
            <a:fillRect/>
          </a:stretch>
        </p:blipFill>
        <p:spPr>
          <a:xfrm>
            <a:off x="5760897" y="2440271"/>
            <a:ext cx="3383100" cy="2703229"/>
          </a:xfrm>
          <a:prstGeom prst="rect">
            <a:avLst/>
          </a:prstGeom>
          <a:noFill/>
          <a:ln>
            <a:noFill/>
          </a:ln>
        </p:spPr>
      </p:pic>
      <p:sp>
        <p:nvSpPr>
          <p:cNvPr id="1708" name="Google Shape;1708;p48"/>
          <p:cNvSpPr txBox="1"/>
          <p:nvPr>
            <p:ph idx="12" type="sldNum"/>
          </p:nvPr>
        </p:nvSpPr>
        <p:spPr>
          <a:xfrm>
            <a:off x="-11" y="4788200"/>
            <a:ext cx="1260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chemeClr val="lt1"/>
                </a:solidFill>
              </a:rPr>
              <a:t>‹#›</a:t>
            </a:fld>
            <a:r>
              <a:rPr lang="en">
                <a:solidFill>
                  <a:schemeClr val="lt1"/>
                </a:solidFill>
              </a:rPr>
              <a:t> Matt</a:t>
            </a:r>
            <a:endParaRPr>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49"/>
          <p:cNvSpPr txBox="1"/>
          <p:nvPr>
            <p:ph type="title"/>
          </p:nvPr>
        </p:nvSpPr>
        <p:spPr>
          <a:xfrm>
            <a:off x="715100" y="448050"/>
            <a:ext cx="7574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a:t>
            </a:r>
            <a:r>
              <a:rPr lang="en"/>
              <a:t>Joey</a:t>
            </a:r>
            <a:endParaRPr/>
          </a:p>
        </p:txBody>
      </p:sp>
      <p:pic>
        <p:nvPicPr>
          <p:cNvPr id="1714" name="Google Shape;1714;p49"/>
          <p:cNvPicPr preferRelativeResize="0"/>
          <p:nvPr/>
        </p:nvPicPr>
        <p:blipFill rotWithShape="1">
          <a:blip r:embed="rId3">
            <a:alphaModFix/>
          </a:blip>
          <a:srcRect b="38355" l="0" r="0" t="0"/>
          <a:stretch/>
        </p:blipFill>
        <p:spPr>
          <a:xfrm>
            <a:off x="612125" y="1188775"/>
            <a:ext cx="4467250" cy="3170650"/>
          </a:xfrm>
          <a:prstGeom prst="rect">
            <a:avLst/>
          </a:prstGeom>
          <a:noFill/>
          <a:ln>
            <a:noFill/>
          </a:ln>
        </p:spPr>
      </p:pic>
      <p:pic>
        <p:nvPicPr>
          <p:cNvPr id="1715" name="Google Shape;1715;p49"/>
          <p:cNvPicPr preferRelativeResize="0"/>
          <p:nvPr/>
        </p:nvPicPr>
        <p:blipFill>
          <a:blip r:embed="rId4">
            <a:alphaModFix/>
          </a:blip>
          <a:stretch>
            <a:fillRect/>
          </a:stretch>
        </p:blipFill>
        <p:spPr>
          <a:xfrm>
            <a:off x="4569425" y="1375650"/>
            <a:ext cx="3720074" cy="2038675"/>
          </a:xfrm>
          <a:prstGeom prst="rect">
            <a:avLst/>
          </a:prstGeom>
          <a:noFill/>
          <a:ln>
            <a:noFill/>
          </a:ln>
        </p:spPr>
      </p:pic>
      <p:sp>
        <p:nvSpPr>
          <p:cNvPr id="1716" name="Google Shape;1716;p49"/>
          <p:cNvSpPr txBox="1"/>
          <p:nvPr>
            <p:ph idx="12" type="sldNum"/>
          </p:nvPr>
        </p:nvSpPr>
        <p:spPr>
          <a:xfrm>
            <a:off x="7789713" y="4749850"/>
            <a:ext cx="13158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p50"/>
          <p:cNvSpPr txBox="1"/>
          <p:nvPr>
            <p:ph type="title"/>
          </p:nvPr>
        </p:nvSpPr>
        <p:spPr>
          <a:xfrm>
            <a:off x="715100" y="448050"/>
            <a:ext cx="7574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Joey</a:t>
            </a:r>
            <a:endParaRPr/>
          </a:p>
        </p:txBody>
      </p:sp>
      <p:pic>
        <p:nvPicPr>
          <p:cNvPr id="1722" name="Google Shape;1722;p50"/>
          <p:cNvPicPr preferRelativeResize="0"/>
          <p:nvPr/>
        </p:nvPicPr>
        <p:blipFill>
          <a:blip r:embed="rId3">
            <a:alphaModFix/>
          </a:blip>
          <a:stretch>
            <a:fillRect/>
          </a:stretch>
        </p:blipFill>
        <p:spPr>
          <a:xfrm>
            <a:off x="387275" y="1024050"/>
            <a:ext cx="4963376" cy="3795350"/>
          </a:xfrm>
          <a:prstGeom prst="rect">
            <a:avLst/>
          </a:prstGeom>
          <a:noFill/>
          <a:ln>
            <a:noFill/>
          </a:ln>
        </p:spPr>
      </p:pic>
      <p:pic>
        <p:nvPicPr>
          <p:cNvPr id="1723" name="Google Shape;1723;p50"/>
          <p:cNvPicPr preferRelativeResize="0"/>
          <p:nvPr/>
        </p:nvPicPr>
        <p:blipFill>
          <a:blip r:embed="rId4">
            <a:alphaModFix/>
          </a:blip>
          <a:stretch>
            <a:fillRect/>
          </a:stretch>
        </p:blipFill>
        <p:spPr>
          <a:xfrm>
            <a:off x="5087125" y="2229863"/>
            <a:ext cx="3980950" cy="683775"/>
          </a:xfrm>
          <a:prstGeom prst="rect">
            <a:avLst/>
          </a:prstGeom>
          <a:noFill/>
          <a:ln cap="flat" cmpd="sng" w="9525">
            <a:solidFill>
              <a:srgbClr val="FFFF00"/>
            </a:solidFill>
            <a:prstDash val="solid"/>
            <a:round/>
            <a:headEnd len="sm" w="sm" type="none"/>
            <a:tailEnd len="sm" w="sm" type="none"/>
          </a:ln>
        </p:spPr>
      </p:pic>
      <p:sp>
        <p:nvSpPr>
          <p:cNvPr id="1724" name="Google Shape;1724;p50"/>
          <p:cNvSpPr txBox="1"/>
          <p:nvPr>
            <p:ph idx="12" type="sldNum"/>
          </p:nvPr>
        </p:nvSpPr>
        <p:spPr>
          <a:xfrm>
            <a:off x="8036217" y="4749850"/>
            <a:ext cx="1069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sp>
        <p:nvSpPr>
          <p:cNvPr id="1729" name="Google Shape;1729;p51"/>
          <p:cNvSpPr txBox="1"/>
          <p:nvPr>
            <p:ph type="title"/>
          </p:nvPr>
        </p:nvSpPr>
        <p:spPr>
          <a:xfrm>
            <a:off x="715100" y="448050"/>
            <a:ext cx="7574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Joey</a:t>
            </a:r>
            <a:endParaRPr/>
          </a:p>
        </p:txBody>
      </p:sp>
      <p:pic>
        <p:nvPicPr>
          <p:cNvPr id="1730" name="Google Shape;1730;p51"/>
          <p:cNvPicPr preferRelativeResize="0"/>
          <p:nvPr/>
        </p:nvPicPr>
        <p:blipFill>
          <a:blip r:embed="rId3">
            <a:alphaModFix/>
          </a:blip>
          <a:stretch>
            <a:fillRect/>
          </a:stretch>
        </p:blipFill>
        <p:spPr>
          <a:xfrm>
            <a:off x="2726475" y="1024050"/>
            <a:ext cx="3691050" cy="3720900"/>
          </a:xfrm>
          <a:prstGeom prst="rect">
            <a:avLst/>
          </a:prstGeom>
          <a:noFill/>
          <a:ln cap="flat" cmpd="sng" w="28575">
            <a:solidFill>
              <a:srgbClr val="111111"/>
            </a:solidFill>
            <a:prstDash val="solid"/>
            <a:round/>
            <a:headEnd len="sm" w="sm" type="none"/>
            <a:tailEnd len="sm" w="sm" type="none"/>
          </a:ln>
        </p:spPr>
      </p:pic>
      <p:sp>
        <p:nvSpPr>
          <p:cNvPr id="1731" name="Google Shape;1731;p51"/>
          <p:cNvSpPr txBox="1"/>
          <p:nvPr>
            <p:ph idx="12" type="sldNum"/>
          </p:nvPr>
        </p:nvSpPr>
        <p:spPr>
          <a:xfrm>
            <a:off x="8233420" y="4749850"/>
            <a:ext cx="8721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 </a:t>
            </a: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52"/>
          <p:cNvSpPr txBox="1"/>
          <p:nvPr>
            <p:ph type="title"/>
          </p:nvPr>
        </p:nvSpPr>
        <p:spPr>
          <a:xfrm>
            <a:off x="715100" y="448050"/>
            <a:ext cx="7574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Joey</a:t>
            </a:r>
            <a:endParaRPr/>
          </a:p>
        </p:txBody>
      </p:sp>
      <p:pic>
        <p:nvPicPr>
          <p:cNvPr id="1737" name="Google Shape;1737;p52"/>
          <p:cNvPicPr preferRelativeResize="0"/>
          <p:nvPr/>
        </p:nvPicPr>
        <p:blipFill>
          <a:blip r:embed="rId3">
            <a:alphaModFix/>
          </a:blip>
          <a:stretch>
            <a:fillRect/>
          </a:stretch>
        </p:blipFill>
        <p:spPr>
          <a:xfrm>
            <a:off x="2656237" y="1024050"/>
            <a:ext cx="3692125" cy="3757225"/>
          </a:xfrm>
          <a:prstGeom prst="rect">
            <a:avLst/>
          </a:prstGeom>
          <a:noFill/>
          <a:ln cap="flat" cmpd="sng" w="28575">
            <a:solidFill>
              <a:srgbClr val="111111"/>
            </a:solidFill>
            <a:prstDash val="solid"/>
            <a:round/>
            <a:headEnd len="sm" w="sm" type="none"/>
            <a:tailEnd len="sm" w="sm" type="none"/>
          </a:ln>
        </p:spPr>
      </p:pic>
      <p:sp>
        <p:nvSpPr>
          <p:cNvPr id="1738" name="Google Shape;1738;p52"/>
          <p:cNvSpPr txBox="1"/>
          <p:nvPr>
            <p:ph idx="12" type="sldNum"/>
          </p:nvPr>
        </p:nvSpPr>
        <p:spPr>
          <a:xfrm>
            <a:off x="7964991" y="4749850"/>
            <a:ext cx="11406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sp>
        <p:nvSpPr>
          <p:cNvPr id="1743" name="Google Shape;1743;p53"/>
          <p:cNvSpPr txBox="1"/>
          <p:nvPr>
            <p:ph type="title"/>
          </p:nvPr>
        </p:nvSpPr>
        <p:spPr>
          <a:xfrm>
            <a:off x="1112250" y="230500"/>
            <a:ext cx="69195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u="sng"/>
              <a:t>Mathematical Modeling: </a:t>
            </a:r>
            <a:r>
              <a:rPr lang="en" sz="2700" u="sng"/>
              <a:t>Lucille</a:t>
            </a:r>
            <a:endParaRPr sz="2700" u="sng"/>
          </a:p>
        </p:txBody>
      </p:sp>
      <p:sp>
        <p:nvSpPr>
          <p:cNvPr id="1744" name="Google Shape;1744;p53"/>
          <p:cNvSpPr txBox="1"/>
          <p:nvPr/>
        </p:nvSpPr>
        <p:spPr>
          <a:xfrm>
            <a:off x="326175" y="1188175"/>
            <a:ext cx="8641200" cy="23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lt1"/>
              </a:buClr>
              <a:buSzPts val="1100"/>
              <a:buFont typeface="Arial"/>
              <a:buNone/>
            </a:pPr>
            <a:r>
              <a:t/>
            </a:r>
            <a:endParaRPr>
              <a:solidFill>
                <a:schemeClr val="lt1"/>
              </a:solidFill>
              <a:latin typeface="Inter"/>
              <a:ea typeface="Inter"/>
              <a:cs typeface="Inter"/>
              <a:sym typeface="Inter"/>
            </a:endParaRPr>
          </a:p>
          <a:p>
            <a:pPr indent="0" lvl="0" marL="0" rtl="0" algn="l">
              <a:spcBef>
                <a:spcPts val="1200"/>
              </a:spcBef>
              <a:spcAft>
                <a:spcPts val="0"/>
              </a:spcAft>
              <a:buNone/>
            </a:pPr>
            <a:r>
              <a:t/>
            </a:r>
            <a:endParaRPr>
              <a:solidFill>
                <a:schemeClr val="lt1"/>
              </a:solidFill>
              <a:latin typeface="Inter"/>
              <a:ea typeface="Inter"/>
              <a:cs typeface="Inter"/>
              <a:sym typeface="Inter"/>
            </a:endParaRPr>
          </a:p>
        </p:txBody>
      </p:sp>
      <p:sp>
        <p:nvSpPr>
          <p:cNvPr id="1745" name="Google Shape;1745;p53"/>
          <p:cNvSpPr txBox="1"/>
          <p:nvPr/>
        </p:nvSpPr>
        <p:spPr>
          <a:xfrm>
            <a:off x="629475" y="1208850"/>
            <a:ext cx="1673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lt1"/>
                </a:solidFill>
                <a:latin typeface="Inter"/>
                <a:ea typeface="Inter"/>
                <a:cs typeface="Inter"/>
                <a:sym typeface="Inter"/>
              </a:rPr>
              <a:t>Gear Ratio</a:t>
            </a:r>
            <a:endParaRPr b="1" u="sng">
              <a:solidFill>
                <a:schemeClr val="lt1"/>
              </a:solidFill>
              <a:latin typeface="Inter"/>
              <a:ea typeface="Inter"/>
              <a:cs typeface="Inter"/>
              <a:sym typeface="Inter"/>
            </a:endParaRPr>
          </a:p>
          <a:p>
            <a:pPr indent="0" lvl="0" marL="0" rtl="0" algn="ctr">
              <a:spcBef>
                <a:spcPts val="0"/>
              </a:spcBef>
              <a:spcAft>
                <a:spcPts val="0"/>
              </a:spcAft>
              <a:buNone/>
            </a:pPr>
            <a:r>
              <a:rPr lang="en" sz="1000">
                <a:solidFill>
                  <a:schemeClr val="lt1"/>
                </a:solidFill>
                <a:latin typeface="Inter"/>
                <a:ea typeface="Inter"/>
                <a:cs typeface="Inter"/>
                <a:sym typeface="Inter"/>
              </a:rPr>
              <a:t>Shig’s (Table 13-3)</a:t>
            </a:r>
            <a:endParaRPr sz="1000">
              <a:solidFill>
                <a:schemeClr val="lt1"/>
              </a:solidFill>
              <a:latin typeface="Inter"/>
              <a:ea typeface="Inter"/>
              <a:cs typeface="Inter"/>
              <a:sym typeface="Inter"/>
            </a:endParaRPr>
          </a:p>
        </p:txBody>
      </p:sp>
      <p:sp>
        <p:nvSpPr>
          <p:cNvPr id="1746" name="Google Shape;1746;p53"/>
          <p:cNvSpPr txBox="1"/>
          <p:nvPr/>
        </p:nvSpPr>
        <p:spPr>
          <a:xfrm>
            <a:off x="629486" y="870300"/>
            <a:ext cx="2990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lt1"/>
                </a:solidFill>
                <a:latin typeface="Inter"/>
                <a:ea typeface="Inter"/>
                <a:cs typeface="Inter"/>
                <a:sym typeface="Inter"/>
              </a:rPr>
              <a:t>Chain Length</a:t>
            </a:r>
            <a:endParaRPr b="1" u="sng">
              <a:solidFill>
                <a:schemeClr val="lt1"/>
              </a:solidFill>
              <a:latin typeface="Inter"/>
              <a:ea typeface="Inter"/>
              <a:cs typeface="Inter"/>
              <a:sym typeface="Inter"/>
            </a:endParaRPr>
          </a:p>
          <a:p>
            <a:pPr indent="0" lvl="0" marL="0" rtl="0" algn="ctr">
              <a:spcBef>
                <a:spcPts val="0"/>
              </a:spcBef>
              <a:spcAft>
                <a:spcPts val="0"/>
              </a:spcAft>
              <a:buNone/>
            </a:pPr>
            <a:r>
              <a:t/>
            </a:r>
            <a:endParaRPr>
              <a:solidFill>
                <a:schemeClr val="lt1"/>
              </a:solidFill>
              <a:latin typeface="Inter"/>
              <a:ea typeface="Inter"/>
              <a:cs typeface="Inter"/>
              <a:sym typeface="Inter"/>
            </a:endParaRPr>
          </a:p>
        </p:txBody>
      </p:sp>
      <p:pic>
        <p:nvPicPr>
          <p:cNvPr id="1747" name="Google Shape;1747;p53"/>
          <p:cNvPicPr preferRelativeResize="0"/>
          <p:nvPr/>
        </p:nvPicPr>
        <p:blipFill>
          <a:blip r:embed="rId3">
            <a:alphaModFix/>
          </a:blip>
          <a:stretch>
            <a:fillRect/>
          </a:stretch>
        </p:blipFill>
        <p:spPr>
          <a:xfrm>
            <a:off x="4906788" y="3328651"/>
            <a:ext cx="4163526" cy="1508349"/>
          </a:xfrm>
          <a:prstGeom prst="rect">
            <a:avLst/>
          </a:prstGeom>
          <a:noFill/>
          <a:ln cap="flat" cmpd="sng" w="28575">
            <a:solidFill>
              <a:srgbClr val="92C1DF"/>
            </a:solidFill>
            <a:prstDash val="solid"/>
            <a:round/>
            <a:headEnd len="sm" w="sm" type="none"/>
            <a:tailEnd len="sm" w="sm" type="none"/>
          </a:ln>
        </p:spPr>
      </p:pic>
      <p:pic>
        <p:nvPicPr>
          <p:cNvPr id="1748" name="Google Shape;1748;p53"/>
          <p:cNvPicPr preferRelativeResize="0"/>
          <p:nvPr/>
        </p:nvPicPr>
        <p:blipFill rotWithShape="1">
          <a:blip r:embed="rId4">
            <a:alphaModFix/>
          </a:blip>
          <a:srcRect b="0" l="12800" r="0" t="60668"/>
          <a:stretch/>
        </p:blipFill>
        <p:spPr>
          <a:xfrm>
            <a:off x="5172787" y="1028025"/>
            <a:ext cx="3631550" cy="2223075"/>
          </a:xfrm>
          <a:prstGeom prst="rect">
            <a:avLst/>
          </a:prstGeom>
          <a:noFill/>
          <a:ln cap="flat" cmpd="sng" w="28575">
            <a:solidFill>
              <a:srgbClr val="92C1DF"/>
            </a:solidFill>
            <a:prstDash val="solid"/>
            <a:round/>
            <a:headEnd len="sm" w="sm" type="none"/>
            <a:tailEnd len="sm" w="sm" type="none"/>
          </a:ln>
        </p:spPr>
      </p:pic>
      <p:pic>
        <p:nvPicPr>
          <p:cNvPr id="1749" name="Google Shape;1749;p53"/>
          <p:cNvPicPr preferRelativeResize="0"/>
          <p:nvPr/>
        </p:nvPicPr>
        <p:blipFill>
          <a:blip r:embed="rId5">
            <a:alphaModFix/>
          </a:blip>
          <a:stretch>
            <a:fillRect/>
          </a:stretch>
        </p:blipFill>
        <p:spPr>
          <a:xfrm>
            <a:off x="220900" y="1314675"/>
            <a:ext cx="4508500" cy="3009925"/>
          </a:xfrm>
          <a:prstGeom prst="rect">
            <a:avLst/>
          </a:prstGeom>
          <a:noFill/>
          <a:ln cap="flat" cmpd="sng" w="28575">
            <a:solidFill>
              <a:srgbClr val="92C1DF"/>
            </a:solidFill>
            <a:prstDash val="solid"/>
            <a:round/>
            <a:headEnd len="sm" w="sm" type="none"/>
            <a:tailEnd len="sm" w="sm" type="none"/>
          </a:ln>
        </p:spPr>
      </p:pic>
      <p:sp>
        <p:nvSpPr>
          <p:cNvPr id="1750" name="Google Shape;1750;p53"/>
          <p:cNvSpPr txBox="1"/>
          <p:nvPr>
            <p:ph idx="12" type="sldNum"/>
          </p:nvPr>
        </p:nvSpPr>
        <p:spPr>
          <a:xfrm>
            <a:off x="7866414" y="4837000"/>
            <a:ext cx="1239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Lucille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p27"/>
          <p:cNvSpPr txBox="1"/>
          <p:nvPr>
            <p:ph type="title"/>
          </p:nvPr>
        </p:nvSpPr>
        <p:spPr>
          <a:xfrm>
            <a:off x="715100" y="448050"/>
            <a:ext cx="62514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Project Description</a:t>
            </a:r>
            <a:endParaRPr u="sng"/>
          </a:p>
        </p:txBody>
      </p:sp>
      <p:sp>
        <p:nvSpPr>
          <p:cNvPr id="1516" name="Google Shape;1516;p27"/>
          <p:cNvSpPr txBox="1"/>
          <p:nvPr>
            <p:ph idx="1" type="body"/>
          </p:nvPr>
        </p:nvSpPr>
        <p:spPr>
          <a:xfrm>
            <a:off x="715100" y="1173300"/>
            <a:ext cx="7633200" cy="3589200"/>
          </a:xfrm>
          <a:prstGeom prst="rect">
            <a:avLst/>
          </a:prstGeom>
          <a:solidFill>
            <a:srgbClr val="D1EAFA"/>
          </a:solidFill>
          <a:ln cap="flat" cmpd="sng" w="28575">
            <a:solidFill>
              <a:srgbClr val="6FA8DC"/>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500" u="sng">
                <a:solidFill>
                  <a:schemeClr val="lt1"/>
                </a:solidFill>
                <a:latin typeface="Be Vietnam Pro"/>
                <a:ea typeface="Be Vietnam Pro"/>
                <a:cs typeface="Be Vietnam Pro"/>
                <a:sym typeface="Be Vietnam Pro"/>
              </a:rPr>
              <a:t>What is the powertrain? </a:t>
            </a:r>
            <a:endParaRPr b="1" sz="1500" u="sng">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lang="en">
                <a:solidFill>
                  <a:schemeClr val="lt1"/>
                </a:solidFill>
                <a:latin typeface="Be Vietnam Pro"/>
                <a:ea typeface="Be Vietnam Pro"/>
                <a:cs typeface="Be Vietnam Pro"/>
                <a:sym typeface="Be Vietnam Pro"/>
              </a:rPr>
              <a:t>The powertrain is the system in the vehicle that is responsible for generating and delivering power to the wheel and enabling motion.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b="1" lang="en" u="sng">
                <a:solidFill>
                  <a:schemeClr val="lt1"/>
                </a:solidFill>
                <a:latin typeface="Be Vietnam Pro"/>
                <a:ea typeface="Be Vietnam Pro"/>
                <a:cs typeface="Be Vietnam Pro"/>
                <a:sym typeface="Be Vietnam Pro"/>
              </a:rPr>
              <a:t>Goals As A Subteam: </a:t>
            </a:r>
            <a:endParaRPr b="1" u="sng">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a:p>
            <a:pPr indent="0" lvl="0" marL="0" rtl="0" algn="l">
              <a:spcBef>
                <a:spcPts val="1000"/>
              </a:spcBef>
              <a:spcAft>
                <a:spcPts val="1000"/>
              </a:spcAft>
              <a:buNone/>
            </a:pPr>
            <a:r>
              <a:t/>
            </a:r>
            <a:endParaRPr>
              <a:solidFill>
                <a:schemeClr val="lt1"/>
              </a:solidFill>
              <a:latin typeface="Be Vietnam Pro"/>
              <a:ea typeface="Be Vietnam Pro"/>
              <a:cs typeface="Be Vietnam Pro"/>
              <a:sym typeface="Be Vietnam Pro"/>
            </a:endParaRPr>
          </a:p>
        </p:txBody>
      </p:sp>
      <p:sp>
        <p:nvSpPr>
          <p:cNvPr id="1517" name="Google Shape;1517;p27"/>
          <p:cNvSpPr txBox="1"/>
          <p:nvPr/>
        </p:nvSpPr>
        <p:spPr>
          <a:xfrm>
            <a:off x="1099300" y="2136650"/>
            <a:ext cx="2980200" cy="1187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Engine</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Fuel/Air System</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Exhaust System</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Cooling System</a:t>
            </a:r>
            <a:endParaRPr>
              <a:solidFill>
                <a:schemeClr val="lt1"/>
              </a:solidFill>
              <a:latin typeface="Be Vietnam Pro"/>
              <a:ea typeface="Be Vietnam Pro"/>
              <a:cs typeface="Be Vietnam Pro"/>
              <a:sym typeface="Be Vietnam Pro"/>
            </a:endParaRPr>
          </a:p>
          <a:p>
            <a:pPr indent="0" lvl="0" marL="0" rtl="0" algn="l">
              <a:spcBef>
                <a:spcPts val="0"/>
              </a:spcBef>
              <a:spcAft>
                <a:spcPts val="0"/>
              </a:spcAft>
              <a:buNone/>
            </a:pPr>
            <a:r>
              <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p:txBody>
      </p:sp>
      <p:sp>
        <p:nvSpPr>
          <p:cNvPr id="1518" name="Google Shape;1518;p27"/>
          <p:cNvSpPr txBox="1"/>
          <p:nvPr/>
        </p:nvSpPr>
        <p:spPr>
          <a:xfrm>
            <a:off x="4032575" y="2136650"/>
            <a:ext cx="2980200" cy="1187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Transmission</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Shifting System</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Differential</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Control System</a:t>
            </a:r>
            <a:endParaRPr>
              <a:solidFill>
                <a:schemeClr val="lt1"/>
              </a:solidFill>
              <a:latin typeface="Be Vietnam Pro"/>
              <a:ea typeface="Be Vietnam Pro"/>
              <a:cs typeface="Be Vietnam Pro"/>
              <a:sym typeface="Be Vietnam Pro"/>
            </a:endParaRPr>
          </a:p>
        </p:txBody>
      </p:sp>
      <p:sp>
        <p:nvSpPr>
          <p:cNvPr id="1519" name="Google Shape;1519;p27"/>
          <p:cNvSpPr txBox="1"/>
          <p:nvPr/>
        </p:nvSpPr>
        <p:spPr>
          <a:xfrm>
            <a:off x="876850" y="3399025"/>
            <a:ext cx="3956100" cy="1116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Acquire a low mileage engine </a:t>
            </a:r>
            <a:endParaRPr>
              <a:solidFill>
                <a:schemeClr val="lt1"/>
              </a:solidFill>
              <a:latin typeface="Inter"/>
              <a:ea typeface="Inter"/>
              <a:cs typeface="Inter"/>
              <a:sym typeface="Inter"/>
            </a:endParaRPr>
          </a:p>
          <a:p>
            <a:pPr indent="-317500" lvl="1" marL="9144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Includes an aftermarket Engine Control Unit (ECU)</a:t>
            </a:r>
            <a:endParaRPr>
              <a:solidFill>
                <a:schemeClr val="lt1"/>
              </a:solidFill>
              <a:latin typeface="Inter"/>
              <a:ea typeface="Inter"/>
              <a:cs typeface="Inter"/>
              <a:sym typeface="Inter"/>
            </a:endParaRPr>
          </a:p>
          <a:p>
            <a:pPr indent="-317500" lvl="0" marL="4572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Limited Slip Differential</a:t>
            </a:r>
            <a:endParaRPr>
              <a:solidFill>
                <a:schemeClr val="lt1"/>
              </a:solidFill>
              <a:latin typeface="Inter"/>
              <a:ea typeface="Inter"/>
              <a:cs typeface="Inter"/>
              <a:sym typeface="Inter"/>
            </a:endParaRPr>
          </a:p>
          <a:p>
            <a:pPr indent="-317500" lvl="0" marL="457200" rtl="0" algn="l">
              <a:spcBef>
                <a:spcPts val="0"/>
              </a:spcBef>
              <a:spcAft>
                <a:spcPts val="0"/>
              </a:spcAft>
              <a:buClr>
                <a:schemeClr val="lt1"/>
              </a:buClr>
              <a:buSzPts val="1400"/>
              <a:buFont typeface="Inter"/>
              <a:buChar char="●"/>
            </a:pPr>
            <a:r>
              <a:rPr lang="en">
                <a:solidFill>
                  <a:schemeClr val="lt1"/>
                </a:solidFill>
                <a:latin typeface="Inter"/>
                <a:ea typeface="Inter"/>
                <a:cs typeface="Inter"/>
                <a:sym typeface="Inter"/>
              </a:rPr>
              <a:t>Pass tech efficiently at </a:t>
            </a:r>
            <a:r>
              <a:rPr lang="en">
                <a:solidFill>
                  <a:schemeClr val="lt1"/>
                </a:solidFill>
                <a:latin typeface="Inter"/>
                <a:ea typeface="Inter"/>
                <a:cs typeface="Inter"/>
                <a:sym typeface="Inter"/>
              </a:rPr>
              <a:t>competition</a:t>
            </a:r>
            <a:endParaRPr>
              <a:solidFill>
                <a:schemeClr val="lt1"/>
              </a:solidFill>
              <a:latin typeface="Inter"/>
              <a:ea typeface="Inter"/>
              <a:cs typeface="Inter"/>
              <a:sym typeface="Inter"/>
            </a:endParaRPr>
          </a:p>
          <a:p>
            <a:pPr indent="0" lvl="0" marL="0" rtl="0" algn="l">
              <a:spcBef>
                <a:spcPts val="0"/>
              </a:spcBef>
              <a:spcAft>
                <a:spcPts val="0"/>
              </a:spcAft>
              <a:buNone/>
            </a:pPr>
            <a:r>
              <a:t/>
            </a:r>
            <a:endParaRPr>
              <a:solidFill>
                <a:schemeClr val="lt1"/>
              </a:solidFill>
              <a:latin typeface="Inter"/>
              <a:ea typeface="Inter"/>
              <a:cs typeface="Inter"/>
              <a:sym typeface="Inter"/>
            </a:endParaRPr>
          </a:p>
        </p:txBody>
      </p:sp>
      <p:sp>
        <p:nvSpPr>
          <p:cNvPr id="1520" name="Google Shape;1520;p27"/>
          <p:cNvSpPr txBox="1"/>
          <p:nvPr/>
        </p:nvSpPr>
        <p:spPr>
          <a:xfrm>
            <a:off x="4665000" y="3399025"/>
            <a:ext cx="35259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Be Vietnam Pro"/>
                <a:ea typeface="Be Vietnam Pro"/>
                <a:cs typeface="Be Vietnam Pro"/>
                <a:sym typeface="Be Vietnam Pro"/>
              </a:rPr>
              <a:t>Our primary purpose is to ensure efficient power transmission from the engine to the wheels, maximizing performance, reliability, and safety. It gives us practical experience, fosters team collaboration, solid integration skills, and problem solving innovation.</a:t>
            </a:r>
            <a:endParaRPr sz="1200">
              <a:solidFill>
                <a:schemeClr val="lt1"/>
              </a:solidFill>
              <a:latin typeface="Be Vietnam Pro"/>
              <a:ea typeface="Be Vietnam Pro"/>
              <a:cs typeface="Be Vietnam Pro"/>
              <a:sym typeface="Be Vietnam Pro"/>
            </a:endParaRPr>
          </a:p>
          <a:p>
            <a:pPr indent="0" lvl="0" marL="0" rtl="0" algn="l">
              <a:spcBef>
                <a:spcPts val="0"/>
              </a:spcBef>
              <a:spcAft>
                <a:spcPts val="0"/>
              </a:spcAft>
              <a:buNone/>
            </a:pPr>
            <a:r>
              <a:t/>
            </a:r>
            <a:endParaRPr>
              <a:solidFill>
                <a:schemeClr val="lt1"/>
              </a:solidFill>
              <a:latin typeface="Inter"/>
              <a:ea typeface="Inter"/>
              <a:cs typeface="Inter"/>
              <a:sym typeface="Inter"/>
            </a:endParaRPr>
          </a:p>
        </p:txBody>
      </p:sp>
      <p:sp>
        <p:nvSpPr>
          <p:cNvPr id="1521" name="Google Shape;1521;p27"/>
          <p:cNvSpPr txBox="1"/>
          <p:nvPr/>
        </p:nvSpPr>
        <p:spPr>
          <a:xfrm>
            <a:off x="5205250" y="3104625"/>
            <a:ext cx="10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u="sng">
                <a:solidFill>
                  <a:schemeClr val="lt1"/>
                </a:solidFill>
                <a:latin typeface="Inter"/>
                <a:ea typeface="Inter"/>
                <a:cs typeface="Inter"/>
                <a:sym typeface="Inter"/>
              </a:rPr>
              <a:t>Purpose:</a:t>
            </a:r>
            <a:endParaRPr b="1" u="sng">
              <a:solidFill>
                <a:schemeClr val="lt1"/>
              </a:solidFill>
              <a:latin typeface="Inter"/>
              <a:ea typeface="Inter"/>
              <a:cs typeface="Inter"/>
              <a:sym typeface="Inter"/>
            </a:endParaRPr>
          </a:p>
        </p:txBody>
      </p:sp>
      <p:sp>
        <p:nvSpPr>
          <p:cNvPr id="1522" name="Google Shape;1522;p27"/>
          <p:cNvSpPr txBox="1"/>
          <p:nvPr>
            <p:ph idx="12" type="sldNum"/>
          </p:nvPr>
        </p:nvSpPr>
        <p:spPr>
          <a:xfrm>
            <a:off x="8063592" y="4749850"/>
            <a:ext cx="1041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Lucille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54"/>
          <p:cNvSpPr txBox="1"/>
          <p:nvPr>
            <p:ph type="title"/>
          </p:nvPr>
        </p:nvSpPr>
        <p:spPr>
          <a:xfrm>
            <a:off x="1051675" y="385675"/>
            <a:ext cx="69195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u="sng"/>
              <a:t>Mathematical Modeling: Lucille</a:t>
            </a:r>
            <a:endParaRPr sz="2700" u="sng"/>
          </a:p>
        </p:txBody>
      </p:sp>
      <p:sp>
        <p:nvSpPr>
          <p:cNvPr id="1756" name="Google Shape;1756;p54"/>
          <p:cNvSpPr txBox="1"/>
          <p:nvPr/>
        </p:nvSpPr>
        <p:spPr>
          <a:xfrm>
            <a:off x="3759600" y="1745725"/>
            <a:ext cx="1624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lt1"/>
              </a:buClr>
              <a:buSzPts val="1100"/>
              <a:buFont typeface="Arial"/>
              <a:buNone/>
            </a:pPr>
            <a:r>
              <a:t/>
            </a:r>
            <a:endParaRPr b="1" sz="1300" u="sng">
              <a:solidFill>
                <a:schemeClr val="lt1"/>
              </a:solidFill>
              <a:latin typeface="Inter"/>
              <a:ea typeface="Inter"/>
              <a:cs typeface="Inter"/>
              <a:sym typeface="Inter"/>
            </a:endParaRPr>
          </a:p>
        </p:txBody>
      </p:sp>
      <p:sp>
        <p:nvSpPr>
          <p:cNvPr id="1757" name="Google Shape;1757;p54"/>
          <p:cNvSpPr/>
          <p:nvPr/>
        </p:nvSpPr>
        <p:spPr>
          <a:xfrm>
            <a:off x="150900" y="1188175"/>
            <a:ext cx="8842200" cy="400200"/>
          </a:xfrm>
          <a:prstGeom prst="rect">
            <a:avLst/>
          </a:prstGeom>
          <a:solidFill>
            <a:srgbClr val="C9DAF8"/>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758" name="Google Shape;1758;p54"/>
          <p:cNvSpPr txBox="1"/>
          <p:nvPr/>
        </p:nvSpPr>
        <p:spPr>
          <a:xfrm>
            <a:off x="326175" y="1188175"/>
            <a:ext cx="8641200" cy="237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lt1"/>
              </a:buClr>
              <a:buSzPts val="1100"/>
              <a:buFont typeface="Arial"/>
              <a:buNone/>
            </a:pPr>
            <a:r>
              <a:rPr lang="en">
                <a:solidFill>
                  <a:schemeClr val="lt1"/>
                </a:solidFill>
                <a:latin typeface="Inter"/>
                <a:ea typeface="Inter"/>
                <a:cs typeface="Inter"/>
                <a:sym typeface="Inter"/>
              </a:rPr>
              <a:t>Front Sprocket: 11 teeth, Rear Sprocket: 44 Teeth, 5 – 20 Chain, Center Distance: 10.25 in. </a:t>
            </a:r>
            <a:endParaRPr>
              <a:solidFill>
                <a:schemeClr val="lt1"/>
              </a:solidFill>
              <a:latin typeface="Inter"/>
              <a:ea typeface="Inter"/>
              <a:cs typeface="Inter"/>
              <a:sym typeface="Inter"/>
            </a:endParaRPr>
          </a:p>
          <a:p>
            <a:pPr indent="0" lvl="0" marL="0" rtl="0" algn="l">
              <a:spcBef>
                <a:spcPts val="1200"/>
              </a:spcBef>
              <a:spcAft>
                <a:spcPts val="0"/>
              </a:spcAft>
              <a:buNone/>
            </a:pPr>
            <a:r>
              <a:t/>
            </a:r>
            <a:endParaRPr>
              <a:solidFill>
                <a:schemeClr val="lt1"/>
              </a:solidFill>
              <a:latin typeface="Inter"/>
              <a:ea typeface="Inter"/>
              <a:cs typeface="Inter"/>
              <a:sym typeface="Inter"/>
            </a:endParaRPr>
          </a:p>
        </p:txBody>
      </p:sp>
      <p:sp>
        <p:nvSpPr>
          <p:cNvPr id="1759" name="Google Shape;1759;p54"/>
          <p:cNvSpPr txBox="1"/>
          <p:nvPr/>
        </p:nvSpPr>
        <p:spPr>
          <a:xfrm>
            <a:off x="629488" y="1745725"/>
            <a:ext cx="1673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lt1"/>
                </a:solidFill>
                <a:latin typeface="Be Vietnam Pro"/>
                <a:ea typeface="Be Vietnam Pro"/>
                <a:cs typeface="Be Vietnam Pro"/>
                <a:sym typeface="Be Vietnam Pro"/>
              </a:rPr>
              <a:t>Gear Ratio</a:t>
            </a:r>
            <a:endParaRPr b="1" u="sng">
              <a:solidFill>
                <a:schemeClr val="lt1"/>
              </a:solidFill>
              <a:latin typeface="Be Vietnam Pro"/>
              <a:ea typeface="Be Vietnam Pro"/>
              <a:cs typeface="Be Vietnam Pro"/>
              <a:sym typeface="Be Vietnam Pro"/>
            </a:endParaRPr>
          </a:p>
          <a:p>
            <a:pPr indent="0" lvl="0" marL="0" rtl="0" algn="ctr">
              <a:spcBef>
                <a:spcPts val="0"/>
              </a:spcBef>
              <a:spcAft>
                <a:spcPts val="0"/>
              </a:spcAft>
              <a:buNone/>
            </a:pPr>
            <a:r>
              <a:rPr lang="en" sz="1000">
                <a:solidFill>
                  <a:schemeClr val="lt1"/>
                </a:solidFill>
                <a:latin typeface="Be Vietnam Pro"/>
                <a:ea typeface="Be Vietnam Pro"/>
                <a:cs typeface="Be Vietnam Pro"/>
                <a:sym typeface="Be Vietnam Pro"/>
              </a:rPr>
              <a:t>Shig’s (Table 13-3)</a:t>
            </a:r>
            <a:endParaRPr sz="1000">
              <a:solidFill>
                <a:schemeClr val="lt1"/>
              </a:solidFill>
              <a:latin typeface="Be Vietnam Pro"/>
              <a:ea typeface="Be Vietnam Pro"/>
              <a:cs typeface="Be Vietnam Pro"/>
              <a:sym typeface="Be Vietnam Pro"/>
            </a:endParaRPr>
          </a:p>
        </p:txBody>
      </p:sp>
      <p:sp>
        <p:nvSpPr>
          <p:cNvPr id="1760" name="Google Shape;1760;p54"/>
          <p:cNvSpPr txBox="1"/>
          <p:nvPr/>
        </p:nvSpPr>
        <p:spPr>
          <a:xfrm>
            <a:off x="4676461" y="1741825"/>
            <a:ext cx="2990400" cy="5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u="sng">
                <a:solidFill>
                  <a:schemeClr val="lt1"/>
                </a:solidFill>
                <a:latin typeface="Be Vietnam Pro"/>
                <a:ea typeface="Be Vietnam Pro"/>
                <a:cs typeface="Be Vietnam Pro"/>
                <a:sym typeface="Be Vietnam Pro"/>
              </a:rPr>
              <a:t>Chain Length</a:t>
            </a:r>
            <a:endParaRPr b="1" u="sng">
              <a:solidFill>
                <a:schemeClr val="lt1"/>
              </a:solidFill>
              <a:latin typeface="Be Vietnam Pro"/>
              <a:ea typeface="Be Vietnam Pro"/>
              <a:cs typeface="Be Vietnam Pro"/>
              <a:sym typeface="Be Vietnam Pro"/>
            </a:endParaRPr>
          </a:p>
          <a:p>
            <a:pPr indent="0" lvl="0" marL="0" rtl="0" algn="ctr">
              <a:spcBef>
                <a:spcPts val="0"/>
              </a:spcBef>
              <a:spcAft>
                <a:spcPts val="0"/>
              </a:spcAft>
              <a:buNone/>
            </a:pPr>
            <a:r>
              <a:rPr lang="en" sz="1050">
                <a:solidFill>
                  <a:schemeClr val="lt1"/>
                </a:solidFill>
                <a:highlight>
                  <a:srgbClr val="FFFFFF"/>
                </a:highlight>
                <a:latin typeface="Be Vietnam Pro"/>
                <a:ea typeface="Be Vietnam Pro"/>
                <a:cs typeface="Be Vietnam Pro"/>
                <a:sym typeface="Be Vietnam Pro"/>
              </a:rPr>
              <a:t>The Complete Guide to Chains (Chapter 4)</a:t>
            </a:r>
            <a:endParaRPr>
              <a:solidFill>
                <a:schemeClr val="lt1"/>
              </a:solidFill>
              <a:latin typeface="Be Vietnam Pro"/>
              <a:ea typeface="Be Vietnam Pro"/>
              <a:cs typeface="Be Vietnam Pro"/>
              <a:sym typeface="Be Vietnam Pro"/>
            </a:endParaRPr>
          </a:p>
        </p:txBody>
      </p:sp>
      <p:pic>
        <p:nvPicPr>
          <p:cNvPr id="1761" name="Google Shape;1761;p54"/>
          <p:cNvPicPr preferRelativeResize="0"/>
          <p:nvPr/>
        </p:nvPicPr>
        <p:blipFill>
          <a:blip r:embed="rId3">
            <a:alphaModFix/>
          </a:blip>
          <a:stretch>
            <a:fillRect/>
          </a:stretch>
        </p:blipFill>
        <p:spPr>
          <a:xfrm>
            <a:off x="194750" y="2287975"/>
            <a:ext cx="2543175" cy="1704975"/>
          </a:xfrm>
          <a:prstGeom prst="rect">
            <a:avLst/>
          </a:prstGeom>
          <a:noFill/>
          <a:ln>
            <a:noFill/>
          </a:ln>
        </p:spPr>
      </p:pic>
      <p:pic>
        <p:nvPicPr>
          <p:cNvPr id="1762" name="Google Shape;1762;p54"/>
          <p:cNvPicPr preferRelativeResize="0"/>
          <p:nvPr/>
        </p:nvPicPr>
        <p:blipFill>
          <a:blip r:embed="rId4">
            <a:alphaModFix/>
          </a:blip>
          <a:stretch>
            <a:fillRect/>
          </a:stretch>
        </p:blipFill>
        <p:spPr>
          <a:xfrm>
            <a:off x="3386100" y="2287975"/>
            <a:ext cx="5340022" cy="2400425"/>
          </a:xfrm>
          <a:prstGeom prst="rect">
            <a:avLst/>
          </a:prstGeom>
          <a:noFill/>
          <a:ln>
            <a:noFill/>
          </a:ln>
        </p:spPr>
      </p:pic>
      <p:sp>
        <p:nvSpPr>
          <p:cNvPr id="1763" name="Google Shape;1763;p54"/>
          <p:cNvSpPr txBox="1"/>
          <p:nvPr>
            <p:ph idx="12" type="sldNum"/>
          </p:nvPr>
        </p:nvSpPr>
        <p:spPr>
          <a:xfrm>
            <a:off x="7971166" y="4749850"/>
            <a:ext cx="11343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Lucille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7" name="Shape 1767"/>
        <p:cNvGrpSpPr/>
        <p:nvPr/>
      </p:nvGrpSpPr>
      <p:grpSpPr>
        <a:xfrm>
          <a:off x="0" y="0"/>
          <a:ext cx="0" cy="0"/>
          <a:chOff x="0" y="0"/>
          <a:chExt cx="0" cy="0"/>
        </a:xfrm>
      </p:grpSpPr>
      <p:sp>
        <p:nvSpPr>
          <p:cNvPr id="1768" name="Google Shape;1768;p55"/>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 Tobin</a:t>
            </a:r>
            <a:endParaRPr/>
          </a:p>
        </p:txBody>
      </p:sp>
      <p:sp>
        <p:nvSpPr>
          <p:cNvPr id="1769" name="Google Shape;1769;p55"/>
          <p:cNvSpPr txBox="1"/>
          <p:nvPr>
            <p:ph idx="12" type="sldNum"/>
          </p:nvPr>
        </p:nvSpPr>
        <p:spPr>
          <a:xfrm>
            <a:off x="8008816" y="4749850"/>
            <a:ext cx="1096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Tobin </a:t>
            </a:r>
            <a:fld id="{00000000-1234-1234-1234-123412341234}" type="slidenum">
              <a:rPr lang="en"/>
              <a:t>‹#›</a:t>
            </a:fld>
            <a:endParaRPr/>
          </a:p>
        </p:txBody>
      </p:sp>
      <p:pic>
        <p:nvPicPr>
          <p:cNvPr id="1770" name="Google Shape;1770;p55"/>
          <p:cNvPicPr preferRelativeResize="0"/>
          <p:nvPr/>
        </p:nvPicPr>
        <p:blipFill>
          <a:blip r:embed="rId3">
            <a:alphaModFix/>
          </a:blip>
          <a:stretch>
            <a:fillRect/>
          </a:stretch>
        </p:blipFill>
        <p:spPr>
          <a:xfrm>
            <a:off x="720008" y="1339325"/>
            <a:ext cx="6274642" cy="3410525"/>
          </a:xfrm>
          <a:prstGeom prst="rect">
            <a:avLst/>
          </a:prstGeom>
          <a:noFill/>
          <a:ln>
            <a:noFill/>
          </a:ln>
        </p:spPr>
      </p:pic>
      <p:sp>
        <p:nvSpPr>
          <p:cNvPr id="1771" name="Google Shape;1771;p55"/>
          <p:cNvSpPr txBox="1"/>
          <p:nvPr/>
        </p:nvSpPr>
        <p:spPr>
          <a:xfrm>
            <a:off x="720000" y="1017725"/>
            <a:ext cx="44295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Be Vietnam Pro"/>
                <a:ea typeface="Be Vietnam Pro"/>
                <a:cs typeface="Be Vietnam Pro"/>
                <a:sym typeface="Be Vietnam Pro"/>
              </a:rPr>
              <a:t>Calculating maximum force on rear sprocket:</a:t>
            </a:r>
            <a:endParaRPr sz="1200">
              <a:solidFill>
                <a:schemeClr val="lt1"/>
              </a:solidFill>
              <a:latin typeface="Be Vietnam Pro"/>
              <a:ea typeface="Be Vietnam Pro"/>
              <a:cs typeface="Be Vietnam Pro"/>
              <a:sym typeface="Be Vietnam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56"/>
          <p:cNvSpPr txBox="1"/>
          <p:nvPr>
            <p:ph type="title"/>
          </p:nvPr>
        </p:nvSpPr>
        <p:spPr>
          <a:xfrm>
            <a:off x="720000" y="445025"/>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Mathematical Modeling - Tobin</a:t>
            </a:r>
            <a:endParaRPr/>
          </a:p>
        </p:txBody>
      </p:sp>
      <p:sp>
        <p:nvSpPr>
          <p:cNvPr id="1777" name="Google Shape;1777;p56"/>
          <p:cNvSpPr txBox="1"/>
          <p:nvPr>
            <p:ph idx="12" type="sldNum"/>
          </p:nvPr>
        </p:nvSpPr>
        <p:spPr>
          <a:xfrm>
            <a:off x="7811638" y="4749850"/>
            <a:ext cx="1293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Tobin </a:t>
            </a:r>
            <a:fld id="{00000000-1234-1234-1234-123412341234}" type="slidenum">
              <a:rPr lang="en"/>
              <a:t>‹#›</a:t>
            </a:fld>
            <a:endParaRPr/>
          </a:p>
        </p:txBody>
      </p:sp>
      <p:sp>
        <p:nvSpPr>
          <p:cNvPr id="1778" name="Google Shape;1778;p56"/>
          <p:cNvSpPr txBox="1"/>
          <p:nvPr/>
        </p:nvSpPr>
        <p:spPr>
          <a:xfrm>
            <a:off x="6159125" y="3093775"/>
            <a:ext cx="415800" cy="2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Inter"/>
                <a:ea typeface="Inter"/>
                <a:cs typeface="Inter"/>
                <a:sym typeface="Inter"/>
              </a:rPr>
              <a:t>[5]</a:t>
            </a:r>
            <a:endParaRPr sz="1000">
              <a:solidFill>
                <a:schemeClr val="lt1"/>
              </a:solidFill>
              <a:latin typeface="Inter"/>
              <a:ea typeface="Inter"/>
              <a:cs typeface="Inter"/>
              <a:sym typeface="Inter"/>
            </a:endParaRPr>
          </a:p>
        </p:txBody>
      </p:sp>
      <p:pic>
        <p:nvPicPr>
          <p:cNvPr id="1779" name="Google Shape;1779;p56"/>
          <p:cNvPicPr preferRelativeResize="0"/>
          <p:nvPr/>
        </p:nvPicPr>
        <p:blipFill>
          <a:blip r:embed="rId3">
            <a:alphaModFix/>
          </a:blip>
          <a:stretch>
            <a:fillRect/>
          </a:stretch>
        </p:blipFill>
        <p:spPr>
          <a:xfrm>
            <a:off x="720000" y="1485900"/>
            <a:ext cx="5439127" cy="1893175"/>
          </a:xfrm>
          <a:prstGeom prst="rect">
            <a:avLst/>
          </a:prstGeom>
          <a:noFill/>
          <a:ln>
            <a:noFill/>
          </a:ln>
        </p:spPr>
      </p:pic>
      <p:sp>
        <p:nvSpPr>
          <p:cNvPr id="1780" name="Google Shape;1780;p56"/>
          <p:cNvSpPr txBox="1"/>
          <p:nvPr/>
        </p:nvSpPr>
        <p:spPr>
          <a:xfrm>
            <a:off x="797450" y="3511750"/>
            <a:ext cx="6636600" cy="105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lt1"/>
              </a:buClr>
              <a:buSzPts val="1200"/>
              <a:buFont typeface="Be Vietnam Pro"/>
              <a:buChar char="●"/>
            </a:pPr>
            <a:r>
              <a:rPr lang="en" sz="1200">
                <a:solidFill>
                  <a:schemeClr val="lt1"/>
                </a:solidFill>
                <a:latin typeface="Be Vietnam Pro"/>
                <a:ea typeface="Be Vietnam Pro"/>
                <a:cs typeface="Be Vietnam Pro"/>
                <a:sym typeface="Be Vietnam Pro"/>
              </a:rPr>
              <a:t>Basic model for calculating reaction forces on differential mounts based on force on the sprocket, component weights, and brake caliper frictional force.</a:t>
            </a:r>
            <a:endParaRPr sz="1200">
              <a:solidFill>
                <a:schemeClr val="lt1"/>
              </a:solidFill>
              <a:latin typeface="Be Vietnam Pro"/>
              <a:ea typeface="Be Vietnam Pro"/>
              <a:cs typeface="Be Vietnam Pro"/>
              <a:sym typeface="Be Vietnam Pro"/>
            </a:endParaRPr>
          </a:p>
          <a:p>
            <a:pPr indent="-304800" lvl="0" marL="457200" rtl="0" algn="l">
              <a:spcBef>
                <a:spcPts val="0"/>
              </a:spcBef>
              <a:spcAft>
                <a:spcPts val="0"/>
              </a:spcAft>
              <a:buClr>
                <a:schemeClr val="lt1"/>
              </a:buClr>
              <a:buSzPts val="1200"/>
              <a:buFont typeface="Be Vietnam Pro"/>
              <a:buChar char="●"/>
            </a:pPr>
            <a:r>
              <a:rPr lang="en" sz="1200">
                <a:solidFill>
                  <a:schemeClr val="lt1"/>
                </a:solidFill>
                <a:latin typeface="Be Vietnam Pro"/>
                <a:ea typeface="Be Vietnam Pro"/>
                <a:cs typeface="Be Vietnam Pro"/>
                <a:sym typeface="Be Vietnam Pro"/>
              </a:rPr>
              <a:t>Numbers shown do not reflect our vehicle measurements or forces present, but simply provided </a:t>
            </a:r>
            <a:r>
              <a:rPr lang="en" sz="1200">
                <a:solidFill>
                  <a:schemeClr val="lt1"/>
                </a:solidFill>
                <a:latin typeface="Be Vietnam Pro"/>
                <a:ea typeface="Be Vietnam Pro"/>
                <a:cs typeface="Be Vietnam Pro"/>
                <a:sym typeface="Be Vietnam Pro"/>
              </a:rPr>
              <a:t>framework for calculations.</a:t>
            </a:r>
            <a:endParaRPr sz="1200">
              <a:solidFill>
                <a:schemeClr val="lt1"/>
              </a:solidFill>
              <a:latin typeface="Be Vietnam Pro"/>
              <a:ea typeface="Be Vietnam Pro"/>
              <a:cs typeface="Be Vietnam Pro"/>
              <a:sym typeface="Be Vietnam Pro"/>
            </a:endParaRPr>
          </a:p>
        </p:txBody>
      </p:sp>
      <p:sp>
        <p:nvSpPr>
          <p:cNvPr id="1781" name="Google Shape;1781;p56"/>
          <p:cNvSpPr txBox="1"/>
          <p:nvPr/>
        </p:nvSpPr>
        <p:spPr>
          <a:xfrm>
            <a:off x="720000" y="1017725"/>
            <a:ext cx="47391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Be Vietnam Pro"/>
                <a:ea typeface="Be Vietnam Pro"/>
                <a:cs typeface="Be Vietnam Pro"/>
                <a:sym typeface="Be Vietnam Pro"/>
              </a:rPr>
              <a:t>Solving for reaction forces on left and right differential mounts</a:t>
            </a:r>
            <a:endParaRPr sz="1200">
              <a:solidFill>
                <a:schemeClr val="lt1"/>
              </a:solidFill>
              <a:latin typeface="Be Vietnam Pro"/>
              <a:ea typeface="Be Vietnam Pro"/>
              <a:cs typeface="Be Vietnam Pro"/>
              <a:sym typeface="Be Vietnam Pr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57"/>
          <p:cNvSpPr txBox="1"/>
          <p:nvPr>
            <p:ph type="title"/>
          </p:nvPr>
        </p:nvSpPr>
        <p:spPr>
          <a:xfrm>
            <a:off x="681075" y="95800"/>
            <a:ext cx="73815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Scheduling: Gantt Chart </a:t>
            </a:r>
            <a:endParaRPr u="sng"/>
          </a:p>
        </p:txBody>
      </p:sp>
      <p:pic>
        <p:nvPicPr>
          <p:cNvPr id="1787" name="Google Shape;1787;p57"/>
          <p:cNvPicPr preferRelativeResize="0"/>
          <p:nvPr/>
        </p:nvPicPr>
        <p:blipFill>
          <a:blip r:embed="rId3">
            <a:alphaModFix/>
          </a:blip>
          <a:stretch>
            <a:fillRect/>
          </a:stretch>
        </p:blipFill>
        <p:spPr>
          <a:xfrm>
            <a:off x="250275" y="764175"/>
            <a:ext cx="8643451" cy="3777250"/>
          </a:xfrm>
          <a:prstGeom prst="rect">
            <a:avLst/>
          </a:prstGeom>
          <a:noFill/>
          <a:ln cap="flat" cmpd="sng" w="38100">
            <a:solidFill>
              <a:srgbClr val="9FC5E8"/>
            </a:solidFill>
            <a:prstDash val="dot"/>
            <a:round/>
            <a:headEnd len="sm" w="sm" type="none"/>
            <a:tailEnd len="sm" w="sm" type="none"/>
          </a:ln>
        </p:spPr>
      </p:pic>
      <p:sp>
        <p:nvSpPr>
          <p:cNvPr id="1788" name="Google Shape;1788;p57"/>
          <p:cNvSpPr txBox="1"/>
          <p:nvPr>
            <p:ph idx="12" type="sldNum"/>
          </p:nvPr>
        </p:nvSpPr>
        <p:spPr>
          <a:xfrm>
            <a:off x="8134818" y="4749850"/>
            <a:ext cx="9705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58"/>
          <p:cNvSpPr txBox="1"/>
          <p:nvPr>
            <p:ph type="title"/>
          </p:nvPr>
        </p:nvSpPr>
        <p:spPr>
          <a:xfrm>
            <a:off x="704500" y="123550"/>
            <a:ext cx="79641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Scheduling: Gantt Chart Continued</a:t>
            </a:r>
            <a:endParaRPr u="sng"/>
          </a:p>
        </p:txBody>
      </p:sp>
      <p:pic>
        <p:nvPicPr>
          <p:cNvPr id="1794" name="Google Shape;1794;p58"/>
          <p:cNvPicPr preferRelativeResize="0"/>
          <p:nvPr/>
        </p:nvPicPr>
        <p:blipFill>
          <a:blip r:embed="rId3">
            <a:alphaModFix/>
          </a:blip>
          <a:stretch>
            <a:fillRect/>
          </a:stretch>
        </p:blipFill>
        <p:spPr>
          <a:xfrm>
            <a:off x="475350" y="699550"/>
            <a:ext cx="8193294" cy="4047950"/>
          </a:xfrm>
          <a:prstGeom prst="rect">
            <a:avLst/>
          </a:prstGeom>
          <a:noFill/>
          <a:ln cap="flat" cmpd="sng" w="38100">
            <a:solidFill>
              <a:srgbClr val="D1EAFA"/>
            </a:solidFill>
            <a:prstDash val="dot"/>
            <a:round/>
            <a:headEnd len="sm" w="sm" type="none"/>
            <a:tailEnd len="sm" w="sm" type="none"/>
          </a:ln>
        </p:spPr>
      </p:pic>
      <p:sp>
        <p:nvSpPr>
          <p:cNvPr id="1795" name="Google Shape;1795;p58"/>
          <p:cNvSpPr txBox="1"/>
          <p:nvPr>
            <p:ph idx="12" type="sldNum"/>
          </p:nvPr>
        </p:nvSpPr>
        <p:spPr>
          <a:xfrm>
            <a:off x="8014291" y="4749850"/>
            <a:ext cx="10911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59"/>
          <p:cNvSpPr txBox="1"/>
          <p:nvPr>
            <p:ph type="title"/>
          </p:nvPr>
        </p:nvSpPr>
        <p:spPr>
          <a:xfrm>
            <a:off x="660175" y="106774"/>
            <a:ext cx="4396200" cy="69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u="sng"/>
              <a:t>Scheduling  </a:t>
            </a:r>
            <a:endParaRPr sz="3600" u="sng"/>
          </a:p>
        </p:txBody>
      </p:sp>
      <p:pic>
        <p:nvPicPr>
          <p:cNvPr id="1801" name="Google Shape;1801;p59"/>
          <p:cNvPicPr preferRelativeResize="0"/>
          <p:nvPr/>
        </p:nvPicPr>
        <p:blipFill>
          <a:blip r:embed="rId3">
            <a:alphaModFix/>
          </a:blip>
          <a:stretch>
            <a:fillRect/>
          </a:stretch>
        </p:blipFill>
        <p:spPr>
          <a:xfrm>
            <a:off x="2090600" y="942875"/>
            <a:ext cx="4962800" cy="3710975"/>
          </a:xfrm>
          <a:prstGeom prst="rect">
            <a:avLst/>
          </a:prstGeom>
          <a:noFill/>
          <a:ln cap="flat" cmpd="sng" w="19050">
            <a:solidFill>
              <a:schemeClr val="lt2"/>
            </a:solidFill>
            <a:prstDash val="dot"/>
            <a:round/>
            <a:headEnd len="sm" w="sm" type="none"/>
            <a:tailEnd len="sm" w="sm" type="none"/>
          </a:ln>
        </p:spPr>
      </p:pic>
      <p:sp>
        <p:nvSpPr>
          <p:cNvPr id="1802" name="Google Shape;1802;p59"/>
          <p:cNvSpPr/>
          <p:nvPr/>
        </p:nvSpPr>
        <p:spPr>
          <a:xfrm>
            <a:off x="1883400" y="806663"/>
            <a:ext cx="5377200" cy="39834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803" name="Google Shape;1803;p59"/>
          <p:cNvSpPr txBox="1"/>
          <p:nvPr>
            <p:ph idx="12" type="sldNum"/>
          </p:nvPr>
        </p:nvSpPr>
        <p:spPr>
          <a:xfrm>
            <a:off x="7844489" y="4749850"/>
            <a:ext cx="1260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7" name="Shape 1807"/>
        <p:cNvGrpSpPr/>
        <p:nvPr/>
      </p:nvGrpSpPr>
      <p:grpSpPr>
        <a:xfrm>
          <a:off x="0" y="0"/>
          <a:ext cx="0" cy="0"/>
          <a:chOff x="0" y="0"/>
          <a:chExt cx="0" cy="0"/>
        </a:xfrm>
      </p:grpSpPr>
      <p:sp>
        <p:nvSpPr>
          <p:cNvPr id="1808" name="Google Shape;1808;p60"/>
          <p:cNvSpPr txBox="1"/>
          <p:nvPr>
            <p:ph type="title"/>
          </p:nvPr>
        </p:nvSpPr>
        <p:spPr>
          <a:xfrm>
            <a:off x="715100" y="448050"/>
            <a:ext cx="44283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Powertrain Budget (ESTIMATED)</a:t>
            </a:r>
            <a:endParaRPr u="sng"/>
          </a:p>
        </p:txBody>
      </p:sp>
      <p:pic>
        <p:nvPicPr>
          <p:cNvPr id="1809" name="Google Shape;1809;p60"/>
          <p:cNvPicPr preferRelativeResize="0"/>
          <p:nvPr/>
        </p:nvPicPr>
        <p:blipFill>
          <a:blip r:embed="rId3">
            <a:alphaModFix/>
          </a:blip>
          <a:stretch>
            <a:fillRect/>
          </a:stretch>
        </p:blipFill>
        <p:spPr>
          <a:xfrm>
            <a:off x="507300" y="1925900"/>
            <a:ext cx="3000250" cy="2872675"/>
          </a:xfrm>
          <a:prstGeom prst="rect">
            <a:avLst/>
          </a:prstGeom>
          <a:noFill/>
          <a:ln cap="flat" cmpd="sng" w="28575">
            <a:solidFill>
              <a:srgbClr val="111111"/>
            </a:solidFill>
            <a:prstDash val="solid"/>
            <a:round/>
            <a:headEnd len="sm" w="sm" type="none"/>
            <a:tailEnd len="sm" w="sm" type="none"/>
          </a:ln>
        </p:spPr>
      </p:pic>
      <p:pic>
        <p:nvPicPr>
          <p:cNvPr id="1810" name="Google Shape;1810;p60"/>
          <p:cNvPicPr preferRelativeResize="0"/>
          <p:nvPr/>
        </p:nvPicPr>
        <p:blipFill>
          <a:blip r:embed="rId4">
            <a:alphaModFix/>
          </a:blip>
          <a:stretch>
            <a:fillRect/>
          </a:stretch>
        </p:blipFill>
        <p:spPr>
          <a:xfrm rot="5400000">
            <a:off x="2864700" y="1649250"/>
            <a:ext cx="3857351" cy="2442950"/>
          </a:xfrm>
          <a:prstGeom prst="rect">
            <a:avLst/>
          </a:prstGeom>
          <a:noFill/>
          <a:ln cap="flat" cmpd="sng" w="28575">
            <a:solidFill>
              <a:srgbClr val="111111"/>
            </a:solidFill>
            <a:prstDash val="solid"/>
            <a:round/>
            <a:headEnd len="sm" w="sm" type="none"/>
            <a:tailEnd len="sm" w="sm" type="none"/>
          </a:ln>
        </p:spPr>
      </p:pic>
      <p:sp>
        <p:nvSpPr>
          <p:cNvPr id="1811" name="Google Shape;1811;p60"/>
          <p:cNvSpPr txBox="1"/>
          <p:nvPr>
            <p:ph idx="12" type="sldNum"/>
          </p:nvPr>
        </p:nvSpPr>
        <p:spPr>
          <a:xfrm>
            <a:off x="7822588" y="4749850"/>
            <a:ext cx="12828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pic>
        <p:nvPicPr>
          <p:cNvPr id="1812" name="Google Shape;1812;p60"/>
          <p:cNvPicPr preferRelativeResize="0"/>
          <p:nvPr/>
        </p:nvPicPr>
        <p:blipFill>
          <a:blip r:embed="rId5">
            <a:alphaModFix/>
          </a:blip>
          <a:stretch>
            <a:fillRect/>
          </a:stretch>
        </p:blipFill>
        <p:spPr>
          <a:xfrm>
            <a:off x="6027250" y="0"/>
            <a:ext cx="2677100" cy="3434213"/>
          </a:xfrm>
          <a:prstGeom prst="rect">
            <a:avLst/>
          </a:prstGeom>
          <a:noFill/>
          <a:ln>
            <a:noFill/>
          </a:ln>
        </p:spPr>
      </p:pic>
      <p:pic>
        <p:nvPicPr>
          <p:cNvPr id="1813" name="Google Shape;1813;p60"/>
          <p:cNvPicPr preferRelativeResize="0"/>
          <p:nvPr/>
        </p:nvPicPr>
        <p:blipFill>
          <a:blip r:embed="rId6">
            <a:alphaModFix/>
          </a:blip>
          <a:stretch>
            <a:fillRect/>
          </a:stretch>
        </p:blipFill>
        <p:spPr>
          <a:xfrm>
            <a:off x="6027250" y="3463557"/>
            <a:ext cx="2677100" cy="12569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61"/>
          <p:cNvSpPr txBox="1"/>
          <p:nvPr>
            <p:ph type="title"/>
          </p:nvPr>
        </p:nvSpPr>
        <p:spPr>
          <a:xfrm>
            <a:off x="1901100" y="342675"/>
            <a:ext cx="5341800" cy="57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Overall Budget</a:t>
            </a:r>
            <a:endParaRPr u="sng"/>
          </a:p>
        </p:txBody>
      </p:sp>
      <p:sp>
        <p:nvSpPr>
          <p:cNvPr id="1819" name="Google Shape;1819;p61"/>
          <p:cNvSpPr txBox="1"/>
          <p:nvPr>
            <p:ph idx="12" type="sldNum"/>
          </p:nvPr>
        </p:nvSpPr>
        <p:spPr>
          <a:xfrm>
            <a:off x="7817113" y="4749850"/>
            <a:ext cx="1288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graphicFrame>
        <p:nvGraphicFramePr>
          <p:cNvPr id="1820" name="Google Shape;1820;p61"/>
          <p:cNvGraphicFramePr/>
          <p:nvPr/>
        </p:nvGraphicFramePr>
        <p:xfrm>
          <a:off x="2832313" y="719050"/>
          <a:ext cx="3000000" cy="3000000"/>
        </p:xfrm>
        <a:graphic>
          <a:graphicData uri="http://schemas.openxmlformats.org/drawingml/2006/table">
            <a:tbl>
              <a:tblPr>
                <a:noFill/>
                <a:tableStyleId>{589CCE23-630D-4528-8F4C-78277A44EE94}</a:tableStyleId>
              </a:tblPr>
              <a:tblGrid>
                <a:gridCol w="2386675"/>
                <a:gridCol w="1092700"/>
              </a:tblGrid>
              <a:tr h="417725">
                <a:tc gridSpan="2">
                  <a:txBody>
                    <a:bodyPr/>
                    <a:lstStyle/>
                    <a:p>
                      <a:pPr indent="0" lvl="0" marL="0" rtl="0" algn="ctr">
                        <a:lnSpc>
                          <a:spcPct val="115000"/>
                        </a:lnSpc>
                        <a:spcBef>
                          <a:spcPts val="0"/>
                        </a:spcBef>
                        <a:spcAft>
                          <a:spcPts val="0"/>
                        </a:spcAft>
                        <a:buNone/>
                      </a:pPr>
                      <a:r>
                        <a:t/>
                      </a:r>
                      <a:endParaRPr b="1" sz="2000"/>
                    </a:p>
                  </a:txBody>
                  <a:tcPr marT="9525" marB="91425" marR="9525" marL="9525" anchor="b">
                    <a:lnB cap="flat" cmpd="sng" w="7625">
                      <a:solidFill>
                        <a:srgbClr val="000000"/>
                      </a:solidFill>
                      <a:prstDash val="solid"/>
                      <a:round/>
                      <a:headEnd len="sm" w="sm" type="none"/>
                      <a:tailEnd len="sm" w="sm" type="none"/>
                    </a:lnB>
                  </a:tcPr>
                </a:tc>
                <a:tc hMerge="1"/>
              </a:tr>
              <a:tr h="347500">
                <a:tc>
                  <a:txBody>
                    <a:bodyPr/>
                    <a:lstStyle/>
                    <a:p>
                      <a:pPr indent="0" lvl="0" marL="0" rtl="0" algn="ctr">
                        <a:lnSpc>
                          <a:spcPct val="115000"/>
                        </a:lnSpc>
                        <a:spcBef>
                          <a:spcPts val="0"/>
                        </a:spcBef>
                        <a:spcAft>
                          <a:spcPts val="0"/>
                        </a:spcAft>
                        <a:buNone/>
                      </a:pPr>
                      <a:r>
                        <a:rPr b="1" lang="en" sz="1600"/>
                        <a:t>Category</a:t>
                      </a:r>
                      <a:endParaRPr b="1" sz="1600"/>
                    </a:p>
                  </a:txBody>
                  <a:tcPr marT="9525" marB="91425" marR="9525" marL="9525" anchor="b">
                    <a:lnL cap="flat" cmpd="sng" w="7625">
                      <a:solidFill>
                        <a:srgbClr val="000000"/>
                      </a:solidFill>
                      <a:prstDash val="solid"/>
                      <a:round/>
                      <a:headEnd len="sm" w="sm" type="none"/>
                      <a:tailEnd len="sm" w="sm" type="none"/>
                    </a:lnL>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600"/>
                        <a:t>Total</a:t>
                      </a:r>
                      <a:endParaRPr b="1" sz="1600"/>
                    </a:p>
                  </a:txBody>
                  <a:tcPr marT="9525" marB="91425" marR="9525" marL="9525" anchor="b">
                    <a:lnL cap="flat" cmpd="sng" w="7625">
                      <a:solidFill>
                        <a:srgbClr val="000000"/>
                      </a:solidFill>
                      <a:prstDash val="solid"/>
                      <a:round/>
                      <a:headEnd len="sm" w="sm" type="none"/>
                      <a:tailEnd len="sm" w="sm" type="none"/>
                    </a:lnL>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tcPr>
                </a:tc>
              </a:tr>
              <a:tr h="268525">
                <a:tc>
                  <a:txBody>
                    <a:bodyPr/>
                    <a:lstStyle/>
                    <a:p>
                      <a:pPr indent="0" lvl="0" marL="0" rtl="0" algn="l">
                        <a:spcBef>
                          <a:spcPts val="0"/>
                        </a:spcBef>
                        <a:spcAft>
                          <a:spcPts val="0"/>
                        </a:spcAft>
                        <a:buNone/>
                      </a:pPr>
                      <a:r>
                        <a:rPr b="1" lang="en" sz="1200"/>
                        <a:t>Suspension</a:t>
                      </a:r>
                      <a:endParaRPr b="1" sz="1200"/>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c>
                  <a:txBody>
                    <a:bodyPr/>
                    <a:lstStyle/>
                    <a:p>
                      <a:pPr indent="0" lvl="0" marL="0" rtl="0" algn="r">
                        <a:lnSpc>
                          <a:spcPct val="115000"/>
                        </a:lnSpc>
                        <a:spcBef>
                          <a:spcPts val="0"/>
                        </a:spcBef>
                        <a:spcAft>
                          <a:spcPts val="0"/>
                        </a:spcAft>
                        <a:buNone/>
                      </a:pPr>
                      <a:r>
                        <a:rPr b="1" lang="en" sz="1100"/>
                        <a:t>$8,000 </a:t>
                      </a:r>
                      <a:endParaRPr b="1" sz="1100"/>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r>
              <a:tr h="268525">
                <a:tc>
                  <a:txBody>
                    <a:bodyPr/>
                    <a:lstStyle/>
                    <a:p>
                      <a:pPr indent="0" lvl="0" marL="0" rtl="0" algn="l">
                        <a:spcBef>
                          <a:spcPts val="0"/>
                        </a:spcBef>
                        <a:spcAft>
                          <a:spcPts val="0"/>
                        </a:spcAft>
                        <a:buNone/>
                      </a:pPr>
                      <a:r>
                        <a:rPr b="1" lang="en" sz="1200"/>
                        <a:t>Chassis</a:t>
                      </a:r>
                      <a:endParaRPr b="1" sz="1200"/>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c>
                  <a:txBody>
                    <a:bodyPr/>
                    <a:lstStyle/>
                    <a:p>
                      <a:pPr indent="0" lvl="0" marL="0" rtl="0" algn="r">
                        <a:lnSpc>
                          <a:spcPct val="115000"/>
                        </a:lnSpc>
                        <a:spcBef>
                          <a:spcPts val="0"/>
                        </a:spcBef>
                        <a:spcAft>
                          <a:spcPts val="0"/>
                        </a:spcAft>
                        <a:buNone/>
                      </a:pPr>
                      <a:r>
                        <a:rPr b="1" lang="en" sz="1100"/>
                        <a:t>$6,000 </a:t>
                      </a:r>
                      <a:endParaRPr b="1" sz="1100"/>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r>
              <a:tr h="268525">
                <a:tc>
                  <a:txBody>
                    <a:bodyPr/>
                    <a:lstStyle/>
                    <a:p>
                      <a:pPr indent="0" lvl="0" marL="0" rtl="0" algn="l">
                        <a:spcBef>
                          <a:spcPts val="0"/>
                        </a:spcBef>
                        <a:spcAft>
                          <a:spcPts val="0"/>
                        </a:spcAft>
                        <a:buNone/>
                      </a:pPr>
                      <a:r>
                        <a:rPr b="1" lang="en" sz="1200"/>
                        <a:t>Powertrain</a:t>
                      </a:r>
                      <a:endParaRPr b="1" sz="1200"/>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c>
                  <a:txBody>
                    <a:bodyPr/>
                    <a:lstStyle/>
                    <a:p>
                      <a:pPr indent="0" lvl="0" marL="0" rtl="0" algn="r">
                        <a:lnSpc>
                          <a:spcPct val="115000"/>
                        </a:lnSpc>
                        <a:spcBef>
                          <a:spcPts val="0"/>
                        </a:spcBef>
                        <a:spcAft>
                          <a:spcPts val="0"/>
                        </a:spcAft>
                        <a:buNone/>
                      </a:pPr>
                      <a:r>
                        <a:rPr b="1" lang="en" sz="1100"/>
                        <a:t>$14,300</a:t>
                      </a:r>
                      <a:endParaRPr b="1" sz="1100"/>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r>
              <a:tr h="268525">
                <a:tc>
                  <a:txBody>
                    <a:bodyPr/>
                    <a:lstStyle/>
                    <a:p>
                      <a:pPr indent="0" lvl="0" marL="0" rtl="0" algn="l">
                        <a:spcBef>
                          <a:spcPts val="0"/>
                        </a:spcBef>
                        <a:spcAft>
                          <a:spcPts val="0"/>
                        </a:spcAft>
                        <a:buNone/>
                      </a:pPr>
                      <a:r>
                        <a:rPr b="1" lang="en" sz="1200"/>
                        <a:t>Misc Team Purchase</a:t>
                      </a:r>
                      <a:endParaRPr b="1" sz="1200"/>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c>
                  <a:txBody>
                    <a:bodyPr/>
                    <a:lstStyle/>
                    <a:p>
                      <a:pPr indent="0" lvl="0" marL="0" rtl="0" algn="r">
                        <a:lnSpc>
                          <a:spcPct val="115000"/>
                        </a:lnSpc>
                        <a:spcBef>
                          <a:spcPts val="0"/>
                        </a:spcBef>
                        <a:spcAft>
                          <a:spcPts val="0"/>
                        </a:spcAft>
                        <a:buNone/>
                      </a:pPr>
                      <a:r>
                        <a:rPr b="1" lang="en" sz="1100"/>
                        <a:t>$1,000</a:t>
                      </a:r>
                      <a:endParaRPr b="1" sz="1100"/>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r>
              <a:tr h="268525">
                <a:tc>
                  <a:txBody>
                    <a:bodyPr/>
                    <a:lstStyle/>
                    <a:p>
                      <a:pPr indent="0" lvl="0" marL="0" rtl="0" algn="l">
                        <a:spcBef>
                          <a:spcPts val="0"/>
                        </a:spcBef>
                        <a:spcAft>
                          <a:spcPts val="0"/>
                        </a:spcAft>
                        <a:buNone/>
                      </a:pPr>
                      <a:r>
                        <a:rPr b="1" lang="en" sz="1200"/>
                        <a:t>Competition</a:t>
                      </a:r>
                      <a:endParaRPr b="1" sz="1200"/>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c>
                  <a:txBody>
                    <a:bodyPr/>
                    <a:lstStyle/>
                    <a:p>
                      <a:pPr indent="0" lvl="0" marL="0" rtl="0" algn="r">
                        <a:lnSpc>
                          <a:spcPct val="115000"/>
                        </a:lnSpc>
                        <a:spcBef>
                          <a:spcPts val="0"/>
                        </a:spcBef>
                        <a:spcAft>
                          <a:spcPts val="0"/>
                        </a:spcAft>
                        <a:buNone/>
                      </a:pPr>
                      <a:r>
                        <a:rPr b="1" lang="en" sz="1100"/>
                        <a:t>$10,000</a:t>
                      </a:r>
                      <a:endParaRPr b="1" sz="1100"/>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r>
              <a:tr h="321175">
                <a:tc>
                  <a:txBody>
                    <a:bodyPr/>
                    <a:lstStyle/>
                    <a:p>
                      <a:pPr indent="0" lvl="0" marL="0" rtl="0" algn="l">
                        <a:spcBef>
                          <a:spcPts val="0"/>
                        </a:spcBef>
                        <a:spcAft>
                          <a:spcPts val="0"/>
                        </a:spcAft>
                        <a:buNone/>
                      </a:pPr>
                      <a:r>
                        <a:rPr lang="en"/>
                        <a:t>NAU Foundation Balance</a:t>
                      </a:r>
                      <a:endParaRPr/>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tcPr>
                </a:tc>
                <a:tc>
                  <a:txBody>
                    <a:bodyPr/>
                    <a:lstStyle/>
                    <a:p>
                      <a:pPr indent="0" lvl="0" marL="0" rtl="0" algn="r">
                        <a:lnSpc>
                          <a:spcPct val="115000"/>
                        </a:lnSpc>
                        <a:spcBef>
                          <a:spcPts val="0"/>
                        </a:spcBef>
                        <a:spcAft>
                          <a:spcPts val="0"/>
                        </a:spcAft>
                        <a:buNone/>
                      </a:pPr>
                      <a:r>
                        <a:rPr lang="en"/>
                        <a:t>$11,399.56</a:t>
                      </a:r>
                      <a:endParaRPr/>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tcPr>
                </a:tc>
              </a:tr>
              <a:tr h="321175">
                <a:tc>
                  <a:txBody>
                    <a:bodyPr/>
                    <a:lstStyle/>
                    <a:p>
                      <a:pPr indent="0" lvl="0" marL="0" rtl="0" algn="l">
                        <a:spcBef>
                          <a:spcPts val="0"/>
                        </a:spcBef>
                        <a:spcAft>
                          <a:spcPts val="0"/>
                        </a:spcAft>
                        <a:buNone/>
                      </a:pPr>
                      <a:r>
                        <a:rPr lang="en"/>
                        <a:t>GoFundMe Balance</a:t>
                      </a:r>
                      <a:endParaRPr/>
                    </a:p>
                  </a:txBody>
                  <a:tcPr marT="9525" marB="91425" marR="9525" marL="9525" anchor="b">
                    <a:lnL cap="flat" cmpd="sng" w="7625">
                      <a:solidFill>
                        <a:srgbClr val="000000"/>
                      </a:solidFill>
                      <a:prstDash val="solid"/>
                      <a:round/>
                      <a:headEnd len="sm" w="sm" type="none"/>
                      <a:tailEnd len="sm" w="sm" type="none"/>
                    </a:lnL>
                  </a:tcPr>
                </a:tc>
                <a:tc>
                  <a:txBody>
                    <a:bodyPr/>
                    <a:lstStyle/>
                    <a:p>
                      <a:pPr indent="0" lvl="0" marL="0" rtl="0" algn="r">
                        <a:lnSpc>
                          <a:spcPct val="115000"/>
                        </a:lnSpc>
                        <a:spcBef>
                          <a:spcPts val="0"/>
                        </a:spcBef>
                        <a:spcAft>
                          <a:spcPts val="0"/>
                        </a:spcAft>
                        <a:buNone/>
                      </a:pPr>
                      <a:r>
                        <a:rPr lang="en"/>
                        <a:t>$7,444.75</a:t>
                      </a:r>
                      <a:endParaRPr/>
                    </a:p>
                  </a:txBody>
                  <a:tcPr marT="9525" marB="91425" marR="9525" marL="9525" anchor="b">
                    <a:lnR cap="flat" cmpd="sng" w="7625">
                      <a:solidFill>
                        <a:srgbClr val="000000"/>
                      </a:solidFill>
                      <a:prstDash val="solid"/>
                      <a:round/>
                      <a:headEnd len="sm" w="sm" type="none"/>
                      <a:tailEnd len="sm" w="sm" type="none"/>
                    </a:lnR>
                  </a:tcPr>
                </a:tc>
              </a:tr>
              <a:tr h="321175">
                <a:tc>
                  <a:txBody>
                    <a:bodyPr/>
                    <a:lstStyle/>
                    <a:p>
                      <a:pPr indent="0" lvl="0" marL="0" rtl="0" algn="l">
                        <a:spcBef>
                          <a:spcPts val="0"/>
                        </a:spcBef>
                        <a:spcAft>
                          <a:spcPts val="0"/>
                        </a:spcAft>
                        <a:buNone/>
                      </a:pPr>
                      <a:r>
                        <a:rPr lang="en"/>
                        <a:t>Committed Donations</a:t>
                      </a:r>
                      <a:endParaRPr/>
                    </a:p>
                  </a:txBody>
                  <a:tcPr marT="9525" marB="91425" marR="9525" marL="9525" anchor="b">
                    <a:lnL cap="flat" cmpd="sng" w="7625">
                      <a:solidFill>
                        <a:srgbClr val="000000"/>
                      </a:solidFill>
                      <a:prstDash val="solid"/>
                      <a:round/>
                      <a:headEnd len="sm" w="sm" type="none"/>
                      <a:tailEnd len="sm" w="sm" type="none"/>
                    </a:lnL>
                  </a:tcPr>
                </a:tc>
                <a:tc>
                  <a:txBody>
                    <a:bodyPr/>
                    <a:lstStyle/>
                    <a:p>
                      <a:pPr indent="0" lvl="0" marL="0" rtl="0" algn="r">
                        <a:lnSpc>
                          <a:spcPct val="115000"/>
                        </a:lnSpc>
                        <a:spcBef>
                          <a:spcPts val="0"/>
                        </a:spcBef>
                        <a:spcAft>
                          <a:spcPts val="0"/>
                        </a:spcAft>
                        <a:buNone/>
                      </a:pPr>
                      <a:r>
                        <a:rPr lang="en"/>
                        <a:t>$3,500.00 </a:t>
                      </a:r>
                      <a:endParaRPr/>
                    </a:p>
                  </a:txBody>
                  <a:tcPr marT="9525" marB="91425" marR="9525" marL="9525" anchor="b">
                    <a:lnR cap="flat" cmpd="sng" w="7625">
                      <a:solidFill>
                        <a:srgbClr val="000000"/>
                      </a:solidFill>
                      <a:prstDash val="solid"/>
                      <a:round/>
                      <a:headEnd len="sm" w="sm" type="none"/>
                      <a:tailEnd len="sm" w="sm" type="none"/>
                    </a:lnR>
                  </a:tcPr>
                </a:tc>
              </a:tr>
              <a:tr h="321175">
                <a:tc>
                  <a:txBody>
                    <a:bodyPr/>
                    <a:lstStyle/>
                    <a:p>
                      <a:pPr indent="0" lvl="0" marL="0" rtl="0" algn="l">
                        <a:spcBef>
                          <a:spcPts val="0"/>
                        </a:spcBef>
                        <a:spcAft>
                          <a:spcPts val="0"/>
                        </a:spcAft>
                        <a:buNone/>
                      </a:pPr>
                      <a:r>
                        <a:rPr b="1" lang="en"/>
                        <a:t>Funds Raised:</a:t>
                      </a:r>
                      <a:endParaRPr b="1"/>
                    </a:p>
                  </a:txBody>
                  <a:tcPr marT="9525" marB="91425" marR="9525" marL="9525" anchor="b">
                    <a:lnL cap="flat" cmpd="sng" w="7625">
                      <a:solidFill>
                        <a:srgbClr val="000000"/>
                      </a:solidFill>
                      <a:prstDash val="solid"/>
                      <a:round/>
                      <a:headEnd len="sm" w="sm" type="none"/>
                      <a:tailEnd len="sm" w="sm" type="none"/>
                    </a:lnL>
                    <a:lnB cap="flat" cmpd="sng" w="76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a:t>$22,344.31</a:t>
                      </a:r>
                      <a:endParaRPr/>
                    </a:p>
                  </a:txBody>
                  <a:tcPr marT="9525" marB="91425" marR="9525" marL="9525" anchor="b">
                    <a:lnR cap="flat" cmpd="sng" w="7625">
                      <a:solidFill>
                        <a:srgbClr val="000000"/>
                      </a:solidFill>
                      <a:prstDash val="solid"/>
                      <a:round/>
                      <a:headEnd len="sm" w="sm" type="none"/>
                      <a:tailEnd len="sm" w="sm" type="none"/>
                    </a:lnR>
                    <a:lnB cap="flat" cmpd="sng" w="7625">
                      <a:solidFill>
                        <a:srgbClr val="000000"/>
                      </a:solidFill>
                      <a:prstDash val="solid"/>
                      <a:round/>
                      <a:headEnd len="sm" w="sm" type="none"/>
                      <a:tailEnd len="sm" w="sm" type="none"/>
                    </a:lnB>
                  </a:tcPr>
                </a:tc>
              </a:tr>
              <a:tr h="321175">
                <a:tc>
                  <a:txBody>
                    <a:bodyPr/>
                    <a:lstStyle/>
                    <a:p>
                      <a:pPr indent="0" lvl="0" marL="0" rtl="0" algn="l">
                        <a:spcBef>
                          <a:spcPts val="0"/>
                        </a:spcBef>
                        <a:spcAft>
                          <a:spcPts val="0"/>
                        </a:spcAft>
                        <a:buNone/>
                      </a:pPr>
                      <a:r>
                        <a:rPr b="1" lang="en"/>
                        <a:t>Fundraising Goal</a:t>
                      </a:r>
                      <a:endParaRPr b="1"/>
                    </a:p>
                  </a:txBody>
                  <a:tcPr marT="9525" marB="91425" marR="9525" marL="9525" anchor="b">
                    <a:lnL cap="flat" cmpd="sng" w="7625">
                      <a:solidFill>
                        <a:srgbClr val="000000"/>
                      </a:solidFill>
                      <a:prstDash val="solid"/>
                      <a:round/>
                      <a:headEnd len="sm" w="sm" type="none"/>
                      <a:tailEnd len="sm" w="sm" type="none"/>
                    </a:lnL>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c>
                  <a:txBody>
                    <a:bodyPr/>
                    <a:lstStyle/>
                    <a:p>
                      <a:pPr indent="0" lvl="0" marL="0" rtl="0" algn="r">
                        <a:lnSpc>
                          <a:spcPct val="115000"/>
                        </a:lnSpc>
                        <a:spcBef>
                          <a:spcPts val="0"/>
                        </a:spcBef>
                        <a:spcAft>
                          <a:spcPts val="0"/>
                        </a:spcAft>
                        <a:buNone/>
                      </a:pPr>
                      <a:r>
                        <a:rPr b="1" lang="en"/>
                        <a:t>$39,300</a:t>
                      </a:r>
                      <a:endParaRPr b="1"/>
                    </a:p>
                  </a:txBody>
                  <a:tcPr marT="9525" marB="91425" marR="9525" marL="9525" anchor="b">
                    <a:lnR cap="flat" cmpd="sng" w="7625">
                      <a:solidFill>
                        <a:srgbClr val="000000"/>
                      </a:solidFill>
                      <a:prstDash val="solid"/>
                      <a:round/>
                      <a:headEnd len="sm" w="sm" type="none"/>
                      <a:tailEnd len="sm" w="sm" type="none"/>
                    </a:lnR>
                    <a:lnT cap="flat" cmpd="sng" w="7625">
                      <a:solidFill>
                        <a:srgbClr val="000000"/>
                      </a:solidFill>
                      <a:prstDash val="solid"/>
                      <a:round/>
                      <a:headEnd len="sm" w="sm" type="none"/>
                      <a:tailEnd len="sm" w="sm" type="none"/>
                    </a:lnT>
                    <a:lnB cap="flat" cmpd="sng" w="7625">
                      <a:solidFill>
                        <a:srgbClr val="000000"/>
                      </a:solidFill>
                      <a:prstDash val="solid"/>
                      <a:round/>
                      <a:headEnd len="sm" w="sm" type="none"/>
                      <a:tailEnd len="sm" w="sm" type="none"/>
                    </a:lnB>
                    <a:solidFill>
                      <a:srgbClr val="BDD7EE"/>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62"/>
          <p:cNvSpPr txBox="1"/>
          <p:nvPr>
            <p:ph type="title"/>
          </p:nvPr>
        </p:nvSpPr>
        <p:spPr>
          <a:xfrm>
            <a:off x="715100" y="285200"/>
            <a:ext cx="53418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Fundraising Plan</a:t>
            </a:r>
            <a:endParaRPr u="sng"/>
          </a:p>
        </p:txBody>
      </p:sp>
      <p:sp>
        <p:nvSpPr>
          <p:cNvPr id="1826" name="Google Shape;1826;p62"/>
          <p:cNvSpPr txBox="1"/>
          <p:nvPr/>
        </p:nvSpPr>
        <p:spPr>
          <a:xfrm>
            <a:off x="836200" y="968275"/>
            <a:ext cx="3663900" cy="3640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Novakinetics</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Copper State</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Machine Solutions</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HAAS Grant</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GOAZ</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Napa Autoparts</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Ruff’s Sporting Goods</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Findlay Honda</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O Reilly’s Autoparts</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Flier’s Around Town</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Tyr Tactical</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Arizona Central Credit Union</a:t>
            </a:r>
            <a:endParaRPr sz="1200">
              <a:solidFill>
                <a:schemeClr val="lt1"/>
              </a:solidFill>
              <a:highlight>
                <a:schemeClr val="dk2"/>
              </a:highlight>
              <a:latin typeface="Be Vietnam Pro"/>
              <a:ea typeface="Be Vietnam Pro"/>
              <a:cs typeface="Be Vietnam Pro"/>
              <a:sym typeface="Be Vietnam Pro"/>
            </a:endParaRPr>
          </a:p>
          <a:p>
            <a:pPr indent="-304800" lvl="0" marL="457200" rtl="0" algn="l">
              <a:lnSpc>
                <a:spcPct val="150000"/>
              </a:lnSpc>
              <a:spcBef>
                <a:spcPts val="0"/>
              </a:spcBef>
              <a:spcAft>
                <a:spcPts val="0"/>
              </a:spcAft>
              <a:buClr>
                <a:schemeClr val="lt1"/>
              </a:buClr>
              <a:buSzPts val="1200"/>
              <a:buFont typeface="Be Vietnam Pro"/>
              <a:buChar char="●"/>
            </a:pPr>
            <a:r>
              <a:rPr lang="en" sz="1200">
                <a:solidFill>
                  <a:schemeClr val="lt1"/>
                </a:solidFill>
                <a:highlight>
                  <a:schemeClr val="dk2"/>
                </a:highlight>
                <a:latin typeface="Be Vietnam Pro"/>
                <a:ea typeface="Be Vietnam Pro"/>
                <a:cs typeface="Be Vietnam Pro"/>
                <a:sym typeface="Be Vietnam Pro"/>
              </a:rPr>
              <a:t>Nestle Purina</a:t>
            </a:r>
            <a:endParaRPr sz="1200">
              <a:solidFill>
                <a:schemeClr val="lt1"/>
              </a:solidFill>
              <a:highlight>
                <a:schemeClr val="dk2"/>
              </a:highlight>
              <a:latin typeface="Be Vietnam Pro"/>
              <a:ea typeface="Be Vietnam Pro"/>
              <a:cs typeface="Be Vietnam Pro"/>
              <a:sym typeface="Be Vietnam Pro"/>
            </a:endParaRPr>
          </a:p>
          <a:p>
            <a:pPr indent="0" lvl="0" marL="0" rtl="0" algn="l">
              <a:spcBef>
                <a:spcPts val="1000"/>
              </a:spcBef>
              <a:spcAft>
                <a:spcPts val="0"/>
              </a:spcAft>
              <a:buNone/>
            </a:pPr>
            <a:r>
              <a:t/>
            </a:r>
            <a:endParaRPr>
              <a:solidFill>
                <a:schemeClr val="lt1"/>
              </a:solidFill>
              <a:latin typeface="Be Vietnam Pro"/>
              <a:ea typeface="Be Vietnam Pro"/>
              <a:cs typeface="Be Vietnam Pro"/>
              <a:sym typeface="Be Vietnam Pro"/>
            </a:endParaRPr>
          </a:p>
        </p:txBody>
      </p:sp>
      <p:pic>
        <p:nvPicPr>
          <p:cNvPr id="1827" name="Google Shape;1827;p62"/>
          <p:cNvPicPr preferRelativeResize="0"/>
          <p:nvPr/>
        </p:nvPicPr>
        <p:blipFill>
          <a:blip r:embed="rId3">
            <a:alphaModFix/>
          </a:blip>
          <a:stretch>
            <a:fillRect/>
          </a:stretch>
        </p:blipFill>
        <p:spPr>
          <a:xfrm>
            <a:off x="4775375" y="1215723"/>
            <a:ext cx="4145560" cy="3179601"/>
          </a:xfrm>
          <a:prstGeom prst="rect">
            <a:avLst/>
          </a:prstGeom>
          <a:noFill/>
          <a:ln>
            <a:noFill/>
          </a:ln>
        </p:spPr>
      </p:pic>
      <p:sp>
        <p:nvSpPr>
          <p:cNvPr id="1828" name="Google Shape;1828;p62"/>
          <p:cNvSpPr txBox="1"/>
          <p:nvPr>
            <p:ph idx="12" type="sldNum"/>
          </p:nvPr>
        </p:nvSpPr>
        <p:spPr>
          <a:xfrm>
            <a:off x="7817113" y="4749850"/>
            <a:ext cx="12882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63"/>
          <p:cNvSpPr txBox="1"/>
          <p:nvPr>
            <p:ph type="title"/>
          </p:nvPr>
        </p:nvSpPr>
        <p:spPr>
          <a:xfrm>
            <a:off x="587125" y="639831"/>
            <a:ext cx="4046700" cy="57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Conclusion</a:t>
            </a:r>
            <a:endParaRPr u="sng"/>
          </a:p>
        </p:txBody>
      </p:sp>
      <p:sp>
        <p:nvSpPr>
          <p:cNvPr id="1834" name="Google Shape;1834;p63"/>
          <p:cNvSpPr txBox="1"/>
          <p:nvPr>
            <p:ph idx="1" type="body"/>
          </p:nvPr>
        </p:nvSpPr>
        <p:spPr>
          <a:xfrm>
            <a:off x="587125" y="1750175"/>
            <a:ext cx="4046700" cy="25125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e Vietnam Pro"/>
                <a:ea typeface="Be Vietnam Pro"/>
                <a:cs typeface="Be Vietnam Pro"/>
                <a:sym typeface="Be Vietnam Pro"/>
              </a:rPr>
              <a:t>Future Plans:</a:t>
            </a:r>
            <a:endParaRPr>
              <a:solidFill>
                <a:schemeClr val="lt1"/>
              </a:solidFill>
              <a:latin typeface="Be Vietnam Pro"/>
              <a:ea typeface="Be Vietnam Pro"/>
              <a:cs typeface="Be Vietnam Pro"/>
              <a:sym typeface="Be Vietnam Pro"/>
            </a:endParaRPr>
          </a:p>
          <a:p>
            <a:pPr indent="-317500" lvl="0" marL="457200" rtl="0" algn="l">
              <a:lnSpc>
                <a:spcPct val="200000"/>
              </a:lnSpc>
              <a:spcBef>
                <a:spcPts val="100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Engine Purchase</a:t>
            </a:r>
            <a:endParaRPr>
              <a:solidFill>
                <a:schemeClr val="lt1"/>
              </a:solidFill>
              <a:latin typeface="Be Vietnam Pro"/>
              <a:ea typeface="Be Vietnam Pro"/>
              <a:cs typeface="Be Vietnam Pro"/>
              <a:sym typeface="Be Vietnam Pro"/>
            </a:endParaRPr>
          </a:p>
          <a:p>
            <a:pPr indent="-317500" lvl="0" marL="457200" rtl="0" algn="l">
              <a:lnSpc>
                <a:spcPct val="200000"/>
              </a:lnSpc>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CAD Designs and Calculations</a:t>
            </a:r>
            <a:endParaRPr>
              <a:solidFill>
                <a:schemeClr val="lt1"/>
              </a:solidFill>
              <a:latin typeface="Be Vietnam Pro"/>
              <a:ea typeface="Be Vietnam Pro"/>
              <a:cs typeface="Be Vietnam Pro"/>
              <a:sym typeface="Be Vietnam Pro"/>
            </a:endParaRPr>
          </a:p>
          <a:p>
            <a:pPr indent="-317500" lvl="0" marL="457200" rtl="0" algn="l">
              <a:lnSpc>
                <a:spcPct val="200000"/>
              </a:lnSpc>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Material and actual budget</a:t>
            </a:r>
            <a:endParaRPr>
              <a:solidFill>
                <a:schemeClr val="lt1"/>
              </a:solidFill>
              <a:latin typeface="Be Vietnam Pro"/>
              <a:ea typeface="Be Vietnam Pro"/>
              <a:cs typeface="Be Vietnam Pro"/>
              <a:sym typeface="Be Vietnam Pro"/>
            </a:endParaRPr>
          </a:p>
          <a:p>
            <a:pPr indent="-317500" lvl="0" marL="457200" rtl="0" algn="l">
              <a:lnSpc>
                <a:spcPct val="200000"/>
              </a:lnSpc>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Build designs and prep for final product</a:t>
            </a:r>
            <a:endParaRPr>
              <a:solidFill>
                <a:schemeClr val="lt1"/>
              </a:solidFill>
              <a:latin typeface="Be Vietnam Pro"/>
              <a:ea typeface="Be Vietnam Pro"/>
              <a:cs typeface="Be Vietnam Pro"/>
              <a:sym typeface="Be Vietnam Pro"/>
            </a:endParaRPr>
          </a:p>
          <a:p>
            <a:pPr indent="-317500" lvl="0" marL="457200" rtl="0" algn="l">
              <a:lnSpc>
                <a:spcPct val="200000"/>
              </a:lnSpc>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Continue Fundraising </a:t>
            </a:r>
            <a:endParaRPr>
              <a:solidFill>
                <a:schemeClr val="lt1"/>
              </a:solidFill>
              <a:latin typeface="Be Vietnam Pro"/>
              <a:ea typeface="Be Vietnam Pro"/>
              <a:cs typeface="Be Vietnam Pro"/>
              <a:sym typeface="Be Vietnam Pro"/>
            </a:endParaRPr>
          </a:p>
        </p:txBody>
      </p:sp>
      <p:pic>
        <p:nvPicPr>
          <p:cNvPr id="1835" name="Google Shape;1835;p63"/>
          <p:cNvPicPr preferRelativeResize="0"/>
          <p:nvPr/>
        </p:nvPicPr>
        <p:blipFill>
          <a:blip r:embed="rId3">
            <a:alphaModFix/>
          </a:blip>
          <a:stretch>
            <a:fillRect/>
          </a:stretch>
        </p:blipFill>
        <p:spPr>
          <a:xfrm>
            <a:off x="4702825" y="0"/>
            <a:ext cx="2311574" cy="3057924"/>
          </a:xfrm>
          <a:prstGeom prst="rect">
            <a:avLst/>
          </a:prstGeom>
          <a:noFill/>
          <a:ln cap="flat" cmpd="sng" w="28575">
            <a:solidFill>
              <a:srgbClr val="111111"/>
            </a:solidFill>
            <a:prstDash val="solid"/>
            <a:round/>
            <a:headEnd len="sm" w="sm" type="none"/>
            <a:tailEnd len="sm" w="sm" type="none"/>
          </a:ln>
        </p:spPr>
      </p:pic>
      <p:pic>
        <p:nvPicPr>
          <p:cNvPr id="1836" name="Google Shape;1836;p63"/>
          <p:cNvPicPr preferRelativeResize="0"/>
          <p:nvPr/>
        </p:nvPicPr>
        <p:blipFill>
          <a:blip r:embed="rId4">
            <a:alphaModFix/>
          </a:blip>
          <a:stretch>
            <a:fillRect/>
          </a:stretch>
        </p:blipFill>
        <p:spPr>
          <a:xfrm>
            <a:off x="7083400" y="1750175"/>
            <a:ext cx="2060599" cy="3057926"/>
          </a:xfrm>
          <a:prstGeom prst="rect">
            <a:avLst/>
          </a:prstGeom>
          <a:noFill/>
          <a:ln cap="flat" cmpd="sng" w="28575">
            <a:solidFill>
              <a:srgbClr val="111111"/>
            </a:solidFill>
            <a:prstDash val="solid"/>
            <a:round/>
            <a:headEnd len="sm" w="sm" type="none"/>
            <a:tailEnd len="sm" w="sm" type="none"/>
          </a:ln>
        </p:spPr>
      </p:pic>
      <p:sp>
        <p:nvSpPr>
          <p:cNvPr id="1837" name="Google Shape;1837;p63"/>
          <p:cNvSpPr txBox="1"/>
          <p:nvPr>
            <p:ph idx="12" type="sldNum"/>
          </p:nvPr>
        </p:nvSpPr>
        <p:spPr>
          <a:xfrm>
            <a:off x="7740412" y="4749850"/>
            <a:ext cx="13650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Tobin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28"/>
          <p:cNvSpPr txBox="1"/>
          <p:nvPr>
            <p:ph type="title"/>
          </p:nvPr>
        </p:nvSpPr>
        <p:spPr>
          <a:xfrm>
            <a:off x="687450" y="271650"/>
            <a:ext cx="77691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Background &amp; Benchmarking</a:t>
            </a:r>
            <a:endParaRPr u="sng"/>
          </a:p>
        </p:txBody>
      </p:sp>
      <p:sp>
        <p:nvSpPr>
          <p:cNvPr id="1528" name="Google Shape;1528;p28"/>
          <p:cNvSpPr/>
          <p:nvPr/>
        </p:nvSpPr>
        <p:spPr>
          <a:xfrm>
            <a:off x="5410325" y="1065750"/>
            <a:ext cx="3581700" cy="3591000"/>
          </a:xfrm>
          <a:prstGeom prst="rect">
            <a:avLst/>
          </a:prstGeom>
          <a:solidFill>
            <a:srgbClr val="D1EAF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1529" name="Google Shape;1529;p28"/>
          <p:cNvPicPr preferRelativeResize="0"/>
          <p:nvPr/>
        </p:nvPicPr>
        <p:blipFill rotWithShape="1">
          <a:blip r:embed="rId3">
            <a:alphaModFix/>
          </a:blip>
          <a:srcRect b="-2300" l="-1557" r="-1557" t="2300"/>
          <a:stretch/>
        </p:blipFill>
        <p:spPr>
          <a:xfrm>
            <a:off x="5548127" y="1290425"/>
            <a:ext cx="3306100" cy="2766525"/>
          </a:xfrm>
          <a:prstGeom prst="rect">
            <a:avLst/>
          </a:prstGeom>
          <a:noFill/>
          <a:ln>
            <a:noFill/>
          </a:ln>
        </p:spPr>
      </p:pic>
      <p:sp>
        <p:nvSpPr>
          <p:cNvPr id="1530" name="Google Shape;1530;p28"/>
          <p:cNvSpPr txBox="1"/>
          <p:nvPr/>
        </p:nvSpPr>
        <p:spPr>
          <a:xfrm>
            <a:off x="5214050" y="4603750"/>
            <a:ext cx="39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lt1"/>
              </a:solidFill>
              <a:latin typeface="Inter"/>
              <a:ea typeface="Inter"/>
              <a:cs typeface="Inter"/>
              <a:sym typeface="Inter"/>
            </a:endParaRPr>
          </a:p>
        </p:txBody>
      </p:sp>
      <p:sp>
        <p:nvSpPr>
          <p:cNvPr id="1531" name="Google Shape;1531;p28"/>
          <p:cNvSpPr txBox="1"/>
          <p:nvPr/>
        </p:nvSpPr>
        <p:spPr>
          <a:xfrm>
            <a:off x="5394125" y="3951125"/>
            <a:ext cx="36141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u="sng">
                <a:solidFill>
                  <a:schemeClr val="lt1"/>
                </a:solidFill>
                <a:latin typeface="Be Vietnam Pro"/>
                <a:ea typeface="Be Vietnam Pro"/>
                <a:cs typeface="Be Vietnam Pro"/>
                <a:sym typeface="Be Vietnam Pro"/>
              </a:rPr>
              <a:t>“State of The Art”</a:t>
            </a:r>
            <a:endParaRPr b="1" sz="1200" u="sng">
              <a:solidFill>
                <a:schemeClr val="lt1"/>
              </a:solidFill>
              <a:latin typeface="Be Vietnam Pro"/>
              <a:ea typeface="Be Vietnam Pro"/>
              <a:cs typeface="Be Vietnam Pro"/>
              <a:sym typeface="Be Vietnam Pro"/>
            </a:endParaRPr>
          </a:p>
          <a:p>
            <a:pPr indent="0" lvl="0" marL="0" rtl="0" algn="ctr">
              <a:spcBef>
                <a:spcPts val="0"/>
              </a:spcBef>
              <a:spcAft>
                <a:spcPts val="0"/>
              </a:spcAft>
              <a:buClr>
                <a:schemeClr val="lt1"/>
              </a:buClr>
              <a:buSzPts val="1100"/>
              <a:buFont typeface="Arial"/>
              <a:buNone/>
            </a:pPr>
            <a:r>
              <a:rPr b="1" lang="en" sz="1200" u="sng">
                <a:solidFill>
                  <a:schemeClr val="lt1"/>
                </a:solidFill>
                <a:latin typeface="Be Vietnam Pro"/>
                <a:ea typeface="Be Vietnam Pro"/>
                <a:cs typeface="Be Vietnam Pro"/>
                <a:sym typeface="Be Vietnam Pro"/>
              </a:rPr>
              <a:t>FSAE 1st Place:</a:t>
            </a:r>
            <a:endParaRPr b="1" sz="1200" u="sng">
              <a:solidFill>
                <a:schemeClr val="lt1"/>
              </a:solidFill>
              <a:latin typeface="Be Vietnam Pro"/>
              <a:ea typeface="Be Vietnam Pro"/>
              <a:cs typeface="Be Vietnam Pro"/>
              <a:sym typeface="Be Vietnam Pro"/>
            </a:endParaRPr>
          </a:p>
          <a:p>
            <a:pPr indent="0" lvl="0" marL="0" rtl="0" algn="ctr">
              <a:spcBef>
                <a:spcPts val="0"/>
              </a:spcBef>
              <a:spcAft>
                <a:spcPts val="0"/>
              </a:spcAft>
              <a:buNone/>
            </a:pPr>
            <a:r>
              <a:rPr b="1" lang="en" sz="1200" u="sng">
                <a:solidFill>
                  <a:schemeClr val="lt1"/>
                </a:solidFill>
                <a:latin typeface="Be Vietnam Pro"/>
                <a:ea typeface="Be Vietnam Pro"/>
                <a:cs typeface="Be Vietnam Pro"/>
                <a:sym typeface="Be Vietnam Pro"/>
              </a:rPr>
              <a:t>Ohio State University</a:t>
            </a:r>
            <a:r>
              <a:rPr b="1" lang="en" sz="1200" u="sng">
                <a:solidFill>
                  <a:schemeClr val="lt1"/>
                </a:solidFill>
                <a:latin typeface="Inter"/>
                <a:ea typeface="Inter"/>
                <a:cs typeface="Inter"/>
                <a:sym typeface="Inter"/>
              </a:rPr>
              <a:t> </a:t>
            </a:r>
            <a:endParaRPr b="1" sz="1200" u="sng">
              <a:solidFill>
                <a:schemeClr val="lt1"/>
              </a:solidFill>
              <a:latin typeface="Inter"/>
              <a:ea typeface="Inter"/>
              <a:cs typeface="Inter"/>
              <a:sym typeface="Inter"/>
            </a:endParaRPr>
          </a:p>
          <a:p>
            <a:pPr indent="0" lvl="0" marL="0" rtl="0" algn="l">
              <a:spcBef>
                <a:spcPts val="0"/>
              </a:spcBef>
              <a:spcAft>
                <a:spcPts val="0"/>
              </a:spcAft>
              <a:buNone/>
            </a:pPr>
            <a:r>
              <a:t/>
            </a:r>
            <a:endParaRPr b="1" u="sng">
              <a:solidFill>
                <a:schemeClr val="lt1"/>
              </a:solidFill>
              <a:latin typeface="Inter"/>
              <a:ea typeface="Inter"/>
              <a:cs typeface="Inter"/>
              <a:sym typeface="Inter"/>
            </a:endParaRPr>
          </a:p>
        </p:txBody>
      </p:sp>
      <p:sp>
        <p:nvSpPr>
          <p:cNvPr id="1532" name="Google Shape;1532;p28"/>
          <p:cNvSpPr/>
          <p:nvPr/>
        </p:nvSpPr>
        <p:spPr>
          <a:xfrm>
            <a:off x="687450" y="1246950"/>
            <a:ext cx="3898200" cy="2649600"/>
          </a:xfrm>
          <a:prstGeom prst="rect">
            <a:avLst/>
          </a:prstGeom>
          <a:solidFill>
            <a:srgbClr val="D1EAFA"/>
          </a:solid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b="1" lang="en" u="sng">
                <a:solidFill>
                  <a:schemeClr val="lt1"/>
                </a:solidFill>
                <a:latin typeface="Be Vietnam Pro"/>
                <a:ea typeface="Be Vietnam Pro"/>
                <a:cs typeface="Be Vietnam Pro"/>
                <a:sym typeface="Be Vietnam Pro"/>
              </a:rPr>
              <a:t>Ohio State University:</a:t>
            </a:r>
            <a:endParaRPr b="1" u="sng">
              <a:solidFill>
                <a:schemeClr val="lt1"/>
              </a:solidFill>
              <a:latin typeface="Be Vietnam Pro"/>
              <a:ea typeface="Be Vietnam Pro"/>
              <a:cs typeface="Be Vietnam Pro"/>
              <a:sym typeface="Be Vietnam Pro"/>
            </a:endParaRPr>
          </a:p>
          <a:p>
            <a:pPr indent="-317500" lvl="0" marL="457200" rtl="0" algn="l">
              <a:spcBef>
                <a:spcPts val="100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Overall all result: 1</a:t>
            </a:r>
            <a:r>
              <a:rPr baseline="30000" lang="en">
                <a:solidFill>
                  <a:schemeClr val="lt1"/>
                </a:solidFill>
                <a:latin typeface="Be Vietnam Pro"/>
                <a:ea typeface="Be Vietnam Pro"/>
                <a:cs typeface="Be Vietnam Pro"/>
                <a:sym typeface="Be Vietnam Pro"/>
              </a:rPr>
              <a:t>st</a:t>
            </a:r>
            <a:endParaRPr baseline="30000">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Acceleration: 4.271 sec</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Skidpad: 5.346  sec</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Autocross: 46.911 sec</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Endurance: 1395.891 sec (23.26 min)</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Efficiency: 0.535</a:t>
            </a:r>
            <a:endParaRPr>
              <a:solidFill>
                <a:schemeClr val="lt1"/>
              </a:solidFill>
              <a:latin typeface="Be Vietnam Pro"/>
              <a:ea typeface="Be Vietnam Pro"/>
              <a:cs typeface="Be Vietnam Pro"/>
              <a:sym typeface="Be Vietnam Pro"/>
            </a:endParaRPr>
          </a:p>
          <a:p>
            <a:pPr indent="0" lvl="0" marL="457200" rtl="0" algn="l">
              <a:spcBef>
                <a:spcPts val="1000"/>
              </a:spcBef>
              <a:spcAft>
                <a:spcPts val="0"/>
              </a:spcAft>
              <a:buNone/>
            </a:pPr>
            <a:r>
              <a:t/>
            </a:r>
            <a:endParaRPr sz="1100">
              <a:latin typeface="Be Vietnam Pro"/>
              <a:ea typeface="Be Vietnam Pro"/>
              <a:cs typeface="Be Vietnam Pro"/>
              <a:sym typeface="Be Vietnam Pro"/>
            </a:endParaRPr>
          </a:p>
        </p:txBody>
      </p:sp>
      <p:sp>
        <p:nvSpPr>
          <p:cNvPr id="1533" name="Google Shape;1533;p28"/>
          <p:cNvSpPr txBox="1"/>
          <p:nvPr>
            <p:ph idx="12" type="sldNum"/>
          </p:nvPr>
        </p:nvSpPr>
        <p:spPr>
          <a:xfrm>
            <a:off x="7997876" y="4749850"/>
            <a:ext cx="11076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Damian</a:t>
            </a:r>
            <a:r>
              <a:rPr lang="en">
                <a:solidFill>
                  <a:schemeClr val="lt1"/>
                </a:solidFill>
              </a:rPr>
              <a:t>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64"/>
          <p:cNvSpPr txBox="1"/>
          <p:nvPr>
            <p:ph type="title"/>
          </p:nvPr>
        </p:nvSpPr>
        <p:spPr>
          <a:xfrm>
            <a:off x="1388100" y="1001800"/>
            <a:ext cx="63678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3FA6EA"/>
                </a:solidFill>
              </a:rPr>
              <a:t>Questions? </a:t>
            </a:r>
            <a:endParaRPr>
              <a:solidFill>
                <a:srgbClr val="3FA6EA"/>
              </a:solidFill>
            </a:endParaRPr>
          </a:p>
          <a:p>
            <a:pPr indent="0" lvl="0" marL="0" rtl="0" algn="ctr">
              <a:spcBef>
                <a:spcPts val="0"/>
              </a:spcBef>
              <a:spcAft>
                <a:spcPts val="0"/>
              </a:spcAft>
              <a:buNone/>
            </a:pPr>
            <a:r>
              <a:rPr lang="en" sz="4600">
                <a:latin typeface="Be Vietnam Pro"/>
                <a:ea typeface="Be Vietnam Pro"/>
                <a:cs typeface="Be Vietnam Pro"/>
                <a:sym typeface="Be Vietnam Pro"/>
              </a:rPr>
              <a:t>Thank you. </a:t>
            </a:r>
            <a:endParaRPr sz="4600">
              <a:latin typeface="Be Vietnam Pro"/>
              <a:ea typeface="Be Vietnam Pro"/>
              <a:cs typeface="Be Vietnam Pro"/>
              <a:sym typeface="Be Vietnam Pro"/>
            </a:endParaRPr>
          </a:p>
        </p:txBody>
      </p:sp>
      <p:sp>
        <p:nvSpPr>
          <p:cNvPr id="1843" name="Google Shape;1843;p64"/>
          <p:cNvSpPr txBox="1"/>
          <p:nvPr>
            <p:ph idx="12" type="sldNum"/>
          </p:nvPr>
        </p:nvSpPr>
        <p:spPr>
          <a:xfrm>
            <a:off x="7718512" y="4749850"/>
            <a:ext cx="1386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Tobin </a:t>
            </a: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29"/>
          <p:cNvSpPr txBox="1"/>
          <p:nvPr>
            <p:ph type="title"/>
          </p:nvPr>
        </p:nvSpPr>
        <p:spPr>
          <a:xfrm>
            <a:off x="720000" y="445025"/>
            <a:ext cx="78369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u="sng"/>
              <a:t>Background &amp; Benchmarking</a:t>
            </a:r>
            <a:endParaRPr u="sng"/>
          </a:p>
        </p:txBody>
      </p:sp>
      <p:sp>
        <p:nvSpPr>
          <p:cNvPr id="1539" name="Google Shape;1539;p29"/>
          <p:cNvSpPr/>
          <p:nvPr/>
        </p:nvSpPr>
        <p:spPr>
          <a:xfrm>
            <a:off x="6208725" y="1491250"/>
            <a:ext cx="2836800" cy="3220800"/>
          </a:xfrm>
          <a:prstGeom prst="rect">
            <a:avLst/>
          </a:prstGeom>
          <a:solidFill>
            <a:srgbClr val="D1EAF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40" name="Google Shape;1540;p29"/>
          <p:cNvSpPr txBox="1"/>
          <p:nvPr>
            <p:ph idx="1" type="subTitle"/>
          </p:nvPr>
        </p:nvSpPr>
        <p:spPr>
          <a:xfrm>
            <a:off x="6208725" y="3976100"/>
            <a:ext cx="2754900" cy="4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latin typeface="Be Vietnam Pro"/>
                <a:ea typeface="Be Vietnam Pro"/>
                <a:cs typeface="Be Vietnam Pro"/>
                <a:sym typeface="Be Vietnam Pro"/>
              </a:rPr>
              <a:t>FSAE 2nd Place:</a:t>
            </a:r>
            <a:endParaRPr b="1" u="sng">
              <a:latin typeface="Be Vietnam Pro"/>
              <a:ea typeface="Be Vietnam Pro"/>
              <a:cs typeface="Be Vietnam Pro"/>
              <a:sym typeface="Be Vietnam Pro"/>
            </a:endParaRPr>
          </a:p>
          <a:p>
            <a:pPr indent="0" lvl="0" marL="0" rtl="0" algn="ctr">
              <a:spcBef>
                <a:spcPts val="0"/>
              </a:spcBef>
              <a:spcAft>
                <a:spcPts val="0"/>
              </a:spcAft>
              <a:buNone/>
            </a:pPr>
            <a:r>
              <a:rPr b="1" lang="en" sz="1300" u="sng">
                <a:latin typeface="Be Vietnam Pro"/>
                <a:ea typeface="Be Vietnam Pro"/>
                <a:cs typeface="Be Vietnam Pro"/>
                <a:sym typeface="Be Vietnam Pro"/>
              </a:rPr>
              <a:t>Univ. North Carolina -Charlotte</a:t>
            </a:r>
            <a:endParaRPr b="1" sz="1300" u="sng">
              <a:latin typeface="Be Vietnam Pro"/>
              <a:ea typeface="Be Vietnam Pro"/>
              <a:cs typeface="Be Vietnam Pro"/>
              <a:sym typeface="Be Vietnam Pro"/>
            </a:endParaRPr>
          </a:p>
        </p:txBody>
      </p:sp>
      <p:pic>
        <p:nvPicPr>
          <p:cNvPr id="1541" name="Google Shape;1541;p29"/>
          <p:cNvPicPr preferRelativeResize="0"/>
          <p:nvPr/>
        </p:nvPicPr>
        <p:blipFill rotWithShape="1">
          <a:blip r:embed="rId3">
            <a:alphaModFix/>
          </a:blip>
          <a:srcRect b="4379" l="0" r="0" t="0"/>
          <a:stretch/>
        </p:blipFill>
        <p:spPr>
          <a:xfrm>
            <a:off x="6291300" y="1742375"/>
            <a:ext cx="2617450" cy="2142024"/>
          </a:xfrm>
          <a:prstGeom prst="rect">
            <a:avLst/>
          </a:prstGeom>
          <a:solidFill>
            <a:srgbClr val="C9DAF8"/>
          </a:solidFill>
          <a:ln>
            <a:noFill/>
          </a:ln>
        </p:spPr>
      </p:pic>
      <p:sp>
        <p:nvSpPr>
          <p:cNvPr id="1542" name="Google Shape;1542;p29"/>
          <p:cNvSpPr/>
          <p:nvPr/>
        </p:nvSpPr>
        <p:spPr>
          <a:xfrm>
            <a:off x="720000" y="1213875"/>
            <a:ext cx="3792900" cy="2682600"/>
          </a:xfrm>
          <a:prstGeom prst="rect">
            <a:avLst/>
          </a:prstGeom>
          <a:solidFill>
            <a:srgbClr val="D1EAFA"/>
          </a:solid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u="sng">
                <a:latin typeface="Be Vietnam Pro"/>
                <a:ea typeface="Be Vietnam Pro"/>
                <a:cs typeface="Be Vietnam Pro"/>
                <a:sym typeface="Be Vietnam Pro"/>
              </a:rPr>
              <a:t>Results FSAE 2024</a:t>
            </a:r>
            <a:endParaRPr b="1" sz="1100" u="sng">
              <a:latin typeface="Be Vietnam Pro"/>
              <a:ea typeface="Be Vietnam Pro"/>
              <a:cs typeface="Be Vietnam Pro"/>
              <a:sym typeface="Be Vietnam Pro"/>
            </a:endParaRPr>
          </a:p>
          <a:p>
            <a:pPr indent="0" lvl="0" marL="0" rtl="0" algn="l">
              <a:spcBef>
                <a:spcPts val="0"/>
              </a:spcBef>
              <a:spcAft>
                <a:spcPts val="0"/>
              </a:spcAft>
              <a:buNone/>
            </a:pPr>
            <a:r>
              <a:t/>
            </a:r>
            <a:endParaRPr b="1" sz="1100" u="sng">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Overall all result: 2</a:t>
            </a:r>
            <a:r>
              <a:rPr baseline="30000" lang="en">
                <a:solidFill>
                  <a:schemeClr val="lt1"/>
                </a:solidFill>
                <a:latin typeface="Be Vietnam Pro"/>
                <a:ea typeface="Be Vietnam Pro"/>
                <a:cs typeface="Be Vietnam Pro"/>
                <a:sym typeface="Be Vietnam Pro"/>
              </a:rPr>
              <a:t>nd</a:t>
            </a:r>
            <a:endParaRPr baseline="30000">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Acceleration: 4.811 sec</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Skidpad: 5.243  sec</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Autocross: 50.329 sec</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Endurance: 1408.963 sec (23.48 min)</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Efficiency: 0.691</a:t>
            </a:r>
            <a:endParaRPr>
              <a:solidFill>
                <a:schemeClr val="lt1"/>
              </a:solidFill>
              <a:latin typeface="Be Vietnam Pro"/>
              <a:ea typeface="Be Vietnam Pro"/>
              <a:cs typeface="Be Vietnam Pro"/>
              <a:sym typeface="Be Vietnam Pro"/>
            </a:endParaRPr>
          </a:p>
          <a:p>
            <a:pPr indent="0" lvl="0" marL="457200" rtl="0" algn="l">
              <a:spcBef>
                <a:spcPts val="1000"/>
              </a:spcBef>
              <a:spcAft>
                <a:spcPts val="1000"/>
              </a:spcAft>
              <a:buNone/>
            </a:pPr>
            <a:r>
              <a:t/>
            </a:r>
            <a:endParaRPr sz="1100">
              <a:solidFill>
                <a:schemeClr val="lt1"/>
              </a:solidFill>
              <a:latin typeface="Be Vietnam Pro"/>
              <a:ea typeface="Be Vietnam Pro"/>
              <a:cs typeface="Be Vietnam Pro"/>
              <a:sym typeface="Be Vietnam Pro"/>
            </a:endParaRPr>
          </a:p>
        </p:txBody>
      </p:sp>
      <p:sp>
        <p:nvSpPr>
          <p:cNvPr id="1543" name="Google Shape;1543;p29"/>
          <p:cNvSpPr txBox="1"/>
          <p:nvPr>
            <p:ph idx="12" type="sldNum"/>
          </p:nvPr>
        </p:nvSpPr>
        <p:spPr>
          <a:xfrm>
            <a:off x="7888314" y="4749850"/>
            <a:ext cx="12171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Damian </a:t>
            </a: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30"/>
          <p:cNvSpPr txBox="1"/>
          <p:nvPr>
            <p:ph type="title"/>
          </p:nvPr>
        </p:nvSpPr>
        <p:spPr>
          <a:xfrm>
            <a:off x="720000" y="213000"/>
            <a:ext cx="77040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t>Background &amp; Benchmarking </a:t>
            </a:r>
            <a:endParaRPr u="sng"/>
          </a:p>
        </p:txBody>
      </p:sp>
      <p:sp>
        <p:nvSpPr>
          <p:cNvPr id="1549" name="Google Shape;1549;p30"/>
          <p:cNvSpPr txBox="1"/>
          <p:nvPr>
            <p:ph idx="1" type="subTitle"/>
          </p:nvPr>
        </p:nvSpPr>
        <p:spPr>
          <a:xfrm>
            <a:off x="281049" y="1615835"/>
            <a:ext cx="23916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0"/>
          <p:cNvSpPr/>
          <p:nvPr/>
        </p:nvSpPr>
        <p:spPr>
          <a:xfrm>
            <a:off x="3564825" y="1346250"/>
            <a:ext cx="4938900" cy="2649600"/>
          </a:xfrm>
          <a:prstGeom prst="rect">
            <a:avLst/>
          </a:prstGeom>
          <a:solidFill>
            <a:srgbClr val="D1EAFA"/>
          </a:solidFill>
          <a:ln cap="flat" cmpd="sng" w="3810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u="sng">
                <a:solidFill>
                  <a:schemeClr val="lt1"/>
                </a:solidFill>
                <a:latin typeface="Be Vietnam Pro"/>
                <a:ea typeface="Be Vietnam Pro"/>
                <a:cs typeface="Be Vietnam Pro"/>
                <a:sym typeface="Be Vietnam Pro"/>
              </a:rPr>
              <a:t>Results FSAE 2024</a:t>
            </a:r>
            <a:endParaRPr b="1" sz="1100" u="sng">
              <a:solidFill>
                <a:schemeClr val="lt1"/>
              </a:solidFill>
              <a:latin typeface="Be Vietnam Pro"/>
              <a:ea typeface="Be Vietnam Pro"/>
              <a:cs typeface="Be Vietnam Pro"/>
              <a:sym typeface="Be Vietnam Pro"/>
            </a:endParaRPr>
          </a:p>
          <a:p>
            <a:pPr indent="0" lvl="0" marL="0" rtl="0" algn="l">
              <a:spcBef>
                <a:spcPts val="0"/>
              </a:spcBef>
              <a:spcAft>
                <a:spcPts val="0"/>
              </a:spcAft>
              <a:buNone/>
            </a:pPr>
            <a:r>
              <a:t/>
            </a:r>
            <a:endParaRPr b="1" sz="1100" u="sng">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96th Overall</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Acceleration: DNA</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Skidpad: DNA</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Autocross: DNA</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Endurance: 2092.469 ~ 35 minutes</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Efficiency: DNA</a:t>
            </a:r>
            <a:endParaRPr sz="1100">
              <a:solidFill>
                <a:schemeClr val="lt1"/>
              </a:solidFill>
              <a:latin typeface="Be Vietnam Pro"/>
              <a:ea typeface="Be Vietnam Pro"/>
              <a:cs typeface="Be Vietnam Pro"/>
              <a:sym typeface="Be Vietnam Pro"/>
            </a:endParaRPr>
          </a:p>
          <a:p>
            <a:pPr indent="0" lvl="0" marL="457200" rtl="0" algn="l">
              <a:spcBef>
                <a:spcPts val="1000"/>
              </a:spcBef>
              <a:spcAft>
                <a:spcPts val="0"/>
              </a:spcAft>
              <a:buNone/>
            </a:pPr>
            <a:r>
              <a:t/>
            </a:r>
            <a:endParaRPr sz="1100">
              <a:latin typeface="Be Vietnam Pro"/>
              <a:ea typeface="Be Vietnam Pro"/>
              <a:cs typeface="Be Vietnam Pro"/>
              <a:sym typeface="Be Vietnam Pro"/>
            </a:endParaRPr>
          </a:p>
        </p:txBody>
      </p:sp>
      <p:sp>
        <p:nvSpPr>
          <p:cNvPr id="1551" name="Google Shape;1551;p30"/>
          <p:cNvSpPr/>
          <p:nvPr/>
        </p:nvSpPr>
        <p:spPr>
          <a:xfrm>
            <a:off x="107300" y="1141225"/>
            <a:ext cx="3175200" cy="3406200"/>
          </a:xfrm>
          <a:prstGeom prst="rect">
            <a:avLst/>
          </a:prstGeom>
          <a:solidFill>
            <a:srgbClr val="D1EAF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52" name="Google Shape;1552;p30"/>
          <p:cNvSpPr txBox="1"/>
          <p:nvPr>
            <p:ph idx="1" type="subTitle"/>
          </p:nvPr>
        </p:nvSpPr>
        <p:spPr>
          <a:xfrm>
            <a:off x="329899" y="1615835"/>
            <a:ext cx="2391600" cy="4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553" name="Google Shape;1553;p30"/>
          <p:cNvPicPr preferRelativeResize="0"/>
          <p:nvPr/>
        </p:nvPicPr>
        <p:blipFill>
          <a:blip r:embed="rId3">
            <a:alphaModFix/>
          </a:blip>
          <a:stretch>
            <a:fillRect/>
          </a:stretch>
        </p:blipFill>
        <p:spPr>
          <a:xfrm>
            <a:off x="241136" y="1346249"/>
            <a:ext cx="2907525" cy="2649601"/>
          </a:xfrm>
          <a:prstGeom prst="rect">
            <a:avLst/>
          </a:prstGeom>
          <a:solidFill>
            <a:srgbClr val="C9DAF8"/>
          </a:solidFill>
          <a:ln>
            <a:noFill/>
          </a:ln>
        </p:spPr>
      </p:pic>
      <p:sp>
        <p:nvSpPr>
          <p:cNvPr id="1554" name="Google Shape;1554;p30"/>
          <p:cNvSpPr txBox="1"/>
          <p:nvPr/>
        </p:nvSpPr>
        <p:spPr>
          <a:xfrm>
            <a:off x="402200" y="4090950"/>
            <a:ext cx="2585400" cy="29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lt1"/>
                </a:solidFill>
                <a:latin typeface="Be Vietnam Pro"/>
                <a:ea typeface="Be Vietnam Pro"/>
                <a:cs typeface="Be Vietnam Pro"/>
                <a:sym typeface="Be Vietnam Pro"/>
              </a:rPr>
              <a:t>NAU FSAE 2024</a:t>
            </a:r>
            <a:endParaRPr b="1" u="sng">
              <a:solidFill>
                <a:schemeClr val="lt1"/>
              </a:solidFill>
              <a:latin typeface="Be Vietnam Pro"/>
              <a:ea typeface="Be Vietnam Pro"/>
              <a:cs typeface="Be Vietnam Pro"/>
              <a:sym typeface="Be Vietnam Pro"/>
            </a:endParaRPr>
          </a:p>
        </p:txBody>
      </p:sp>
      <p:sp>
        <p:nvSpPr>
          <p:cNvPr id="1555" name="Google Shape;1555;p30"/>
          <p:cNvSpPr txBox="1"/>
          <p:nvPr/>
        </p:nvSpPr>
        <p:spPr>
          <a:xfrm>
            <a:off x="6598725" y="1764025"/>
            <a:ext cx="1869600" cy="21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u="sng">
                <a:solidFill>
                  <a:schemeClr val="lt1"/>
                </a:solidFill>
                <a:latin typeface="Be Vietnam Pro"/>
                <a:ea typeface="Be Vietnam Pro"/>
                <a:cs typeface="Be Vietnam Pro"/>
                <a:sym typeface="Be Vietnam Pro"/>
              </a:rPr>
              <a:t>Components:</a:t>
            </a:r>
            <a:endParaRPr b="1" sz="1300" u="sng">
              <a:solidFill>
                <a:schemeClr val="lt1"/>
              </a:solidFill>
              <a:latin typeface="Be Vietnam Pro"/>
              <a:ea typeface="Be Vietnam Pro"/>
              <a:cs typeface="Be Vietnam Pro"/>
              <a:sym typeface="Be Vietnam Pro"/>
            </a:endParaRPr>
          </a:p>
          <a:p>
            <a:pPr indent="-311150" lvl="0" marL="457200" rtl="0" algn="l">
              <a:spcBef>
                <a:spcPts val="0"/>
              </a:spcBef>
              <a:spcAft>
                <a:spcPts val="0"/>
              </a:spcAft>
              <a:buClr>
                <a:schemeClr val="lt1"/>
              </a:buClr>
              <a:buSzPts val="1300"/>
              <a:buFont typeface="Be Vietnam Pro"/>
              <a:buChar char="●"/>
            </a:pPr>
            <a:r>
              <a:rPr lang="en" sz="1300">
                <a:solidFill>
                  <a:schemeClr val="lt1"/>
                </a:solidFill>
                <a:latin typeface="Be Vietnam Pro"/>
                <a:ea typeface="Be Vietnam Pro"/>
                <a:cs typeface="Be Vietnam Pro"/>
                <a:sym typeface="Be Vietnam Pro"/>
              </a:rPr>
              <a:t>Honda CBR600F4i</a:t>
            </a:r>
            <a:endParaRPr sz="1300">
              <a:solidFill>
                <a:schemeClr val="lt1"/>
              </a:solidFill>
              <a:latin typeface="Be Vietnam Pro"/>
              <a:ea typeface="Be Vietnam Pro"/>
              <a:cs typeface="Be Vietnam Pro"/>
              <a:sym typeface="Be Vietnam Pro"/>
            </a:endParaRPr>
          </a:p>
          <a:p>
            <a:pPr indent="-311150" lvl="0" marL="457200" rtl="0" algn="l">
              <a:spcBef>
                <a:spcPts val="0"/>
              </a:spcBef>
              <a:spcAft>
                <a:spcPts val="0"/>
              </a:spcAft>
              <a:buClr>
                <a:schemeClr val="lt1"/>
              </a:buClr>
              <a:buSzPts val="1300"/>
              <a:buFont typeface="Be Vietnam Pro"/>
              <a:buChar char="●"/>
            </a:pPr>
            <a:r>
              <a:rPr lang="en" sz="1300">
                <a:solidFill>
                  <a:schemeClr val="lt1"/>
                </a:solidFill>
                <a:latin typeface="Be Vietnam Pro"/>
                <a:ea typeface="Be Vietnam Pro"/>
                <a:cs typeface="Be Vietnam Pro"/>
                <a:sym typeface="Be Vietnam Pro"/>
              </a:rPr>
              <a:t>Spool in the Rear</a:t>
            </a:r>
            <a:endParaRPr sz="1300">
              <a:solidFill>
                <a:schemeClr val="lt1"/>
              </a:solidFill>
              <a:latin typeface="Be Vietnam Pro"/>
              <a:ea typeface="Be Vietnam Pro"/>
              <a:cs typeface="Be Vietnam Pro"/>
              <a:sym typeface="Be Vietnam Pro"/>
            </a:endParaRPr>
          </a:p>
          <a:p>
            <a:pPr indent="-311150" lvl="0" marL="457200" rtl="0" algn="l">
              <a:spcBef>
                <a:spcPts val="0"/>
              </a:spcBef>
              <a:spcAft>
                <a:spcPts val="0"/>
              </a:spcAft>
              <a:buClr>
                <a:schemeClr val="lt1"/>
              </a:buClr>
              <a:buSzPts val="1300"/>
              <a:buFont typeface="Be Vietnam Pro"/>
              <a:buChar char="●"/>
            </a:pPr>
            <a:r>
              <a:rPr lang="en" sz="1300">
                <a:solidFill>
                  <a:schemeClr val="lt1"/>
                </a:solidFill>
                <a:latin typeface="Be Vietnam Pro"/>
                <a:ea typeface="Be Vietnam Pro"/>
                <a:cs typeface="Be Vietnam Pro"/>
                <a:sym typeface="Be Vietnam Pro"/>
              </a:rPr>
              <a:t>Shifting System</a:t>
            </a:r>
            <a:endParaRPr sz="1300">
              <a:solidFill>
                <a:schemeClr val="lt1"/>
              </a:solidFill>
              <a:latin typeface="Be Vietnam Pro"/>
              <a:ea typeface="Be Vietnam Pro"/>
              <a:cs typeface="Be Vietnam Pro"/>
              <a:sym typeface="Be Vietnam Pro"/>
            </a:endParaRPr>
          </a:p>
          <a:p>
            <a:pPr indent="-311150" lvl="0" marL="457200" rtl="0" algn="l">
              <a:spcBef>
                <a:spcPts val="0"/>
              </a:spcBef>
              <a:spcAft>
                <a:spcPts val="0"/>
              </a:spcAft>
              <a:buClr>
                <a:schemeClr val="lt1"/>
              </a:buClr>
              <a:buSzPts val="1300"/>
              <a:buFont typeface="Be Vietnam Pro"/>
              <a:buChar char="●"/>
            </a:pPr>
            <a:r>
              <a:rPr lang="en" sz="1300">
                <a:solidFill>
                  <a:schemeClr val="lt1"/>
                </a:solidFill>
                <a:latin typeface="Be Vietnam Pro"/>
                <a:ea typeface="Be Vietnam Pro"/>
                <a:cs typeface="Be Vietnam Pro"/>
                <a:sym typeface="Be Vietnam Pro"/>
              </a:rPr>
              <a:t>Intake</a:t>
            </a:r>
            <a:endParaRPr sz="1300">
              <a:solidFill>
                <a:schemeClr val="lt1"/>
              </a:solidFill>
              <a:latin typeface="Be Vietnam Pro"/>
              <a:ea typeface="Be Vietnam Pro"/>
              <a:cs typeface="Be Vietnam Pro"/>
              <a:sym typeface="Be Vietnam Pro"/>
            </a:endParaRPr>
          </a:p>
          <a:p>
            <a:pPr indent="-311150" lvl="0" marL="457200" rtl="0" algn="l">
              <a:spcBef>
                <a:spcPts val="0"/>
              </a:spcBef>
              <a:spcAft>
                <a:spcPts val="0"/>
              </a:spcAft>
              <a:buClr>
                <a:schemeClr val="lt1"/>
              </a:buClr>
              <a:buSzPts val="1300"/>
              <a:buFont typeface="Be Vietnam Pro"/>
              <a:buChar char="●"/>
            </a:pPr>
            <a:r>
              <a:rPr lang="en" sz="1300">
                <a:solidFill>
                  <a:schemeClr val="lt1"/>
                </a:solidFill>
                <a:latin typeface="Be Vietnam Pro"/>
                <a:ea typeface="Be Vietnam Pro"/>
                <a:cs typeface="Be Vietnam Pro"/>
                <a:sym typeface="Be Vietnam Pro"/>
              </a:rPr>
              <a:t>Muffler</a:t>
            </a:r>
            <a:endParaRPr sz="1300">
              <a:solidFill>
                <a:schemeClr val="lt1"/>
              </a:solidFill>
              <a:latin typeface="Be Vietnam Pro"/>
              <a:ea typeface="Be Vietnam Pro"/>
              <a:cs typeface="Be Vietnam Pro"/>
              <a:sym typeface="Be Vietnam Pro"/>
            </a:endParaRPr>
          </a:p>
        </p:txBody>
      </p:sp>
      <p:sp>
        <p:nvSpPr>
          <p:cNvPr id="1556" name="Google Shape;1556;p30"/>
          <p:cNvSpPr txBox="1"/>
          <p:nvPr>
            <p:ph idx="12" type="sldNum"/>
          </p:nvPr>
        </p:nvSpPr>
        <p:spPr>
          <a:xfrm>
            <a:off x="7718512" y="4749850"/>
            <a:ext cx="13869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Damian </a:t>
            </a: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31"/>
          <p:cNvSpPr txBox="1"/>
          <p:nvPr>
            <p:ph type="title"/>
          </p:nvPr>
        </p:nvSpPr>
        <p:spPr>
          <a:xfrm>
            <a:off x="1901100" y="123800"/>
            <a:ext cx="5341800" cy="57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Requirements</a:t>
            </a:r>
            <a:endParaRPr u="sng"/>
          </a:p>
        </p:txBody>
      </p:sp>
      <p:sp>
        <p:nvSpPr>
          <p:cNvPr id="1562" name="Google Shape;1562;p31"/>
          <p:cNvSpPr txBox="1"/>
          <p:nvPr>
            <p:ph idx="1" type="body"/>
          </p:nvPr>
        </p:nvSpPr>
        <p:spPr>
          <a:xfrm>
            <a:off x="147625" y="1061525"/>
            <a:ext cx="4414200" cy="2187000"/>
          </a:xfrm>
          <a:prstGeom prst="rect">
            <a:avLst/>
          </a:prstGeom>
          <a:solidFill>
            <a:srgbClr val="D1EAFA"/>
          </a:solidFill>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Maximum </a:t>
            </a:r>
            <a:r>
              <a:rPr lang="en">
                <a:solidFill>
                  <a:schemeClr val="lt1"/>
                </a:solidFill>
                <a:latin typeface="Be Vietnam Pro"/>
                <a:ea typeface="Be Vietnam Pro"/>
                <a:cs typeface="Be Vietnam Pro"/>
                <a:sym typeface="Be Vietnam Pro"/>
              </a:rPr>
              <a:t>engine</a:t>
            </a:r>
            <a:r>
              <a:rPr lang="en">
                <a:solidFill>
                  <a:schemeClr val="lt1"/>
                </a:solidFill>
                <a:latin typeface="Be Vietnam Pro"/>
                <a:ea typeface="Be Vietnam Pro"/>
                <a:cs typeface="Be Vietnam Pro"/>
                <a:sym typeface="Be Vietnam Pro"/>
              </a:rPr>
              <a:t> </a:t>
            </a:r>
            <a:r>
              <a:rPr lang="en">
                <a:solidFill>
                  <a:schemeClr val="lt1"/>
                </a:solidFill>
                <a:latin typeface="Be Vietnam Pro"/>
                <a:ea typeface="Be Vietnam Pro"/>
                <a:cs typeface="Be Vietnam Pro"/>
                <a:sym typeface="Be Vietnam Pro"/>
              </a:rPr>
              <a:t>displacement </a:t>
            </a:r>
            <a:r>
              <a:rPr lang="en">
                <a:solidFill>
                  <a:schemeClr val="lt1"/>
                </a:solidFill>
                <a:latin typeface="Be Vietnam Pro"/>
                <a:ea typeface="Be Vietnam Pro"/>
                <a:cs typeface="Be Vietnam Pro"/>
                <a:sym typeface="Be Vietnam Pro"/>
              </a:rPr>
              <a:t>of 710cc </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20mm </a:t>
            </a:r>
            <a:r>
              <a:rPr lang="en">
                <a:solidFill>
                  <a:schemeClr val="lt1"/>
                </a:solidFill>
                <a:latin typeface="Be Vietnam Pro"/>
                <a:ea typeface="Be Vietnam Pro"/>
                <a:cs typeface="Be Vietnam Pro"/>
                <a:sym typeface="Be Vietnam Pro"/>
              </a:rPr>
              <a:t>diameter</a:t>
            </a:r>
            <a:r>
              <a:rPr lang="en">
                <a:solidFill>
                  <a:schemeClr val="lt1"/>
                </a:solidFill>
                <a:latin typeface="Be Vietnam Pro"/>
                <a:ea typeface="Be Vietnam Pro"/>
                <a:cs typeface="Be Vietnam Pro"/>
                <a:sym typeface="Be Vietnam Pro"/>
              </a:rPr>
              <a:t> intake restrictor</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103 decibel limit at idle in </a:t>
            </a:r>
            <a:r>
              <a:rPr lang="en">
                <a:solidFill>
                  <a:schemeClr val="lt1"/>
                </a:solidFill>
                <a:latin typeface="Be Vietnam Pro"/>
                <a:ea typeface="Be Vietnam Pro"/>
                <a:cs typeface="Be Vietnam Pro"/>
                <a:sym typeface="Be Vietnam Pro"/>
              </a:rPr>
              <a:t>c-scale</a:t>
            </a:r>
            <a:endParaRPr>
              <a:solidFill>
                <a:schemeClr val="lt1"/>
              </a:solidFill>
              <a:latin typeface="Be Vietnam Pro"/>
              <a:ea typeface="Be Vietnam Pro"/>
              <a:cs typeface="Be Vietnam Pro"/>
              <a:sym typeface="Be Vietnam Pro"/>
            </a:endParaRPr>
          </a:p>
          <a:p>
            <a:pPr indent="-317500" lvl="1" marL="9144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110 decibel at all other speeds in c-scale</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Must stay within the Tire Surface Envelope</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Scatter S</a:t>
            </a:r>
            <a:r>
              <a:rPr lang="en">
                <a:solidFill>
                  <a:schemeClr val="lt1"/>
                </a:solidFill>
                <a:latin typeface="Be Vietnam Pro"/>
                <a:ea typeface="Be Vietnam Pro"/>
                <a:cs typeface="Be Vietnam Pro"/>
                <a:sym typeface="Be Vietnam Pro"/>
              </a:rPr>
              <a:t>hields</a:t>
            </a:r>
            <a:r>
              <a:rPr lang="en">
                <a:solidFill>
                  <a:schemeClr val="lt1"/>
                </a:solidFill>
                <a:latin typeface="Be Vietnam Pro"/>
                <a:ea typeface="Be Vietnam Pro"/>
                <a:cs typeface="Be Vietnam Pro"/>
                <a:sym typeface="Be Vietnam Pro"/>
              </a:rPr>
              <a:t> on any rotating items</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Prevent all </a:t>
            </a:r>
            <a:r>
              <a:rPr lang="en">
                <a:solidFill>
                  <a:schemeClr val="lt1"/>
                </a:solidFill>
                <a:latin typeface="Be Vietnam Pro"/>
                <a:ea typeface="Be Vietnam Pro"/>
                <a:cs typeface="Be Vietnam Pro"/>
                <a:sym typeface="Be Vietnam Pro"/>
              </a:rPr>
              <a:t>leaks</a:t>
            </a:r>
            <a:r>
              <a:rPr lang="en">
                <a:solidFill>
                  <a:schemeClr val="lt1"/>
                </a:solidFill>
                <a:latin typeface="Be Vietnam Pro"/>
                <a:ea typeface="Be Vietnam Pro"/>
                <a:cs typeface="Be Vietnam Pro"/>
                <a:sym typeface="Be Vietnam Pro"/>
              </a:rPr>
              <a:t> with the car at a 45°</a:t>
            </a:r>
            <a:endParaRPr>
              <a:solidFill>
                <a:schemeClr val="lt1"/>
              </a:solidFill>
              <a:latin typeface="Be Vietnam Pro"/>
              <a:ea typeface="Be Vietnam Pro"/>
              <a:cs typeface="Be Vietnam Pro"/>
              <a:sym typeface="Be Vietnam Pro"/>
            </a:endParaRPr>
          </a:p>
          <a:p>
            <a:pPr indent="0" lvl="0" marL="0" rtl="0" algn="l">
              <a:spcBef>
                <a:spcPts val="1000"/>
              </a:spcBef>
              <a:spcAft>
                <a:spcPts val="1000"/>
              </a:spcAft>
              <a:buNone/>
            </a:pPr>
            <a:r>
              <a:t/>
            </a:r>
            <a:endParaRPr>
              <a:solidFill>
                <a:schemeClr val="lt1"/>
              </a:solidFill>
              <a:latin typeface="Be Vietnam Pro"/>
              <a:ea typeface="Be Vietnam Pro"/>
              <a:cs typeface="Be Vietnam Pro"/>
              <a:sym typeface="Be Vietnam Pro"/>
            </a:endParaRPr>
          </a:p>
        </p:txBody>
      </p:sp>
      <p:pic>
        <p:nvPicPr>
          <p:cNvPr id="1563" name="Google Shape;1563;p31"/>
          <p:cNvPicPr preferRelativeResize="0"/>
          <p:nvPr/>
        </p:nvPicPr>
        <p:blipFill>
          <a:blip r:embed="rId3">
            <a:alphaModFix/>
          </a:blip>
          <a:stretch>
            <a:fillRect/>
          </a:stretch>
        </p:blipFill>
        <p:spPr>
          <a:xfrm>
            <a:off x="38525" y="3618500"/>
            <a:ext cx="3911001" cy="1177100"/>
          </a:xfrm>
          <a:prstGeom prst="rect">
            <a:avLst/>
          </a:prstGeom>
          <a:noFill/>
          <a:ln cap="flat" cmpd="sng" w="28575">
            <a:solidFill>
              <a:srgbClr val="111111"/>
            </a:solidFill>
            <a:prstDash val="solid"/>
            <a:round/>
            <a:headEnd len="sm" w="sm" type="none"/>
            <a:tailEnd len="sm" w="sm" type="none"/>
          </a:ln>
        </p:spPr>
      </p:pic>
      <p:pic>
        <p:nvPicPr>
          <p:cNvPr id="1564" name="Google Shape;1564;p31"/>
          <p:cNvPicPr preferRelativeResize="0"/>
          <p:nvPr/>
        </p:nvPicPr>
        <p:blipFill rotWithShape="1">
          <a:blip r:embed="rId4">
            <a:alphaModFix/>
          </a:blip>
          <a:srcRect b="26128" l="22597" r="29004" t="9941"/>
          <a:stretch/>
        </p:blipFill>
        <p:spPr>
          <a:xfrm>
            <a:off x="7008912" y="2923900"/>
            <a:ext cx="2089425" cy="1827925"/>
          </a:xfrm>
          <a:prstGeom prst="rect">
            <a:avLst/>
          </a:prstGeom>
          <a:noFill/>
          <a:ln cap="flat" cmpd="sng" w="38100">
            <a:solidFill>
              <a:srgbClr val="000000"/>
            </a:solidFill>
            <a:prstDash val="solid"/>
            <a:round/>
            <a:headEnd len="sm" w="sm" type="none"/>
            <a:tailEnd len="sm" w="sm" type="none"/>
          </a:ln>
        </p:spPr>
      </p:pic>
      <p:sp>
        <p:nvSpPr>
          <p:cNvPr id="1565" name="Google Shape;1565;p31"/>
          <p:cNvSpPr txBox="1"/>
          <p:nvPr/>
        </p:nvSpPr>
        <p:spPr>
          <a:xfrm>
            <a:off x="4679825" y="1061525"/>
            <a:ext cx="4347000" cy="1242900"/>
          </a:xfrm>
          <a:prstGeom prst="rect">
            <a:avLst/>
          </a:prstGeom>
          <a:solidFill>
            <a:srgbClr val="D1EAFA"/>
          </a:solid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General User Experience</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Modularity</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Clean Wiring</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Ease of Shifting</a:t>
            </a:r>
            <a:endParaRPr>
              <a:solidFill>
                <a:schemeClr val="lt1"/>
              </a:solidFill>
              <a:latin typeface="Be Vietnam Pro"/>
              <a:ea typeface="Be Vietnam Pro"/>
              <a:cs typeface="Be Vietnam Pro"/>
              <a:sym typeface="Be Vietnam Pro"/>
            </a:endParaRPr>
          </a:p>
          <a:p>
            <a:pPr indent="-317500" lvl="0" marL="457200" rtl="0" algn="l">
              <a:spcBef>
                <a:spcPts val="0"/>
              </a:spcBef>
              <a:spcAft>
                <a:spcPts val="0"/>
              </a:spcAft>
              <a:buClr>
                <a:schemeClr val="lt1"/>
              </a:buClr>
              <a:buSzPts val="1400"/>
              <a:buFont typeface="Be Vietnam Pro"/>
              <a:buChar char="●"/>
            </a:pPr>
            <a:r>
              <a:rPr lang="en">
                <a:solidFill>
                  <a:schemeClr val="lt1"/>
                </a:solidFill>
                <a:latin typeface="Be Vietnam Pro"/>
                <a:ea typeface="Be Vietnam Pro"/>
                <a:cs typeface="Be Vietnam Pro"/>
                <a:sym typeface="Be Vietnam Pro"/>
              </a:rPr>
              <a:t>Safety</a:t>
            </a:r>
            <a:r>
              <a:rPr lang="en">
                <a:solidFill>
                  <a:schemeClr val="lt1"/>
                </a:solidFill>
                <a:latin typeface="Be Vietnam Pro"/>
                <a:ea typeface="Be Vietnam Pro"/>
                <a:cs typeface="Be Vietnam Pro"/>
                <a:sym typeface="Be Vietnam Pro"/>
              </a:rPr>
              <a:t> </a:t>
            </a:r>
            <a:endParaRPr>
              <a:solidFill>
                <a:schemeClr val="lt1"/>
              </a:solidFill>
              <a:latin typeface="Be Vietnam Pro"/>
              <a:ea typeface="Be Vietnam Pro"/>
              <a:cs typeface="Be Vietnam Pro"/>
              <a:sym typeface="Be Vietnam Pro"/>
            </a:endParaRPr>
          </a:p>
        </p:txBody>
      </p:sp>
      <p:sp>
        <p:nvSpPr>
          <p:cNvPr id="1566" name="Google Shape;1566;p31"/>
          <p:cNvSpPr txBox="1"/>
          <p:nvPr/>
        </p:nvSpPr>
        <p:spPr>
          <a:xfrm>
            <a:off x="678900" y="59982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1"/>
                </a:solidFill>
                <a:latin typeface="Be Vietnam Pro Black"/>
                <a:ea typeface="Be Vietnam Pro Black"/>
                <a:cs typeface="Be Vietnam Pro Black"/>
                <a:sym typeface="Be Vietnam Pro Black"/>
              </a:rPr>
              <a:t>Engineering</a:t>
            </a:r>
            <a:endParaRPr>
              <a:solidFill>
                <a:schemeClr val="lt1"/>
              </a:solidFill>
            </a:endParaRPr>
          </a:p>
        </p:txBody>
      </p:sp>
      <p:sp>
        <p:nvSpPr>
          <p:cNvPr id="1567" name="Google Shape;1567;p31"/>
          <p:cNvSpPr txBox="1"/>
          <p:nvPr/>
        </p:nvSpPr>
        <p:spPr>
          <a:xfrm>
            <a:off x="5539925" y="59982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1"/>
                </a:solidFill>
                <a:latin typeface="Be Vietnam Pro Black"/>
                <a:ea typeface="Be Vietnam Pro Black"/>
                <a:cs typeface="Be Vietnam Pro Black"/>
                <a:sym typeface="Be Vietnam Pro Black"/>
              </a:rPr>
              <a:t>Customer</a:t>
            </a:r>
            <a:endParaRPr>
              <a:solidFill>
                <a:schemeClr val="lt1"/>
              </a:solidFill>
            </a:endParaRPr>
          </a:p>
        </p:txBody>
      </p:sp>
      <p:sp>
        <p:nvSpPr>
          <p:cNvPr id="1568" name="Google Shape;1568;p31"/>
          <p:cNvSpPr txBox="1"/>
          <p:nvPr>
            <p:ph idx="12" type="sldNum"/>
          </p:nvPr>
        </p:nvSpPr>
        <p:spPr>
          <a:xfrm>
            <a:off x="7573784" y="4749850"/>
            <a:ext cx="15318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32"/>
          <p:cNvSpPr txBox="1"/>
          <p:nvPr>
            <p:ph type="title"/>
          </p:nvPr>
        </p:nvSpPr>
        <p:spPr>
          <a:xfrm>
            <a:off x="-724300" y="2230925"/>
            <a:ext cx="5099400" cy="576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t>Quality </a:t>
            </a:r>
            <a:r>
              <a:rPr lang="en" u="sng"/>
              <a:t>Factor</a:t>
            </a:r>
            <a:endParaRPr u="sng"/>
          </a:p>
          <a:p>
            <a:pPr indent="0" lvl="0" marL="0" rtl="0" algn="ctr">
              <a:spcBef>
                <a:spcPts val="0"/>
              </a:spcBef>
              <a:spcAft>
                <a:spcPts val="0"/>
              </a:spcAft>
              <a:buNone/>
            </a:pPr>
            <a:r>
              <a:rPr lang="en" u="sng"/>
              <a:t> </a:t>
            </a:r>
            <a:r>
              <a:rPr lang="en" u="sng"/>
              <a:t>Design</a:t>
            </a:r>
            <a:endParaRPr u="sng"/>
          </a:p>
        </p:txBody>
      </p:sp>
      <p:pic>
        <p:nvPicPr>
          <p:cNvPr id="1574" name="Google Shape;1574;p32"/>
          <p:cNvPicPr preferRelativeResize="0"/>
          <p:nvPr/>
        </p:nvPicPr>
        <p:blipFill rotWithShape="1">
          <a:blip r:embed="rId3">
            <a:alphaModFix/>
          </a:blip>
          <a:srcRect b="2614" l="3519" r="1612" t="4336"/>
          <a:stretch/>
        </p:blipFill>
        <p:spPr>
          <a:xfrm>
            <a:off x="3411575" y="0"/>
            <a:ext cx="5145200" cy="5005474"/>
          </a:xfrm>
          <a:prstGeom prst="rect">
            <a:avLst/>
          </a:prstGeom>
          <a:noFill/>
          <a:ln cap="flat" cmpd="sng" w="76200">
            <a:solidFill>
              <a:schemeClr val="accent1"/>
            </a:solidFill>
            <a:prstDash val="solid"/>
            <a:round/>
            <a:headEnd len="sm" w="sm" type="none"/>
            <a:tailEnd len="sm" w="sm" type="none"/>
          </a:ln>
        </p:spPr>
      </p:pic>
      <p:sp>
        <p:nvSpPr>
          <p:cNvPr id="1575" name="Google Shape;1575;p32"/>
          <p:cNvSpPr txBox="1"/>
          <p:nvPr>
            <p:ph idx="12" type="sldNum"/>
          </p:nvPr>
        </p:nvSpPr>
        <p:spPr>
          <a:xfrm>
            <a:off x="-7" y="4815625"/>
            <a:ext cx="1002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solidFill>
                  <a:schemeClr val="lt1"/>
                </a:solidFill>
              </a:rPr>
              <a:t>‹#›</a:t>
            </a:fld>
            <a:r>
              <a:rPr lang="en">
                <a:solidFill>
                  <a:schemeClr val="lt1"/>
                </a:solidFill>
              </a:rPr>
              <a:t> Joey</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33"/>
          <p:cNvSpPr txBox="1"/>
          <p:nvPr>
            <p:ph type="title"/>
          </p:nvPr>
        </p:nvSpPr>
        <p:spPr>
          <a:xfrm>
            <a:off x="715100" y="448050"/>
            <a:ext cx="6215700" cy="5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Literature Review - Joey</a:t>
            </a:r>
            <a:endParaRPr/>
          </a:p>
        </p:txBody>
      </p:sp>
      <p:sp>
        <p:nvSpPr>
          <p:cNvPr id="1581" name="Google Shape;1581;p33"/>
          <p:cNvSpPr txBox="1"/>
          <p:nvPr>
            <p:ph idx="1" type="body"/>
          </p:nvPr>
        </p:nvSpPr>
        <p:spPr>
          <a:xfrm>
            <a:off x="715100" y="1024050"/>
            <a:ext cx="7554300" cy="37365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100">
                <a:solidFill>
                  <a:schemeClr val="lt1"/>
                </a:solidFill>
                <a:latin typeface="Be Vietnam Pro"/>
                <a:ea typeface="Be Vietnam Pro"/>
                <a:cs typeface="Be Vietnam Pro"/>
                <a:sym typeface="Be Vietnam Pro"/>
              </a:rPr>
              <a:t>Textbooks</a:t>
            </a:r>
            <a:endParaRPr b="1"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None/>
            </a:pPr>
            <a:r>
              <a:rPr lang="en" sz="1100">
                <a:solidFill>
                  <a:schemeClr val="lt1"/>
                </a:solidFill>
                <a:latin typeface="Be Vietnam Pro"/>
                <a:ea typeface="Be Vietnam Pro"/>
                <a:cs typeface="Be Vietnam Pro"/>
                <a:sym typeface="Be Vietnam Pro"/>
              </a:rPr>
              <a:t>[1] </a:t>
            </a:r>
            <a:r>
              <a:rPr lang="en" sz="1100">
                <a:solidFill>
                  <a:schemeClr val="lt1"/>
                </a:solidFill>
                <a:latin typeface="Be Vietnam Pro"/>
                <a:ea typeface="Be Vietnam Pro"/>
                <a:cs typeface="Be Vietnam Pro"/>
                <a:sym typeface="Be Vietnam Pro"/>
              </a:rPr>
              <a:t>G. Banish, </a:t>
            </a:r>
            <a:r>
              <a:rPr i="1" lang="en" sz="1100">
                <a:solidFill>
                  <a:schemeClr val="lt1"/>
                </a:solidFill>
                <a:latin typeface="Be Vietnam Pro"/>
                <a:ea typeface="Be Vietnam Pro"/>
                <a:cs typeface="Be Vietnam Pro"/>
                <a:sym typeface="Be Vietnam Pro"/>
              </a:rPr>
              <a:t>Engine Management: Advanced Tuning</a:t>
            </a:r>
            <a:r>
              <a:rPr lang="en" sz="1100">
                <a:solidFill>
                  <a:schemeClr val="lt1"/>
                </a:solidFill>
                <a:latin typeface="Be Vietnam Pro"/>
                <a:ea typeface="Be Vietnam Pro"/>
                <a:cs typeface="Be Vietnam Pro"/>
                <a:sym typeface="Be Vietnam Pro"/>
              </a:rPr>
              <a:t>. North Branch, MN: CarTech, 2007.</a:t>
            </a:r>
            <a:endParaRPr sz="1100">
              <a:solidFill>
                <a:schemeClr val="lt1"/>
              </a:solidFill>
              <a:latin typeface="Be Vietnam Pro"/>
              <a:ea typeface="Be Vietnam Pro"/>
              <a:cs typeface="Be Vietnam Pro"/>
              <a:sym typeface="Be Vietnam Pro"/>
            </a:endParaRPr>
          </a:p>
          <a:p>
            <a:pPr indent="-298450" lvl="0" marL="457200" rtl="0" algn="l">
              <a:lnSpc>
                <a:spcPct val="100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Discusses different sensor functions and tuning procedures for when NAU FSAE tunes the build</a:t>
            </a:r>
            <a:endParaRPr sz="1100">
              <a:solidFill>
                <a:schemeClr val="lt1"/>
              </a:solidFill>
              <a:latin typeface="Be Vietnam Pro"/>
              <a:ea typeface="Be Vietnam Pro"/>
              <a:cs typeface="Be Vietnam Pro"/>
              <a:sym typeface="Be Vietnam Pro"/>
            </a:endParaRPr>
          </a:p>
          <a:p>
            <a:pPr indent="0" lvl="0" marL="0" rtl="0" algn="l">
              <a:lnSpc>
                <a:spcPct val="100000"/>
              </a:lnSpc>
              <a:spcBef>
                <a:spcPts val="1200"/>
              </a:spcBef>
              <a:spcAft>
                <a:spcPts val="0"/>
              </a:spcAft>
              <a:buClr>
                <a:schemeClr val="lt1"/>
              </a:buClr>
              <a:buSzPts val="1100"/>
              <a:buFont typeface="Arial"/>
              <a:buNone/>
            </a:pPr>
            <a:r>
              <a:rPr lang="en" sz="1100">
                <a:solidFill>
                  <a:schemeClr val="lt1"/>
                </a:solidFill>
                <a:latin typeface="Be Vietnam Pro"/>
                <a:ea typeface="Be Vietnam Pro"/>
                <a:cs typeface="Be Vietnam Pro"/>
                <a:sym typeface="Be Vietnam Pro"/>
              </a:rPr>
              <a:t>[2] </a:t>
            </a:r>
            <a:r>
              <a:rPr lang="en" sz="1100">
                <a:solidFill>
                  <a:schemeClr val="lt1"/>
                </a:solidFill>
                <a:latin typeface="Be Vietnam Pro"/>
                <a:ea typeface="Be Vietnam Pro"/>
                <a:cs typeface="Be Vietnam Pro"/>
                <a:sym typeface="Be Vietnam Pro"/>
              </a:rPr>
              <a:t>J. B. Heywood, *Internal Combustion Engine Fundamentals*, 2nd ed. New York: McGraw-Hill, 2018. </a:t>
            </a:r>
            <a:endParaRPr sz="1100">
              <a:solidFill>
                <a:schemeClr val="lt1"/>
              </a:solidFill>
              <a:latin typeface="Be Vietnam Pro"/>
              <a:ea typeface="Be Vietnam Pro"/>
              <a:cs typeface="Be Vietnam Pro"/>
              <a:sym typeface="Be Vietnam Pro"/>
            </a:endParaRPr>
          </a:p>
          <a:p>
            <a:pPr indent="-298450" lvl="0" marL="457200" rtl="0" algn="l">
              <a:spcBef>
                <a:spcPts val="10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Chapter 2: Engine Design Operation Parameters </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Chapter 3: Thermochemistry of Fuel- Air Mixtures </a:t>
            </a:r>
            <a:endParaRPr sz="1100">
              <a:solidFill>
                <a:schemeClr val="lt1"/>
              </a:solidFill>
              <a:latin typeface="Be Vietnam Pro"/>
              <a:ea typeface="Be Vietnam Pro"/>
              <a:cs typeface="Be Vietnam Pro"/>
              <a:sym typeface="Be Vietnam Pro"/>
            </a:endParaRPr>
          </a:p>
          <a:p>
            <a:pPr indent="-298450" lvl="0" marL="457200" rtl="0" algn="l">
              <a:spcBef>
                <a:spcPts val="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Used for engine horsepower and torque calculations</a:t>
            </a:r>
            <a:endParaRPr sz="1100">
              <a:solidFill>
                <a:schemeClr val="lt1"/>
              </a:solidFill>
              <a:latin typeface="Be Vietnam Pro"/>
              <a:ea typeface="Be Vietnam Pro"/>
              <a:cs typeface="Be Vietnam Pro"/>
              <a:sym typeface="Be Vietnam Pro"/>
            </a:endParaRPr>
          </a:p>
          <a:p>
            <a:pPr indent="0" lvl="0" marL="0" rtl="0" algn="l">
              <a:spcBef>
                <a:spcPts val="1000"/>
              </a:spcBef>
              <a:spcAft>
                <a:spcPts val="0"/>
              </a:spcAft>
              <a:buNone/>
            </a:pPr>
            <a:r>
              <a:rPr b="1" lang="en" sz="1100">
                <a:solidFill>
                  <a:schemeClr val="lt1"/>
                </a:solidFill>
                <a:latin typeface="Be Vietnam Pro"/>
                <a:ea typeface="Be Vietnam Pro"/>
                <a:cs typeface="Be Vietnam Pro"/>
                <a:sym typeface="Be Vietnam Pro"/>
              </a:rPr>
              <a:t>Published Papers</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[1] B. Devak and P. Deepan, “Sustainable use of single-cylinder engine over multi- ...,” International Research Journal of Engineering and Technology, https://www.irjet.net/archives/V4/i7/IRJET-V4I7301.pdf (accessed Sep. 16, 2024). </a:t>
            </a:r>
            <a:endParaRPr sz="1100">
              <a:solidFill>
                <a:schemeClr val="lt1"/>
              </a:solidFill>
              <a:latin typeface="Be Vietnam Pro"/>
              <a:ea typeface="Be Vietnam Pro"/>
              <a:cs typeface="Be Vietnam Pro"/>
              <a:sym typeface="Be Vietnam Pro"/>
            </a:endParaRPr>
          </a:p>
          <a:p>
            <a:pPr indent="-298450" lvl="0" marL="457200" rtl="0" algn="l">
              <a:lnSpc>
                <a:spcPct val="115000"/>
              </a:lnSpc>
              <a:spcBef>
                <a:spcPts val="1200"/>
              </a:spcBef>
              <a:spcAft>
                <a:spcPts val="0"/>
              </a:spcAft>
              <a:buClr>
                <a:schemeClr val="lt1"/>
              </a:buClr>
              <a:buSzPts val="1100"/>
              <a:buFont typeface="Be Vietnam Pro"/>
              <a:buChar char="-"/>
            </a:pPr>
            <a:r>
              <a:rPr lang="en" sz="1100">
                <a:solidFill>
                  <a:schemeClr val="lt1"/>
                </a:solidFill>
                <a:latin typeface="Be Vietnam Pro"/>
                <a:ea typeface="Be Vietnam Pro"/>
                <a:cs typeface="Be Vietnam Pro"/>
                <a:sym typeface="Be Vietnam Pro"/>
              </a:rPr>
              <a:t>Used to decide on a inline four cylinder engine as opposed to a single cylinder engine</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b="1"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12700" lvl="0" marL="35560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0"/>
              </a:spcAft>
              <a:buNone/>
            </a:pPr>
            <a:r>
              <a:rPr lang="en" sz="1100">
                <a:solidFill>
                  <a:schemeClr val="lt1"/>
                </a:solidFill>
                <a:latin typeface="Be Vietnam Pro"/>
                <a:ea typeface="Be Vietnam Pro"/>
                <a:cs typeface="Be Vietnam Pro"/>
                <a:sym typeface="Be Vietnam Pro"/>
              </a:rPr>
              <a:t>‌</a:t>
            </a:r>
            <a:endParaRPr sz="1100">
              <a:solidFill>
                <a:schemeClr val="lt1"/>
              </a:solidFill>
              <a:latin typeface="Be Vietnam Pro"/>
              <a:ea typeface="Be Vietnam Pro"/>
              <a:cs typeface="Be Vietnam Pro"/>
              <a:sym typeface="Be Vietnam Pro"/>
            </a:endParaRPr>
          </a:p>
          <a:p>
            <a:pPr indent="0" lvl="0" marL="0" rtl="0" algn="l">
              <a:lnSpc>
                <a:spcPct val="115000"/>
              </a:lnSpc>
              <a:spcBef>
                <a:spcPts val="1200"/>
              </a:spcBef>
              <a:spcAft>
                <a:spcPts val="1200"/>
              </a:spcAft>
              <a:buClr>
                <a:schemeClr val="lt1"/>
              </a:buClr>
              <a:buSzPts val="1100"/>
              <a:buFont typeface="Arial"/>
              <a:buNone/>
            </a:pPr>
            <a:r>
              <a:t/>
            </a:r>
            <a:endParaRPr sz="1100">
              <a:solidFill>
                <a:schemeClr val="lt1"/>
              </a:solidFill>
              <a:latin typeface="Be Vietnam Pro"/>
              <a:ea typeface="Be Vietnam Pro"/>
              <a:cs typeface="Be Vietnam Pro"/>
              <a:sym typeface="Be Vietnam Pro"/>
            </a:endParaRPr>
          </a:p>
        </p:txBody>
      </p:sp>
      <p:sp>
        <p:nvSpPr>
          <p:cNvPr id="1582" name="Google Shape;1582;p33"/>
          <p:cNvSpPr txBox="1"/>
          <p:nvPr>
            <p:ph idx="12" type="sldNum"/>
          </p:nvPr>
        </p:nvSpPr>
        <p:spPr>
          <a:xfrm>
            <a:off x="8299146" y="4749850"/>
            <a:ext cx="8064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Joey </a:t>
            </a:r>
            <a:fld id="{00000000-1234-1234-1234-123412341234}" type="slidenum">
              <a:rPr lang="en">
                <a:solidFill>
                  <a:schemeClr val="lt1"/>
                </a:solidFill>
              </a:rPr>
              <a:t>‹#›</a:t>
            </a:fld>
            <a:endParaRPr>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Medical Conference Style Presentation by Slidesgo">
  <a:themeElements>
    <a:clrScheme name="Simple Light">
      <a:dk1>
        <a:srgbClr val="2066B8"/>
      </a:dk1>
      <a:lt1>
        <a:srgbClr val="000000"/>
      </a:lt1>
      <a:dk2>
        <a:srgbClr val="FFFFFF"/>
      </a:dk2>
      <a:lt2>
        <a:srgbClr val="11437E"/>
      </a:lt2>
      <a:accent1>
        <a:srgbClr val="4D8EE0"/>
      </a:accent1>
      <a:accent2>
        <a:srgbClr val="E2E2E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45DC616D7A8743978DA5CA4DF7F974" ma:contentTypeVersion="8" ma:contentTypeDescription="Create a new document." ma:contentTypeScope="" ma:versionID="9edf3e805dbd28ecea68627e4eb03a63">
  <xsd:schema xmlns:xsd="http://www.w3.org/2001/XMLSchema" xmlns:xs="http://www.w3.org/2001/XMLSchema" xmlns:p="http://schemas.microsoft.com/office/2006/metadata/properties" xmlns:ns2="da38e8fa-0e30-4a8c-add4-4c15785f2a39" targetNamespace="http://schemas.microsoft.com/office/2006/metadata/properties" ma:root="true" ma:fieldsID="fcb2466ac839ecb67be33274de601864" ns2:_="">
    <xsd:import namespace="da38e8fa-0e30-4a8c-add4-4c15785f2a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8e8fa-0e30-4a8c-add4-4c15785f2a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FE55AC-CEB4-4684-9FF4-49E125EDFA6A}"/>
</file>

<file path=customXml/itemProps2.xml><?xml version="1.0" encoding="utf-8"?>
<ds:datastoreItem xmlns:ds="http://schemas.openxmlformats.org/officeDocument/2006/customXml" ds:itemID="{65BB6E88-DF76-4885-9DD4-7ABBA2A04167}"/>
</file>