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441386" w14:textId="77777777" w:rsidR="00820069" w:rsidRDefault="00820069">
      <w:pPr>
        <w:pStyle w:val="BodyText"/>
      </w:pPr>
    </w:p>
    <w:p w14:paraId="37441387" w14:textId="77777777" w:rsidR="00820069" w:rsidRDefault="00820069">
      <w:pPr>
        <w:pStyle w:val="BodyText"/>
      </w:pPr>
    </w:p>
    <w:p w14:paraId="37441388" w14:textId="77777777" w:rsidR="00820069" w:rsidRDefault="00820069">
      <w:pPr>
        <w:pStyle w:val="BodyText"/>
      </w:pPr>
    </w:p>
    <w:p w14:paraId="37441389" w14:textId="77777777" w:rsidR="00820069" w:rsidRDefault="00820069">
      <w:pPr>
        <w:pStyle w:val="BodyText"/>
      </w:pPr>
    </w:p>
    <w:p w14:paraId="3744138A" w14:textId="77777777" w:rsidR="00820069" w:rsidRDefault="00820069">
      <w:pPr>
        <w:pStyle w:val="BodyText"/>
      </w:pPr>
    </w:p>
    <w:p w14:paraId="3744138B" w14:textId="77777777" w:rsidR="00820069" w:rsidRDefault="00820069">
      <w:pPr>
        <w:pStyle w:val="BodyText"/>
      </w:pPr>
    </w:p>
    <w:p w14:paraId="069F2566" w14:textId="01E23B13" w:rsidR="5AA3E49F" w:rsidRDefault="5AA3E49F" w:rsidP="1EEDE8E0">
      <w:pPr>
        <w:spacing w:line="259" w:lineRule="auto"/>
        <w:jc w:val="center"/>
      </w:pPr>
      <w:r w:rsidRPr="1EEDE8E0">
        <w:rPr>
          <w:rFonts w:ascii="Arial" w:hAnsi="Arial"/>
          <w:b/>
          <w:bCs/>
          <w:sz w:val="40"/>
          <w:szCs w:val="40"/>
        </w:rPr>
        <w:t>Formula SAE – FBA Final Report</w:t>
      </w:r>
    </w:p>
    <w:p w14:paraId="3744138D" w14:textId="77777777" w:rsidR="00820069" w:rsidRDefault="00820069">
      <w:pPr>
        <w:jc w:val="center"/>
        <w:rPr>
          <w:rFonts w:ascii="Arial" w:hAnsi="Arial"/>
          <w:b/>
          <w:bCs/>
          <w:sz w:val="40"/>
          <w:szCs w:val="40"/>
        </w:rPr>
      </w:pPr>
    </w:p>
    <w:p w14:paraId="3744138F" w14:textId="3C302B4F" w:rsidR="00820069" w:rsidRDefault="00820069">
      <w:pPr>
        <w:pStyle w:val="BodyText"/>
        <w:jc w:val="center"/>
      </w:pPr>
    </w:p>
    <w:p w14:paraId="55645C65" w14:textId="3DE72F91" w:rsidR="5AA3E49F" w:rsidRDefault="5AA3E49F" w:rsidP="024F2824">
      <w:pPr>
        <w:pStyle w:val="BodyText"/>
        <w:jc w:val="center"/>
        <w:rPr>
          <w:rFonts w:ascii="Arial" w:eastAsia="Arial" w:hAnsi="Arial" w:cs="Arial"/>
          <w:color w:val="000000" w:themeColor="text1"/>
          <w:sz w:val="28"/>
          <w:szCs w:val="28"/>
        </w:rPr>
      </w:pPr>
      <w:r w:rsidRPr="024F2824">
        <w:rPr>
          <w:rFonts w:ascii="Arial" w:eastAsia="Arial" w:hAnsi="Arial" w:cs="Arial"/>
          <w:b/>
          <w:bCs/>
          <w:color w:val="000000" w:themeColor="text1"/>
          <w:sz w:val="28"/>
          <w:szCs w:val="28"/>
        </w:rPr>
        <w:t>Gustavo Ruiz – Chassis Team Lead, CAD Engineer</w:t>
      </w:r>
    </w:p>
    <w:p w14:paraId="2F383B9C" w14:textId="6812E6EE" w:rsidR="5AA3E49F" w:rsidRDefault="5AA3E49F" w:rsidP="024F2824">
      <w:pPr>
        <w:pStyle w:val="BodyText"/>
        <w:jc w:val="center"/>
        <w:rPr>
          <w:rFonts w:ascii="Arial" w:eastAsia="Arial" w:hAnsi="Arial" w:cs="Arial"/>
          <w:color w:val="000000" w:themeColor="text1"/>
          <w:sz w:val="28"/>
          <w:szCs w:val="28"/>
        </w:rPr>
      </w:pPr>
      <w:r w:rsidRPr="024F2824">
        <w:rPr>
          <w:rFonts w:ascii="Arial" w:eastAsia="Arial" w:hAnsi="Arial" w:cs="Arial"/>
          <w:b/>
          <w:bCs/>
          <w:color w:val="000000" w:themeColor="text1"/>
          <w:sz w:val="28"/>
          <w:szCs w:val="28"/>
        </w:rPr>
        <w:t>Brandon Guzman – Test Engineer, Engine box design, Firewall</w:t>
      </w:r>
    </w:p>
    <w:p w14:paraId="2D7D14A7" w14:textId="194C1F09" w:rsidR="5AA3E49F" w:rsidRDefault="5AA3E49F" w:rsidP="024F2824">
      <w:pPr>
        <w:pStyle w:val="BodyText"/>
        <w:spacing w:line="259" w:lineRule="auto"/>
        <w:jc w:val="center"/>
        <w:rPr>
          <w:rFonts w:ascii="Arial" w:eastAsia="Arial" w:hAnsi="Arial" w:cs="Arial"/>
          <w:color w:val="000000" w:themeColor="text1"/>
          <w:sz w:val="28"/>
          <w:szCs w:val="28"/>
        </w:rPr>
      </w:pPr>
      <w:r w:rsidRPr="024F2824">
        <w:rPr>
          <w:rFonts w:ascii="Arial" w:eastAsia="Arial" w:hAnsi="Arial" w:cs="Arial"/>
          <w:b/>
          <w:bCs/>
          <w:color w:val="000000" w:themeColor="text1"/>
          <w:sz w:val="28"/>
          <w:szCs w:val="28"/>
        </w:rPr>
        <w:t>Alexandra Brister – Cockpit Engineer</w:t>
      </w:r>
      <w:r w:rsidR="651FB70B" w:rsidRPr="1D25E213">
        <w:rPr>
          <w:rFonts w:ascii="Arial" w:eastAsia="Arial" w:hAnsi="Arial" w:cs="Arial"/>
          <w:b/>
          <w:bCs/>
          <w:color w:val="000000" w:themeColor="text1"/>
          <w:sz w:val="28"/>
          <w:szCs w:val="28"/>
        </w:rPr>
        <w:t>, Pedal Box Engineer</w:t>
      </w:r>
    </w:p>
    <w:p w14:paraId="31B17EE2" w14:textId="74B95A1C" w:rsidR="5AA3E49F" w:rsidRDefault="5AA3E49F" w:rsidP="024F2824">
      <w:pPr>
        <w:pStyle w:val="BodyText"/>
        <w:jc w:val="center"/>
        <w:rPr>
          <w:rFonts w:ascii="Arial" w:eastAsia="Arial" w:hAnsi="Arial" w:cs="Arial"/>
          <w:color w:val="000000" w:themeColor="text1"/>
          <w:sz w:val="28"/>
          <w:szCs w:val="28"/>
        </w:rPr>
      </w:pPr>
      <w:r w:rsidRPr="024F2824">
        <w:rPr>
          <w:rFonts w:ascii="Arial" w:eastAsia="Arial" w:hAnsi="Arial" w:cs="Arial"/>
          <w:b/>
          <w:bCs/>
          <w:color w:val="000000" w:themeColor="text1"/>
          <w:sz w:val="28"/>
          <w:szCs w:val="28"/>
        </w:rPr>
        <w:t>Ryan Meger – Rear Suspension Box, Chassis Analysis, Front Wing Engineer</w:t>
      </w:r>
    </w:p>
    <w:p w14:paraId="4DEEE297" w14:textId="0723E2B4" w:rsidR="5AA3E49F" w:rsidRDefault="5AA3E49F" w:rsidP="024F2824">
      <w:pPr>
        <w:pStyle w:val="BodyText"/>
        <w:jc w:val="center"/>
        <w:rPr>
          <w:rFonts w:ascii="Arial" w:eastAsia="Arial" w:hAnsi="Arial" w:cs="Arial"/>
          <w:color w:val="000000" w:themeColor="text1"/>
          <w:sz w:val="28"/>
          <w:szCs w:val="28"/>
        </w:rPr>
      </w:pPr>
      <w:r w:rsidRPr="024F2824">
        <w:rPr>
          <w:rFonts w:ascii="Arial" w:eastAsia="Arial" w:hAnsi="Arial" w:cs="Arial"/>
          <w:b/>
          <w:bCs/>
          <w:color w:val="000000" w:themeColor="text1"/>
          <w:sz w:val="28"/>
          <w:szCs w:val="28"/>
        </w:rPr>
        <w:t>Carson Kent – Aerodynamic Engineer</w:t>
      </w:r>
    </w:p>
    <w:p w14:paraId="37441395" w14:textId="7195F636" w:rsidR="00820069" w:rsidRDefault="00820069" w:rsidP="1241E6DD">
      <w:pPr>
        <w:pStyle w:val="BodyText"/>
        <w:jc w:val="center"/>
        <w:rPr>
          <w:rFonts w:ascii="Arial" w:hAnsi="Arial"/>
          <w:b/>
          <w:bCs/>
          <w:sz w:val="28"/>
          <w:szCs w:val="28"/>
        </w:rPr>
      </w:pPr>
    </w:p>
    <w:p w14:paraId="37441396" w14:textId="6C482661" w:rsidR="00820069" w:rsidRDefault="004803CD">
      <w:pPr>
        <w:pStyle w:val="BodyText"/>
        <w:jc w:val="center"/>
        <w:rPr>
          <w:rFonts w:ascii="Arial" w:hAnsi="Arial"/>
          <w:b/>
          <w:bCs/>
          <w:sz w:val="28"/>
          <w:szCs w:val="28"/>
        </w:rPr>
      </w:pPr>
      <w:r w:rsidRPr="1241E6DD">
        <w:rPr>
          <w:rFonts w:ascii="Arial" w:hAnsi="Arial"/>
          <w:b/>
          <w:bCs/>
          <w:sz w:val="28"/>
          <w:szCs w:val="28"/>
        </w:rPr>
        <w:t>Fall 202</w:t>
      </w:r>
      <w:r w:rsidR="43580199" w:rsidRPr="1241E6DD">
        <w:rPr>
          <w:rFonts w:ascii="Arial" w:hAnsi="Arial"/>
          <w:b/>
          <w:bCs/>
          <w:sz w:val="28"/>
          <w:szCs w:val="28"/>
        </w:rPr>
        <w:t>4</w:t>
      </w:r>
      <w:r w:rsidRPr="1241E6DD">
        <w:rPr>
          <w:rFonts w:ascii="Arial" w:hAnsi="Arial"/>
          <w:b/>
          <w:bCs/>
          <w:sz w:val="28"/>
          <w:szCs w:val="28"/>
        </w:rPr>
        <w:t>-Spring 202</w:t>
      </w:r>
      <w:r w:rsidR="775F5C63" w:rsidRPr="1241E6DD">
        <w:rPr>
          <w:rFonts w:ascii="Arial" w:hAnsi="Arial"/>
          <w:b/>
          <w:bCs/>
          <w:sz w:val="28"/>
          <w:szCs w:val="28"/>
        </w:rPr>
        <w:t>5</w:t>
      </w:r>
    </w:p>
    <w:p w14:paraId="37441397" w14:textId="77777777" w:rsidR="00820069" w:rsidRDefault="00820069">
      <w:pPr>
        <w:pStyle w:val="BodyText"/>
      </w:pPr>
    </w:p>
    <w:p w14:paraId="34264F9F" w14:textId="413B5060" w:rsidR="00F56BAA" w:rsidRDefault="775F5C63" w:rsidP="1241E6DD">
      <w:pPr>
        <w:spacing w:after="120"/>
        <w:jc w:val="center"/>
        <w:rPr>
          <w:rFonts w:ascii="Arial" w:eastAsia="Arial" w:hAnsi="Arial" w:cs="Arial"/>
          <w:color w:val="000000" w:themeColor="text1"/>
          <w:szCs w:val="22"/>
        </w:rPr>
      </w:pPr>
      <w:r>
        <w:rPr>
          <w:noProof/>
        </w:rPr>
        <w:drawing>
          <wp:inline distT="0" distB="0" distL="0" distR="0" wp14:anchorId="0B2C84E1" wp14:editId="1D4429F9">
            <wp:extent cx="3619500" cy="2457450"/>
            <wp:effectExtent l="0" t="0" r="0" b="0"/>
            <wp:docPr id="443801265" name="drawing" descr="Yellow text on a white background&#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801265" name=""/>
                    <pic:cNvPicPr/>
                  </pic:nvPicPr>
                  <pic:blipFill>
                    <a:blip r:embed="rId11">
                      <a:extLst>
                        <a:ext uri="{28A0092B-C50C-407E-A947-70E740481C1C}">
                          <a14:useLocalDpi xmlns:a14="http://schemas.microsoft.com/office/drawing/2010/main" val="0"/>
                        </a:ext>
                      </a:extLst>
                    </a:blip>
                    <a:stretch>
                      <a:fillRect/>
                    </a:stretch>
                  </pic:blipFill>
                  <pic:spPr>
                    <a:xfrm>
                      <a:off x="0" y="0"/>
                      <a:ext cx="3619500" cy="2457450"/>
                    </a:xfrm>
                    <a:prstGeom prst="rect">
                      <a:avLst/>
                    </a:prstGeom>
                  </pic:spPr>
                </pic:pic>
              </a:graphicData>
            </a:graphic>
          </wp:inline>
        </w:drawing>
      </w:r>
      <w:r w:rsidR="00F56BAA">
        <w:br/>
      </w:r>
      <w:r w:rsidRPr="1241E6DD">
        <w:rPr>
          <w:rFonts w:ascii="Arial" w:eastAsia="Arial" w:hAnsi="Arial" w:cs="Arial"/>
          <w:b/>
          <w:bCs/>
          <w:color w:val="000000" w:themeColor="text1"/>
          <w:szCs w:val="22"/>
        </w:rPr>
        <w:t>Project Sponsor: Northern Arizona University</w:t>
      </w:r>
    </w:p>
    <w:p w14:paraId="65E94DCF" w14:textId="4DE1C345" w:rsidR="00F56BAA" w:rsidRDefault="775F5C63" w:rsidP="1241E6DD">
      <w:pPr>
        <w:pStyle w:val="BodyText"/>
        <w:jc w:val="center"/>
        <w:rPr>
          <w:rFonts w:ascii="Arial" w:eastAsia="Arial" w:hAnsi="Arial" w:cs="Arial"/>
          <w:color w:val="000000" w:themeColor="text1"/>
          <w:szCs w:val="22"/>
        </w:rPr>
      </w:pPr>
      <w:r w:rsidRPr="1241E6DD">
        <w:rPr>
          <w:rFonts w:ascii="Arial" w:eastAsia="Arial" w:hAnsi="Arial" w:cs="Arial"/>
          <w:b/>
          <w:bCs/>
          <w:color w:val="000000" w:themeColor="text1"/>
          <w:szCs w:val="22"/>
        </w:rPr>
        <w:t>Faculty Advisor: David Willy</w:t>
      </w:r>
    </w:p>
    <w:p w14:paraId="374413A2" w14:textId="3BCD2748" w:rsidR="00F56BAA" w:rsidRDefault="00F56BAA" w:rsidP="1241E6DD">
      <w:pPr>
        <w:pStyle w:val="BodyText"/>
        <w:jc w:val="center"/>
        <w:sectPr w:rsidR="00F56BAA">
          <w:pgSz w:w="12240" w:h="15840"/>
          <w:pgMar w:top="1440" w:right="1440" w:bottom="1440" w:left="1440" w:header="720" w:footer="720" w:gutter="0"/>
          <w:cols w:space="720"/>
        </w:sectPr>
      </w:pPr>
    </w:p>
    <w:p w14:paraId="374413A3" w14:textId="77777777" w:rsidR="00820069" w:rsidRDefault="00820069">
      <w:pPr>
        <w:pStyle w:val="Heading1"/>
        <w:numPr>
          <w:ilvl w:val="0"/>
          <w:numId w:val="0"/>
        </w:numPr>
        <w:jc w:val="center"/>
      </w:pPr>
      <w:bookmarkStart w:id="0" w:name="_Toc472068874"/>
      <w:bookmarkStart w:id="1" w:name="_Toc484366956"/>
      <w:bookmarkStart w:id="2" w:name="_Toc19096636"/>
      <w:bookmarkStart w:id="3" w:name="_Toc146875019"/>
      <w:bookmarkStart w:id="4" w:name="_Toc1726163216"/>
      <w:r>
        <w:t>DISCLAIMER</w:t>
      </w:r>
      <w:bookmarkEnd w:id="0"/>
      <w:bookmarkEnd w:id="1"/>
      <w:bookmarkEnd w:id="2"/>
      <w:bookmarkEnd w:id="3"/>
      <w:bookmarkEnd w:id="4"/>
    </w:p>
    <w:p w14:paraId="374413A4" w14:textId="77777777" w:rsidR="00820069" w:rsidRDefault="00820069">
      <w:pPr>
        <w:pStyle w:val="BodyText"/>
      </w:pPr>
      <w:r>
        <w:t>This report was prepared by students as part of a university course requirement.  While considerable effort has been put into the project, it is not the work of licensed engineers and has not undergone the extensive verification that is common in the profession.  The information, data, conclusions, and content of this report should not be relied on or utilized without thorough, independent testing and verification.  University faculty members may have been associated with this project as advisors, sponsors, or course instructors, but as such they are not responsible for the accuracy of results or conclusions.</w:t>
      </w:r>
    </w:p>
    <w:p w14:paraId="3DBDCFC9" w14:textId="5C143A5E" w:rsidR="00820069" w:rsidRDefault="00820069" w:rsidP="1241E6DD">
      <w:pPr>
        <w:pStyle w:val="Heading1"/>
        <w:pageBreakBefore/>
        <w:numPr>
          <w:ilvl w:val="0"/>
          <w:numId w:val="0"/>
        </w:numPr>
        <w:jc w:val="center"/>
      </w:pPr>
      <w:bookmarkStart w:id="5" w:name="_Toc472068875"/>
      <w:bookmarkStart w:id="6" w:name="_Toc484366957"/>
      <w:bookmarkStart w:id="7" w:name="_Toc19096637"/>
      <w:bookmarkStart w:id="8" w:name="_Toc146875020"/>
      <w:bookmarkStart w:id="9" w:name="_Toc802419540"/>
      <w:r>
        <w:t>EXECUTIVE SUMMARY</w:t>
      </w:r>
      <w:bookmarkEnd w:id="5"/>
      <w:bookmarkEnd w:id="6"/>
      <w:bookmarkEnd w:id="7"/>
      <w:bookmarkEnd w:id="8"/>
      <w:bookmarkEnd w:id="9"/>
    </w:p>
    <w:p w14:paraId="1D1EE3A2" w14:textId="77777777" w:rsidR="00AA6F48" w:rsidRPr="000B08EF" w:rsidRDefault="00AA6F48" w:rsidP="00AA6F48">
      <w:pPr>
        <w:pStyle w:val="BodyText"/>
        <w:ind w:firstLine="709"/>
        <w:rPr>
          <w:sz w:val="24"/>
        </w:rPr>
      </w:pPr>
      <w:r w:rsidRPr="000B08EF">
        <w:rPr>
          <w:sz w:val="24"/>
        </w:rPr>
        <w:t>The Formula SAE chassis sub-team is tasked with the design and construction of the chassis for a Formula SAE style race car, with focuses on structural integrity, safety, integration, and overall performance. The chassis serves as the backbone of the car, supporting suspension, aerodynamics, powertrain, driver and everything in between. The team’s primary objective is to create a lightweight, yet stiff frame that is compliant with the Formula SAE Rule Book, all while designing the cockpit to be comfortable, and pickup points and other aspects of the car to be widely adjustable, all while performing at a high level.  </w:t>
      </w:r>
    </w:p>
    <w:p w14:paraId="450F8B2E" w14:textId="1846068C" w:rsidR="00AA6F48" w:rsidRPr="000B08EF" w:rsidRDefault="00AA6F48" w:rsidP="00AA6F48">
      <w:pPr>
        <w:pStyle w:val="BodyText"/>
        <w:ind w:firstLine="709"/>
        <w:rPr>
          <w:sz w:val="24"/>
        </w:rPr>
      </w:pPr>
      <w:r w:rsidRPr="000B08EF">
        <w:rPr>
          <w:sz w:val="24"/>
        </w:rPr>
        <w:t xml:space="preserve">The </w:t>
      </w:r>
      <w:r w:rsidR="00AD4B80" w:rsidRPr="000B08EF">
        <w:rPr>
          <w:sz w:val="24"/>
        </w:rPr>
        <w:t>chassis</w:t>
      </w:r>
      <w:r w:rsidRPr="000B08EF">
        <w:rPr>
          <w:sz w:val="24"/>
        </w:rPr>
        <w:t xml:space="preserve"> chosen for NAU’s Formula SAE car was a steel space frame, mainly due to its adjustability when designing, but also cost. Primarily constructed from 4130 chromoly steel tubing, this material was used for its high yield strength, ease of fabrication and fantastic weldability. The design of the frame was influenced strongly by the rules in the Formula SAE rule book, such as triangulation of the steel tubes, roll cage parameters</w:t>
      </w:r>
      <w:r w:rsidR="007912A3" w:rsidRPr="000B08EF">
        <w:rPr>
          <w:sz w:val="24"/>
        </w:rPr>
        <w:t>, and side</w:t>
      </w:r>
      <w:r w:rsidRPr="000B08EF">
        <w:rPr>
          <w:sz w:val="24"/>
        </w:rPr>
        <w:t xml:space="preserve"> impact structure (SIS) design requirements.  </w:t>
      </w:r>
    </w:p>
    <w:p w14:paraId="3E9029C7" w14:textId="55D08317" w:rsidR="00095EB8" w:rsidRPr="000B08EF" w:rsidRDefault="002B7B97" w:rsidP="00AA6F48">
      <w:pPr>
        <w:pStyle w:val="BodyText"/>
        <w:ind w:firstLine="709"/>
        <w:rPr>
          <w:sz w:val="24"/>
        </w:rPr>
      </w:pPr>
      <w:r w:rsidRPr="000B08EF">
        <w:rPr>
          <w:sz w:val="24"/>
        </w:rPr>
        <w:t>The second</w:t>
      </w:r>
      <w:r w:rsidR="00164957" w:rsidRPr="000B08EF">
        <w:rPr>
          <w:sz w:val="24"/>
        </w:rPr>
        <w:t xml:space="preserve"> semester </w:t>
      </w:r>
      <w:r w:rsidR="0003322C" w:rsidRPr="000B08EF">
        <w:rPr>
          <w:sz w:val="24"/>
        </w:rPr>
        <w:t xml:space="preserve">of this year was a </w:t>
      </w:r>
      <w:r w:rsidR="73456E7B" w:rsidRPr="71C5001C">
        <w:rPr>
          <w:sz w:val="24"/>
        </w:rPr>
        <w:t>pivotal</w:t>
      </w:r>
      <w:r w:rsidRPr="000B08EF">
        <w:rPr>
          <w:sz w:val="24"/>
        </w:rPr>
        <w:t xml:space="preserve"> </w:t>
      </w:r>
      <w:r w:rsidR="0003322C" w:rsidRPr="000B08EF">
        <w:rPr>
          <w:sz w:val="24"/>
        </w:rPr>
        <w:t>point for the team. Shifting focus from the frame, t</w:t>
      </w:r>
      <w:r w:rsidR="00483C9F" w:rsidRPr="000B08EF">
        <w:rPr>
          <w:sz w:val="24"/>
        </w:rPr>
        <w:t>o integrating the aero package and the other sub team</w:t>
      </w:r>
      <w:r w:rsidR="00E20838" w:rsidRPr="000B08EF">
        <w:rPr>
          <w:sz w:val="24"/>
        </w:rPr>
        <w:t>s</w:t>
      </w:r>
      <w:r w:rsidR="00483C9F" w:rsidRPr="000B08EF">
        <w:rPr>
          <w:sz w:val="24"/>
        </w:rPr>
        <w:t xml:space="preserve"> to it. </w:t>
      </w:r>
      <w:r w:rsidR="00E42187" w:rsidRPr="000B08EF">
        <w:rPr>
          <w:sz w:val="24"/>
        </w:rPr>
        <w:t>This provided the team with a plethora of engineering challenges that were not anticipated</w:t>
      </w:r>
      <w:r w:rsidR="00AB4141" w:rsidRPr="000B08EF">
        <w:rPr>
          <w:sz w:val="24"/>
        </w:rPr>
        <w:t xml:space="preserve">. Most of which were </w:t>
      </w:r>
      <w:r w:rsidRPr="000B08EF">
        <w:rPr>
          <w:sz w:val="24"/>
        </w:rPr>
        <w:t xml:space="preserve">based on the manufacturing of the aero package. </w:t>
      </w:r>
      <w:r w:rsidR="00E20838" w:rsidRPr="000B08EF">
        <w:rPr>
          <w:sz w:val="24"/>
        </w:rPr>
        <w:t xml:space="preserve">Considerations </w:t>
      </w:r>
      <w:r w:rsidR="00DE710F" w:rsidRPr="000B08EF">
        <w:rPr>
          <w:sz w:val="24"/>
        </w:rPr>
        <w:t xml:space="preserve">were made from the rule book and research on what other FSAE teams have done. Being a </w:t>
      </w:r>
      <w:r w:rsidR="0083361B" w:rsidRPr="000B08EF">
        <w:rPr>
          <w:sz w:val="24"/>
        </w:rPr>
        <w:t>first-year</w:t>
      </w:r>
      <w:r w:rsidR="00DE710F" w:rsidRPr="000B08EF">
        <w:rPr>
          <w:sz w:val="24"/>
        </w:rPr>
        <w:t xml:space="preserve"> aero team, we had to learn as much as we could</w:t>
      </w:r>
      <w:r w:rsidR="0083361B" w:rsidRPr="000B08EF">
        <w:rPr>
          <w:sz w:val="24"/>
        </w:rPr>
        <w:t xml:space="preserve"> about design, manufacturing and integration. </w:t>
      </w:r>
      <w:r w:rsidR="0038248A" w:rsidRPr="000B08EF">
        <w:rPr>
          <w:sz w:val="24"/>
        </w:rPr>
        <w:t xml:space="preserve">Our goal is to create an aero package that is </w:t>
      </w:r>
      <w:r w:rsidR="0068457B" w:rsidRPr="000B08EF">
        <w:rPr>
          <w:sz w:val="24"/>
        </w:rPr>
        <w:t>rule-compliant</w:t>
      </w:r>
      <w:r w:rsidR="0038248A" w:rsidRPr="000B08EF">
        <w:rPr>
          <w:sz w:val="24"/>
        </w:rPr>
        <w:t xml:space="preserve">, </w:t>
      </w:r>
      <w:r w:rsidR="0068457B" w:rsidRPr="000B08EF">
        <w:rPr>
          <w:sz w:val="24"/>
        </w:rPr>
        <w:t xml:space="preserve">and </w:t>
      </w:r>
      <w:r w:rsidR="0038248A" w:rsidRPr="000B08EF">
        <w:rPr>
          <w:sz w:val="24"/>
        </w:rPr>
        <w:t xml:space="preserve">simple but effective. Creating </w:t>
      </w:r>
      <w:r w:rsidR="00341CE1" w:rsidRPr="000B08EF">
        <w:rPr>
          <w:sz w:val="24"/>
        </w:rPr>
        <w:t xml:space="preserve">a noticeable amount of downforce, while keeping drag to a minimum. </w:t>
      </w:r>
      <w:r w:rsidR="00F83447" w:rsidRPr="000B08EF">
        <w:rPr>
          <w:sz w:val="24"/>
        </w:rPr>
        <w:t xml:space="preserve">The </w:t>
      </w:r>
      <w:r w:rsidR="009B07E8" w:rsidRPr="000B08EF">
        <w:rPr>
          <w:sz w:val="24"/>
        </w:rPr>
        <w:t>integration</w:t>
      </w:r>
      <w:r w:rsidR="00F83447" w:rsidRPr="000B08EF">
        <w:rPr>
          <w:sz w:val="24"/>
        </w:rPr>
        <w:t xml:space="preserve"> of the suspension and powertrain </w:t>
      </w:r>
      <w:r w:rsidR="009B07E8" w:rsidRPr="000B08EF">
        <w:rPr>
          <w:sz w:val="24"/>
        </w:rPr>
        <w:t xml:space="preserve">was also a focus this semester. Extensive communication and </w:t>
      </w:r>
      <w:r w:rsidR="00EF10C6" w:rsidRPr="000B08EF">
        <w:rPr>
          <w:sz w:val="24"/>
        </w:rPr>
        <w:t>teamwork</w:t>
      </w:r>
      <w:r w:rsidR="009B07E8" w:rsidRPr="000B08EF">
        <w:rPr>
          <w:sz w:val="24"/>
        </w:rPr>
        <w:t xml:space="preserve"> between the teams made it possible to overcome manufacturing challenges. Having minimal access to the machine shop resource</w:t>
      </w:r>
      <w:r w:rsidR="00EF10C6" w:rsidRPr="000B08EF">
        <w:rPr>
          <w:sz w:val="24"/>
        </w:rPr>
        <w:t xml:space="preserve">s, we maximized our time at the shop as much as possible. </w:t>
      </w:r>
    </w:p>
    <w:p w14:paraId="27E3501E" w14:textId="3EA0696B" w:rsidR="00B87840" w:rsidRPr="000B08EF" w:rsidRDefault="00B87840" w:rsidP="00AA6F48">
      <w:pPr>
        <w:pStyle w:val="BodyText"/>
        <w:ind w:firstLine="709"/>
        <w:rPr>
          <w:sz w:val="24"/>
        </w:rPr>
      </w:pPr>
      <w:r w:rsidRPr="000B08EF">
        <w:rPr>
          <w:sz w:val="24"/>
        </w:rPr>
        <w:t xml:space="preserve">There have been many successes as the second semester comes to an end. Creating the aero package being the </w:t>
      </w:r>
      <w:r w:rsidR="000650FB" w:rsidRPr="000B08EF">
        <w:rPr>
          <w:sz w:val="24"/>
        </w:rPr>
        <w:t xml:space="preserve">most exciting. Being a </w:t>
      </w:r>
      <w:r w:rsidR="004036D5" w:rsidRPr="000B08EF">
        <w:rPr>
          <w:sz w:val="24"/>
        </w:rPr>
        <w:t>first-year</w:t>
      </w:r>
      <w:r w:rsidR="000650FB" w:rsidRPr="000B08EF">
        <w:rPr>
          <w:sz w:val="24"/>
        </w:rPr>
        <w:t xml:space="preserve"> team, it was interesting to work with new manufacturing techniques and materials. The </w:t>
      </w:r>
      <w:r w:rsidR="004036D5" w:rsidRPr="000B08EF">
        <w:rPr>
          <w:sz w:val="24"/>
        </w:rPr>
        <w:t xml:space="preserve">carbon fiber </w:t>
      </w:r>
      <w:r w:rsidR="000650FB" w:rsidRPr="000B08EF">
        <w:rPr>
          <w:sz w:val="24"/>
        </w:rPr>
        <w:t>nose cone mold</w:t>
      </w:r>
      <w:r w:rsidR="004036D5" w:rsidRPr="000B08EF">
        <w:rPr>
          <w:sz w:val="24"/>
        </w:rPr>
        <w:t xml:space="preserve"> </w:t>
      </w:r>
      <w:r w:rsidR="000650FB" w:rsidRPr="000B08EF">
        <w:rPr>
          <w:sz w:val="24"/>
        </w:rPr>
        <w:t xml:space="preserve">was </w:t>
      </w:r>
      <w:r w:rsidR="074839E1" w:rsidRPr="4B3FEE4B">
        <w:rPr>
          <w:sz w:val="24"/>
        </w:rPr>
        <w:t xml:space="preserve">the </w:t>
      </w:r>
      <w:r w:rsidR="000650FB" w:rsidRPr="000B08EF">
        <w:rPr>
          <w:sz w:val="24"/>
        </w:rPr>
        <w:t>first of its kind at NAU</w:t>
      </w:r>
      <w:r w:rsidR="004036D5" w:rsidRPr="000B08EF">
        <w:rPr>
          <w:sz w:val="24"/>
        </w:rPr>
        <w:t xml:space="preserve">, that returned amazing results. </w:t>
      </w:r>
      <w:r w:rsidR="00DE1D19" w:rsidRPr="000B08EF">
        <w:rPr>
          <w:sz w:val="24"/>
        </w:rPr>
        <w:t xml:space="preserve">The airfoils </w:t>
      </w:r>
      <w:r w:rsidR="006A6AC3" w:rsidRPr="000B08EF">
        <w:rPr>
          <w:sz w:val="24"/>
        </w:rPr>
        <w:t xml:space="preserve">and seats </w:t>
      </w:r>
      <w:r w:rsidR="00AB7E9D" w:rsidRPr="000B08EF">
        <w:rPr>
          <w:sz w:val="24"/>
        </w:rPr>
        <w:t xml:space="preserve">have also been manufactured, leaving the endplates and side panels to be finished. Due to our carbon fiber manufacturer running out of carbon, we have been left in a limbo situation. Waiting </w:t>
      </w:r>
      <w:r w:rsidR="006A6AC3" w:rsidRPr="000B08EF">
        <w:rPr>
          <w:sz w:val="24"/>
        </w:rPr>
        <w:t>for a response</w:t>
      </w:r>
      <w:r w:rsidR="00AB7E9D" w:rsidRPr="000B08EF">
        <w:rPr>
          <w:sz w:val="24"/>
        </w:rPr>
        <w:t xml:space="preserve"> from Nova Kinetics to see if they will sponsor us with more carbon or </w:t>
      </w:r>
      <w:r w:rsidR="43A1ACB3" w:rsidRPr="4B3FEE4B">
        <w:rPr>
          <w:sz w:val="24"/>
        </w:rPr>
        <w:t>allow</w:t>
      </w:r>
      <w:r w:rsidR="00AB7E9D" w:rsidRPr="000B08EF">
        <w:rPr>
          <w:sz w:val="24"/>
        </w:rPr>
        <w:t xml:space="preserve"> us to purchase some. </w:t>
      </w:r>
      <w:r w:rsidR="006A6AC3" w:rsidRPr="000B08EF">
        <w:rPr>
          <w:sz w:val="24"/>
        </w:rPr>
        <w:t xml:space="preserve">It would be amazing to get the </w:t>
      </w:r>
      <w:r w:rsidR="00AD4B80" w:rsidRPr="000B08EF">
        <w:rPr>
          <w:sz w:val="24"/>
        </w:rPr>
        <w:t xml:space="preserve">aero package </w:t>
      </w:r>
      <w:r w:rsidR="006A6AC3" w:rsidRPr="000B08EF">
        <w:rPr>
          <w:sz w:val="24"/>
        </w:rPr>
        <w:t xml:space="preserve">finished before </w:t>
      </w:r>
      <w:r w:rsidR="005636AB" w:rsidRPr="000B08EF">
        <w:rPr>
          <w:sz w:val="24"/>
        </w:rPr>
        <w:t>the competition</w:t>
      </w:r>
      <w:r w:rsidR="004501A2" w:rsidRPr="000B08EF">
        <w:rPr>
          <w:sz w:val="24"/>
        </w:rPr>
        <w:t xml:space="preserve">, but we understand that </w:t>
      </w:r>
      <w:r w:rsidR="005636AB" w:rsidRPr="000B08EF">
        <w:rPr>
          <w:sz w:val="24"/>
        </w:rPr>
        <w:t xml:space="preserve">this is something out of our control. We will push as hard as we can to get it finished. </w:t>
      </w:r>
      <w:r w:rsidR="006460A8" w:rsidRPr="000B08EF">
        <w:rPr>
          <w:sz w:val="24"/>
        </w:rPr>
        <w:t xml:space="preserve">We are excited to have a car that will be able to compete against others in Michigan this May, having made </w:t>
      </w:r>
      <w:r w:rsidR="00860C73" w:rsidRPr="000B08EF">
        <w:rPr>
          <w:sz w:val="24"/>
        </w:rPr>
        <w:t xml:space="preserve">ergonomic and aerodynamic changes to the car. Making it hopefully a </w:t>
      </w:r>
      <w:r w:rsidR="00DB436E" w:rsidRPr="000B08EF">
        <w:rPr>
          <w:sz w:val="24"/>
        </w:rPr>
        <w:t>high</w:t>
      </w:r>
      <w:r w:rsidR="42713BF6" w:rsidRPr="4B3FEE4B">
        <w:rPr>
          <w:sz w:val="24"/>
        </w:rPr>
        <w:t>-</w:t>
      </w:r>
      <w:r w:rsidR="00DB436E" w:rsidRPr="000B08EF">
        <w:rPr>
          <w:sz w:val="24"/>
        </w:rPr>
        <w:t xml:space="preserve">level contender. </w:t>
      </w:r>
    </w:p>
    <w:p w14:paraId="7AD3F189" w14:textId="77777777" w:rsidR="00B74A95" w:rsidRPr="00B74A95" w:rsidRDefault="00B74A95" w:rsidP="00B74A95">
      <w:pPr>
        <w:pStyle w:val="BodyText"/>
      </w:pPr>
    </w:p>
    <w:p w14:paraId="374413AD" w14:textId="77777777" w:rsidR="00820069" w:rsidRDefault="00820069">
      <w:pPr>
        <w:pStyle w:val="Heading1"/>
        <w:pageBreakBefore/>
        <w:numPr>
          <w:ilvl w:val="0"/>
          <w:numId w:val="0"/>
        </w:numPr>
        <w:jc w:val="center"/>
      </w:pPr>
      <w:bookmarkStart w:id="10" w:name="_Toc472068877"/>
      <w:bookmarkStart w:id="11" w:name="_Toc484366959"/>
      <w:bookmarkStart w:id="12" w:name="_Toc19096638"/>
      <w:bookmarkStart w:id="13" w:name="_Toc146875021"/>
      <w:bookmarkStart w:id="14" w:name="_Toc650861993"/>
      <w:r>
        <w:t>TABLE OF CONTENTS</w:t>
      </w:r>
      <w:bookmarkEnd w:id="10"/>
      <w:bookmarkEnd w:id="11"/>
      <w:bookmarkEnd w:id="12"/>
      <w:bookmarkEnd w:id="13"/>
      <w:bookmarkEnd w:id="14"/>
    </w:p>
    <w:sdt>
      <w:sdtPr>
        <w:rPr>
          <w:rFonts w:ascii="Times New Roman" w:eastAsia="AR PL UMing HK" w:hAnsi="Times New Roman" w:cs="Lohit Hindi"/>
          <w:color w:val="auto"/>
          <w:kern w:val="1"/>
          <w:sz w:val="22"/>
          <w:szCs w:val="24"/>
          <w:lang w:eastAsia="hi-IN" w:bidi="hi-IN"/>
        </w:rPr>
        <w:id w:val="1957545535"/>
        <w:docPartObj>
          <w:docPartGallery w:val="Table of Contents"/>
          <w:docPartUnique/>
        </w:docPartObj>
      </w:sdtPr>
      <w:sdtContent>
        <w:p w14:paraId="374413B0" w14:textId="7E3B64BE" w:rsidR="00F65943" w:rsidRDefault="00F65943">
          <w:pPr>
            <w:pStyle w:val="TOCHeading"/>
          </w:pPr>
          <w:r>
            <w:t>Contents</w:t>
          </w:r>
        </w:p>
        <w:p w14:paraId="3E9D9F08" w14:textId="389F80C4" w:rsidR="00DB436E" w:rsidRDefault="0056E777" w:rsidP="0056E777">
          <w:pPr>
            <w:pStyle w:val="TOC1"/>
            <w:rPr>
              <w:rStyle w:val="Hyperlink"/>
              <w:noProof/>
              <w:kern w:val="2"/>
              <w:lang w:eastAsia="en-US" w:bidi="ar-SA"/>
              <w14:ligatures w14:val="standardContextual"/>
            </w:rPr>
          </w:pPr>
          <w:r>
            <w:fldChar w:fldCharType="begin"/>
          </w:r>
          <w:r w:rsidR="649AEE4A">
            <w:instrText>TOC \o "1-5" \z \u \h</w:instrText>
          </w:r>
          <w:r>
            <w:fldChar w:fldCharType="separate"/>
          </w:r>
          <w:hyperlink w:anchor="_Toc1726163216">
            <w:r w:rsidRPr="0056E777">
              <w:rPr>
                <w:rStyle w:val="Hyperlink"/>
              </w:rPr>
              <w:t>DISCLAIMER</w:t>
            </w:r>
            <w:r w:rsidR="649AEE4A">
              <w:tab/>
            </w:r>
            <w:r w:rsidR="649AEE4A">
              <w:fldChar w:fldCharType="begin"/>
            </w:r>
            <w:r w:rsidR="649AEE4A">
              <w:instrText>PAGEREF _Toc1726163216 \h</w:instrText>
            </w:r>
            <w:r w:rsidR="649AEE4A">
              <w:fldChar w:fldCharType="separate"/>
            </w:r>
            <w:r w:rsidRPr="0056E777">
              <w:rPr>
                <w:rStyle w:val="Hyperlink"/>
              </w:rPr>
              <w:t>1</w:t>
            </w:r>
            <w:r w:rsidR="649AEE4A">
              <w:fldChar w:fldCharType="end"/>
            </w:r>
          </w:hyperlink>
        </w:p>
        <w:p w14:paraId="3FEABD50" w14:textId="30737D66" w:rsidR="00DB436E" w:rsidRDefault="0056E777" w:rsidP="0056E777">
          <w:pPr>
            <w:pStyle w:val="TOC1"/>
            <w:rPr>
              <w:rStyle w:val="Hyperlink"/>
              <w:noProof/>
              <w:kern w:val="2"/>
              <w:lang w:eastAsia="en-US" w:bidi="ar-SA"/>
              <w14:ligatures w14:val="standardContextual"/>
            </w:rPr>
          </w:pPr>
          <w:hyperlink w:anchor="_Toc802419540">
            <w:r w:rsidRPr="0056E777">
              <w:rPr>
                <w:rStyle w:val="Hyperlink"/>
              </w:rPr>
              <w:t>EXECUTIVE SUMMARY</w:t>
            </w:r>
            <w:r w:rsidR="00DB436E">
              <w:tab/>
            </w:r>
            <w:r w:rsidR="00DB436E">
              <w:fldChar w:fldCharType="begin"/>
            </w:r>
            <w:r w:rsidR="00DB436E">
              <w:instrText>PAGEREF _Toc802419540 \h</w:instrText>
            </w:r>
            <w:r w:rsidR="00DB436E">
              <w:fldChar w:fldCharType="separate"/>
            </w:r>
            <w:r w:rsidRPr="0056E777">
              <w:rPr>
                <w:rStyle w:val="Hyperlink"/>
              </w:rPr>
              <w:t>2</w:t>
            </w:r>
            <w:r w:rsidR="00DB436E">
              <w:fldChar w:fldCharType="end"/>
            </w:r>
          </w:hyperlink>
        </w:p>
        <w:p w14:paraId="2B6D83E0" w14:textId="72EA8079" w:rsidR="00DB436E" w:rsidRDefault="0056E777" w:rsidP="0056E777">
          <w:pPr>
            <w:pStyle w:val="TOC1"/>
            <w:rPr>
              <w:rStyle w:val="Hyperlink"/>
              <w:noProof/>
              <w:kern w:val="2"/>
              <w:lang w:eastAsia="en-US" w:bidi="ar-SA"/>
              <w14:ligatures w14:val="standardContextual"/>
            </w:rPr>
          </w:pPr>
          <w:hyperlink w:anchor="_Toc650861993">
            <w:r w:rsidRPr="0056E777">
              <w:rPr>
                <w:rStyle w:val="Hyperlink"/>
              </w:rPr>
              <w:t>TABLE OF CONTENTS</w:t>
            </w:r>
            <w:r w:rsidR="00DB436E">
              <w:tab/>
            </w:r>
            <w:r w:rsidR="00DB436E">
              <w:fldChar w:fldCharType="begin"/>
            </w:r>
            <w:r w:rsidR="00DB436E">
              <w:instrText>PAGEREF _Toc650861993 \h</w:instrText>
            </w:r>
            <w:r w:rsidR="00DB436E">
              <w:fldChar w:fldCharType="separate"/>
            </w:r>
            <w:r w:rsidRPr="0056E777">
              <w:rPr>
                <w:rStyle w:val="Hyperlink"/>
              </w:rPr>
              <w:t>3</w:t>
            </w:r>
            <w:r w:rsidR="00DB436E">
              <w:fldChar w:fldCharType="end"/>
            </w:r>
          </w:hyperlink>
        </w:p>
        <w:p w14:paraId="2368EBBD" w14:textId="7E6ED166" w:rsidR="00DB436E" w:rsidRDefault="0056E777" w:rsidP="0056E777">
          <w:pPr>
            <w:pStyle w:val="TOC1"/>
            <w:tabs>
              <w:tab w:val="left" w:pos="435"/>
            </w:tabs>
            <w:rPr>
              <w:rStyle w:val="Hyperlink"/>
              <w:noProof/>
              <w:kern w:val="2"/>
              <w:lang w:eastAsia="en-US" w:bidi="ar-SA"/>
              <w14:ligatures w14:val="standardContextual"/>
            </w:rPr>
          </w:pPr>
          <w:hyperlink w:anchor="_Toc1869609015">
            <w:r w:rsidRPr="0056E777">
              <w:rPr>
                <w:rStyle w:val="Hyperlink"/>
              </w:rPr>
              <w:t>1.</w:t>
            </w:r>
            <w:r w:rsidR="00DB436E">
              <w:tab/>
            </w:r>
            <w:r w:rsidRPr="0056E777">
              <w:rPr>
                <w:rStyle w:val="Hyperlink"/>
              </w:rPr>
              <w:t>BACKGROUND</w:t>
            </w:r>
            <w:r w:rsidR="00DB436E">
              <w:tab/>
            </w:r>
            <w:r w:rsidR="00DB436E">
              <w:fldChar w:fldCharType="begin"/>
            </w:r>
            <w:r w:rsidR="00DB436E">
              <w:instrText>PAGEREF _Toc1869609015 \h</w:instrText>
            </w:r>
            <w:r w:rsidR="00DB436E">
              <w:fldChar w:fldCharType="separate"/>
            </w:r>
            <w:r w:rsidRPr="0056E777">
              <w:rPr>
                <w:rStyle w:val="Hyperlink"/>
              </w:rPr>
              <w:t>4</w:t>
            </w:r>
            <w:r w:rsidR="00DB436E">
              <w:fldChar w:fldCharType="end"/>
            </w:r>
          </w:hyperlink>
        </w:p>
        <w:p w14:paraId="0B287074" w14:textId="6E8C7B1D"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899467420">
            <w:r w:rsidRPr="0056E777">
              <w:rPr>
                <w:rStyle w:val="Hyperlink"/>
              </w:rPr>
              <w:t xml:space="preserve">1.1 </w:t>
            </w:r>
            <w:r w:rsidR="00DB436E">
              <w:tab/>
            </w:r>
            <w:r w:rsidRPr="0056E777">
              <w:rPr>
                <w:rStyle w:val="Hyperlink"/>
              </w:rPr>
              <w:t>Project Description</w:t>
            </w:r>
            <w:r w:rsidR="00DB436E">
              <w:tab/>
            </w:r>
            <w:r w:rsidR="00DB436E">
              <w:fldChar w:fldCharType="begin"/>
            </w:r>
            <w:r w:rsidR="00DB436E">
              <w:instrText>PAGEREF _Toc1899467420 \h</w:instrText>
            </w:r>
            <w:r w:rsidR="00DB436E">
              <w:fldChar w:fldCharType="separate"/>
            </w:r>
            <w:r w:rsidRPr="0056E777">
              <w:rPr>
                <w:rStyle w:val="Hyperlink"/>
              </w:rPr>
              <w:t>5</w:t>
            </w:r>
            <w:r w:rsidR="00DB436E">
              <w:fldChar w:fldCharType="end"/>
            </w:r>
          </w:hyperlink>
        </w:p>
        <w:p w14:paraId="296ECDDC" w14:textId="1EE0F9CA"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853527089">
            <w:r w:rsidRPr="0056E777">
              <w:rPr>
                <w:rStyle w:val="Hyperlink"/>
              </w:rPr>
              <w:t xml:space="preserve">1.2 </w:t>
            </w:r>
            <w:r w:rsidR="00DB436E">
              <w:tab/>
            </w:r>
            <w:r w:rsidRPr="0056E777">
              <w:rPr>
                <w:rStyle w:val="Hyperlink"/>
              </w:rPr>
              <w:t>Deliverables:</w:t>
            </w:r>
            <w:r w:rsidR="00DB436E">
              <w:tab/>
            </w:r>
            <w:r w:rsidR="00DB436E">
              <w:fldChar w:fldCharType="begin"/>
            </w:r>
            <w:r w:rsidR="00DB436E">
              <w:instrText>PAGEREF _Toc853527089 \h</w:instrText>
            </w:r>
            <w:r w:rsidR="00DB436E">
              <w:fldChar w:fldCharType="separate"/>
            </w:r>
            <w:r w:rsidRPr="0056E777">
              <w:rPr>
                <w:rStyle w:val="Hyperlink"/>
              </w:rPr>
              <w:t>5</w:t>
            </w:r>
            <w:r w:rsidR="00DB436E">
              <w:fldChar w:fldCharType="end"/>
            </w:r>
          </w:hyperlink>
        </w:p>
        <w:p w14:paraId="1ADC41D9" w14:textId="122FE0E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328249863">
            <w:r w:rsidRPr="0056E777">
              <w:rPr>
                <w:rStyle w:val="Hyperlink"/>
              </w:rPr>
              <w:t>1.2.1.</w:t>
            </w:r>
            <w:r w:rsidR="00DB436E">
              <w:tab/>
            </w:r>
            <w:r w:rsidRPr="0056E777">
              <w:rPr>
                <w:rStyle w:val="Hyperlink"/>
              </w:rPr>
              <w:t>Course deliverables:</w:t>
            </w:r>
            <w:r w:rsidR="00DB436E">
              <w:tab/>
            </w:r>
            <w:r w:rsidR="00DB436E">
              <w:fldChar w:fldCharType="begin"/>
            </w:r>
            <w:r w:rsidR="00DB436E">
              <w:instrText>PAGEREF _Toc1328249863 \h</w:instrText>
            </w:r>
            <w:r w:rsidR="00DB436E">
              <w:fldChar w:fldCharType="separate"/>
            </w:r>
            <w:r w:rsidRPr="0056E777">
              <w:rPr>
                <w:rStyle w:val="Hyperlink"/>
              </w:rPr>
              <w:t>6</w:t>
            </w:r>
            <w:r w:rsidR="00DB436E">
              <w:fldChar w:fldCharType="end"/>
            </w:r>
          </w:hyperlink>
        </w:p>
        <w:p w14:paraId="0ED6DBE8" w14:textId="587D3BB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272978013">
            <w:r w:rsidRPr="0056E777">
              <w:rPr>
                <w:rStyle w:val="Hyperlink"/>
              </w:rPr>
              <w:t>1.2.2.</w:t>
            </w:r>
            <w:r w:rsidR="00DB436E">
              <w:tab/>
            </w:r>
            <w:r w:rsidRPr="0056E777">
              <w:rPr>
                <w:rStyle w:val="Hyperlink"/>
              </w:rPr>
              <w:t>Client and competition specific deliverables:</w:t>
            </w:r>
            <w:r w:rsidR="00DB436E">
              <w:tab/>
            </w:r>
            <w:r w:rsidR="00DB436E">
              <w:fldChar w:fldCharType="begin"/>
            </w:r>
            <w:r w:rsidR="00DB436E">
              <w:instrText>PAGEREF _Toc1272978013 \h</w:instrText>
            </w:r>
            <w:r w:rsidR="00DB436E">
              <w:fldChar w:fldCharType="separate"/>
            </w:r>
            <w:r w:rsidRPr="0056E777">
              <w:rPr>
                <w:rStyle w:val="Hyperlink"/>
              </w:rPr>
              <w:t>6</w:t>
            </w:r>
            <w:r w:rsidR="00DB436E">
              <w:fldChar w:fldCharType="end"/>
            </w:r>
          </w:hyperlink>
        </w:p>
        <w:p w14:paraId="63BEFDFD" w14:textId="1212253B"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746546924">
            <w:r w:rsidRPr="0056E777">
              <w:rPr>
                <w:rStyle w:val="Hyperlink"/>
              </w:rPr>
              <w:t>1.2.3.</w:t>
            </w:r>
            <w:r w:rsidR="00DB436E">
              <w:tab/>
            </w:r>
            <w:r w:rsidRPr="0056E777">
              <w:rPr>
                <w:rStyle w:val="Hyperlink"/>
              </w:rPr>
              <w:t>Main Constraints for chassis:</w:t>
            </w:r>
            <w:r w:rsidR="00DB436E">
              <w:tab/>
            </w:r>
            <w:r w:rsidR="00DB436E">
              <w:fldChar w:fldCharType="begin"/>
            </w:r>
            <w:r w:rsidR="00DB436E">
              <w:instrText>PAGEREF _Toc746546924 \h</w:instrText>
            </w:r>
            <w:r w:rsidR="00DB436E">
              <w:fldChar w:fldCharType="separate"/>
            </w:r>
            <w:r w:rsidRPr="0056E777">
              <w:rPr>
                <w:rStyle w:val="Hyperlink"/>
              </w:rPr>
              <w:t>6</w:t>
            </w:r>
            <w:r w:rsidR="00DB436E">
              <w:fldChar w:fldCharType="end"/>
            </w:r>
          </w:hyperlink>
        </w:p>
        <w:p w14:paraId="3122C148" w14:textId="6E25CC83"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196674146">
            <w:r w:rsidRPr="0056E777">
              <w:rPr>
                <w:rStyle w:val="Hyperlink"/>
              </w:rPr>
              <w:t xml:space="preserve">1.3 </w:t>
            </w:r>
            <w:r w:rsidR="00DB436E">
              <w:tab/>
            </w:r>
            <w:r w:rsidRPr="0056E777">
              <w:rPr>
                <w:rStyle w:val="Hyperlink"/>
              </w:rPr>
              <w:t>Success Metrics</w:t>
            </w:r>
            <w:r w:rsidR="00DB436E">
              <w:tab/>
            </w:r>
            <w:r w:rsidR="00DB436E">
              <w:fldChar w:fldCharType="begin"/>
            </w:r>
            <w:r w:rsidR="00DB436E">
              <w:instrText>PAGEREF _Toc1196674146 \h</w:instrText>
            </w:r>
            <w:r w:rsidR="00DB436E">
              <w:fldChar w:fldCharType="separate"/>
            </w:r>
            <w:r w:rsidRPr="0056E777">
              <w:rPr>
                <w:rStyle w:val="Hyperlink"/>
              </w:rPr>
              <w:t>6</w:t>
            </w:r>
            <w:r w:rsidR="00DB436E">
              <w:fldChar w:fldCharType="end"/>
            </w:r>
          </w:hyperlink>
        </w:p>
        <w:p w14:paraId="1D5DAFFD" w14:textId="7C4B3E7D" w:rsidR="00DB436E" w:rsidRDefault="0056E777" w:rsidP="0056E777">
          <w:pPr>
            <w:pStyle w:val="TOC1"/>
            <w:tabs>
              <w:tab w:val="left" w:pos="435"/>
            </w:tabs>
            <w:rPr>
              <w:rStyle w:val="Hyperlink"/>
              <w:noProof/>
              <w:kern w:val="2"/>
              <w:lang w:eastAsia="en-US" w:bidi="ar-SA"/>
              <w14:ligatures w14:val="standardContextual"/>
            </w:rPr>
          </w:pPr>
          <w:hyperlink w:anchor="_Toc280009676">
            <w:r w:rsidRPr="0056E777">
              <w:rPr>
                <w:rStyle w:val="Hyperlink"/>
              </w:rPr>
              <w:t>2.</w:t>
            </w:r>
            <w:r w:rsidR="00DB436E">
              <w:tab/>
            </w:r>
            <w:r w:rsidRPr="0056E777">
              <w:rPr>
                <w:rStyle w:val="Hyperlink"/>
              </w:rPr>
              <w:t>REQUIREMENTS</w:t>
            </w:r>
            <w:r w:rsidR="00DB436E">
              <w:tab/>
            </w:r>
            <w:r w:rsidR="00DB436E">
              <w:fldChar w:fldCharType="begin"/>
            </w:r>
            <w:r w:rsidR="00DB436E">
              <w:instrText>PAGEREF _Toc280009676 \h</w:instrText>
            </w:r>
            <w:r w:rsidR="00DB436E">
              <w:fldChar w:fldCharType="separate"/>
            </w:r>
            <w:r w:rsidRPr="0056E777">
              <w:rPr>
                <w:rStyle w:val="Hyperlink"/>
              </w:rPr>
              <w:t>7</w:t>
            </w:r>
            <w:r w:rsidR="00DB436E">
              <w:fldChar w:fldCharType="end"/>
            </w:r>
          </w:hyperlink>
        </w:p>
        <w:p w14:paraId="2E3545AB" w14:textId="6831309C"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703628004">
            <w:r w:rsidRPr="0056E777">
              <w:rPr>
                <w:rStyle w:val="Hyperlink"/>
              </w:rPr>
              <w:t xml:space="preserve">2.1 </w:t>
            </w:r>
            <w:r w:rsidR="00DB436E">
              <w:tab/>
            </w:r>
            <w:r w:rsidRPr="0056E777">
              <w:rPr>
                <w:rStyle w:val="Hyperlink"/>
              </w:rPr>
              <w:t>Customer Requirements (CRs)</w:t>
            </w:r>
            <w:r w:rsidR="00DB436E">
              <w:tab/>
            </w:r>
            <w:r w:rsidR="00DB436E">
              <w:fldChar w:fldCharType="begin"/>
            </w:r>
            <w:r w:rsidR="00DB436E">
              <w:instrText>PAGEREF _Toc703628004 \h</w:instrText>
            </w:r>
            <w:r w:rsidR="00DB436E">
              <w:fldChar w:fldCharType="separate"/>
            </w:r>
            <w:r w:rsidRPr="0056E777">
              <w:rPr>
                <w:rStyle w:val="Hyperlink"/>
              </w:rPr>
              <w:t>8</w:t>
            </w:r>
            <w:r w:rsidR="00DB436E">
              <w:fldChar w:fldCharType="end"/>
            </w:r>
          </w:hyperlink>
        </w:p>
        <w:p w14:paraId="4CBE72E8" w14:textId="3E7834AF"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265049739">
            <w:r w:rsidRPr="0056E777">
              <w:rPr>
                <w:rStyle w:val="Hyperlink"/>
              </w:rPr>
              <w:t xml:space="preserve">2.2 </w:t>
            </w:r>
            <w:r w:rsidR="00DB436E">
              <w:tab/>
            </w:r>
            <w:r w:rsidRPr="0056E777">
              <w:rPr>
                <w:rStyle w:val="Hyperlink"/>
              </w:rPr>
              <w:t>Engineering Requirements (ERs)</w:t>
            </w:r>
            <w:r w:rsidR="00DB436E">
              <w:tab/>
            </w:r>
            <w:r w:rsidR="00DB436E">
              <w:fldChar w:fldCharType="begin"/>
            </w:r>
            <w:r w:rsidR="00DB436E">
              <w:instrText>PAGEREF _Toc1265049739 \h</w:instrText>
            </w:r>
            <w:r w:rsidR="00DB436E">
              <w:fldChar w:fldCharType="separate"/>
            </w:r>
            <w:r w:rsidRPr="0056E777">
              <w:rPr>
                <w:rStyle w:val="Hyperlink"/>
              </w:rPr>
              <w:t>9</w:t>
            </w:r>
            <w:r w:rsidR="00DB436E">
              <w:fldChar w:fldCharType="end"/>
            </w:r>
          </w:hyperlink>
        </w:p>
        <w:p w14:paraId="414B1A8E" w14:textId="7E7E3B0C"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28084234">
            <w:r w:rsidRPr="0056E777">
              <w:rPr>
                <w:rStyle w:val="Hyperlink"/>
              </w:rPr>
              <w:t xml:space="preserve">2.3 </w:t>
            </w:r>
            <w:r w:rsidR="00DB436E">
              <w:tab/>
            </w:r>
            <w:r w:rsidRPr="0056E777">
              <w:rPr>
                <w:rStyle w:val="Hyperlink"/>
              </w:rPr>
              <w:t>House of Quality (HoQ)</w:t>
            </w:r>
            <w:r w:rsidR="00DB436E">
              <w:tab/>
            </w:r>
            <w:r w:rsidR="00DB436E">
              <w:fldChar w:fldCharType="begin"/>
            </w:r>
            <w:r w:rsidR="00DB436E">
              <w:instrText>PAGEREF _Toc128084234 \h</w:instrText>
            </w:r>
            <w:r w:rsidR="00DB436E">
              <w:fldChar w:fldCharType="separate"/>
            </w:r>
            <w:r w:rsidRPr="0056E777">
              <w:rPr>
                <w:rStyle w:val="Hyperlink"/>
              </w:rPr>
              <w:t>13</w:t>
            </w:r>
            <w:r w:rsidR="00DB436E">
              <w:fldChar w:fldCharType="end"/>
            </w:r>
          </w:hyperlink>
        </w:p>
        <w:p w14:paraId="79467F1E" w14:textId="6949E20F" w:rsidR="00DB436E" w:rsidRDefault="0056E777" w:rsidP="0056E777">
          <w:pPr>
            <w:pStyle w:val="TOC1"/>
            <w:tabs>
              <w:tab w:val="left" w:pos="435"/>
            </w:tabs>
            <w:rPr>
              <w:rStyle w:val="Hyperlink"/>
              <w:noProof/>
              <w:kern w:val="2"/>
              <w:lang w:eastAsia="en-US" w:bidi="ar-SA"/>
              <w14:ligatures w14:val="standardContextual"/>
            </w:rPr>
          </w:pPr>
          <w:hyperlink w:anchor="_Toc891396648">
            <w:r w:rsidRPr="0056E777">
              <w:rPr>
                <w:rStyle w:val="Hyperlink"/>
              </w:rPr>
              <w:t>3.</w:t>
            </w:r>
            <w:r w:rsidR="00DB436E">
              <w:tab/>
            </w:r>
            <w:r w:rsidRPr="0056E777">
              <w:rPr>
                <w:rStyle w:val="Hyperlink"/>
              </w:rPr>
              <w:t>Research Within Your Design Space</w:t>
            </w:r>
            <w:r w:rsidR="00DB436E">
              <w:tab/>
            </w:r>
            <w:r w:rsidR="00DB436E">
              <w:fldChar w:fldCharType="begin"/>
            </w:r>
            <w:r w:rsidR="00DB436E">
              <w:instrText>PAGEREF _Toc891396648 \h</w:instrText>
            </w:r>
            <w:r w:rsidR="00DB436E">
              <w:fldChar w:fldCharType="separate"/>
            </w:r>
            <w:r w:rsidRPr="0056E777">
              <w:rPr>
                <w:rStyle w:val="Hyperlink"/>
              </w:rPr>
              <w:t>14</w:t>
            </w:r>
            <w:r w:rsidR="00DB436E">
              <w:fldChar w:fldCharType="end"/>
            </w:r>
          </w:hyperlink>
        </w:p>
        <w:p w14:paraId="20879152" w14:textId="4D3DDCBE"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723900465">
            <w:r w:rsidRPr="0056E777">
              <w:rPr>
                <w:rStyle w:val="Hyperlink"/>
              </w:rPr>
              <w:t xml:space="preserve">3.1 </w:t>
            </w:r>
            <w:r w:rsidR="00DB436E">
              <w:tab/>
            </w:r>
            <w:r w:rsidRPr="0056E777">
              <w:rPr>
                <w:rStyle w:val="Hyperlink"/>
              </w:rPr>
              <w:t>Benchmarking</w:t>
            </w:r>
            <w:r w:rsidR="00DB436E">
              <w:tab/>
            </w:r>
            <w:r w:rsidR="00DB436E">
              <w:fldChar w:fldCharType="begin"/>
            </w:r>
            <w:r w:rsidR="00DB436E">
              <w:instrText>PAGEREF _Toc1723900465 \h</w:instrText>
            </w:r>
            <w:r w:rsidR="00DB436E">
              <w:fldChar w:fldCharType="separate"/>
            </w:r>
            <w:r w:rsidRPr="0056E777">
              <w:rPr>
                <w:rStyle w:val="Hyperlink"/>
              </w:rPr>
              <w:t>15</w:t>
            </w:r>
            <w:r w:rsidR="00DB436E">
              <w:fldChar w:fldCharType="end"/>
            </w:r>
          </w:hyperlink>
        </w:p>
        <w:p w14:paraId="0BDEAE2A" w14:textId="586C09F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987894927">
            <w:r w:rsidRPr="0056E777">
              <w:rPr>
                <w:rStyle w:val="Hyperlink"/>
              </w:rPr>
              <w:t>3.1.1.</w:t>
            </w:r>
            <w:r w:rsidR="00DB436E">
              <w:tab/>
            </w:r>
            <w:r w:rsidRPr="0056E777">
              <w:rPr>
                <w:rStyle w:val="Hyperlink"/>
              </w:rPr>
              <w:t>Benchmarking – Side Impact Structure</w:t>
            </w:r>
            <w:r w:rsidR="00DB436E">
              <w:tab/>
            </w:r>
            <w:r w:rsidR="00DB436E">
              <w:fldChar w:fldCharType="begin"/>
            </w:r>
            <w:r w:rsidR="00DB436E">
              <w:instrText>PAGEREF _Toc1987894927 \h</w:instrText>
            </w:r>
            <w:r w:rsidR="00DB436E">
              <w:fldChar w:fldCharType="separate"/>
            </w:r>
            <w:r w:rsidRPr="0056E777">
              <w:rPr>
                <w:rStyle w:val="Hyperlink"/>
              </w:rPr>
              <w:t>15</w:t>
            </w:r>
            <w:r w:rsidR="00DB436E">
              <w:fldChar w:fldCharType="end"/>
            </w:r>
          </w:hyperlink>
        </w:p>
        <w:p w14:paraId="78CC3DA6" w14:textId="5FCC8602"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811193325">
            <w:r w:rsidRPr="0056E777">
              <w:rPr>
                <w:rStyle w:val="Hyperlink"/>
              </w:rPr>
              <w:t>3.1.2.</w:t>
            </w:r>
            <w:r w:rsidR="00DB436E">
              <w:tab/>
            </w:r>
            <w:r w:rsidRPr="0056E777">
              <w:rPr>
                <w:rStyle w:val="Hyperlink"/>
              </w:rPr>
              <w:t>Benchmarking – Front, rear and main hoop concepts (Brandon Guzman)</w:t>
            </w:r>
            <w:r w:rsidR="00DB436E">
              <w:tab/>
            </w:r>
            <w:r w:rsidR="00DB436E">
              <w:fldChar w:fldCharType="begin"/>
            </w:r>
            <w:r w:rsidR="00DB436E">
              <w:instrText>PAGEREF _Toc811193325 \h</w:instrText>
            </w:r>
            <w:r w:rsidR="00DB436E">
              <w:fldChar w:fldCharType="separate"/>
            </w:r>
            <w:r w:rsidRPr="0056E777">
              <w:rPr>
                <w:rStyle w:val="Hyperlink"/>
              </w:rPr>
              <w:t>18</w:t>
            </w:r>
            <w:r w:rsidR="00DB436E">
              <w:fldChar w:fldCharType="end"/>
            </w:r>
          </w:hyperlink>
        </w:p>
        <w:p w14:paraId="4E65F294" w14:textId="6D17BD8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981394503">
            <w:r w:rsidRPr="0056E777">
              <w:rPr>
                <w:rStyle w:val="Hyperlink"/>
              </w:rPr>
              <w:t>3.1.3.</w:t>
            </w:r>
            <w:r w:rsidR="00DB436E">
              <w:tab/>
            </w:r>
            <w:r w:rsidRPr="0056E777">
              <w:rPr>
                <w:rStyle w:val="Hyperlink"/>
              </w:rPr>
              <w:t>Front Wing – Ryan Meger</w:t>
            </w:r>
            <w:r w:rsidR="00DB436E">
              <w:tab/>
            </w:r>
            <w:r w:rsidR="00DB436E">
              <w:fldChar w:fldCharType="begin"/>
            </w:r>
            <w:r w:rsidR="00DB436E">
              <w:instrText>PAGEREF _Toc1981394503 \h</w:instrText>
            </w:r>
            <w:r w:rsidR="00DB436E">
              <w:fldChar w:fldCharType="separate"/>
            </w:r>
            <w:r w:rsidRPr="0056E777">
              <w:rPr>
                <w:rStyle w:val="Hyperlink"/>
              </w:rPr>
              <w:t>21</w:t>
            </w:r>
            <w:r w:rsidR="00DB436E">
              <w:fldChar w:fldCharType="end"/>
            </w:r>
          </w:hyperlink>
        </w:p>
        <w:p w14:paraId="3817F98C" w14:textId="0DA92840"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355954917">
            <w:r w:rsidRPr="0056E777">
              <w:rPr>
                <w:rStyle w:val="Hyperlink"/>
              </w:rPr>
              <w:t>3.1.4.</w:t>
            </w:r>
            <w:r w:rsidR="00DB436E">
              <w:tab/>
            </w:r>
            <w:r w:rsidRPr="0056E777">
              <w:rPr>
                <w:rStyle w:val="Hyperlink"/>
              </w:rPr>
              <w:t>Rear Wing – Ryan Meger</w:t>
            </w:r>
            <w:r w:rsidR="00DB436E">
              <w:tab/>
            </w:r>
            <w:r w:rsidR="00DB436E">
              <w:fldChar w:fldCharType="begin"/>
            </w:r>
            <w:r w:rsidR="00DB436E">
              <w:instrText>PAGEREF _Toc355954917 \h</w:instrText>
            </w:r>
            <w:r w:rsidR="00DB436E">
              <w:fldChar w:fldCharType="separate"/>
            </w:r>
            <w:r w:rsidRPr="0056E777">
              <w:rPr>
                <w:rStyle w:val="Hyperlink"/>
              </w:rPr>
              <w:t>21</w:t>
            </w:r>
            <w:r w:rsidR="00DB436E">
              <w:fldChar w:fldCharType="end"/>
            </w:r>
          </w:hyperlink>
        </w:p>
        <w:p w14:paraId="0ACD4B47" w14:textId="042972F0"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171982583">
            <w:r w:rsidRPr="0056E777">
              <w:rPr>
                <w:rStyle w:val="Hyperlink"/>
              </w:rPr>
              <w:t>3.1.5.</w:t>
            </w:r>
            <w:r w:rsidR="00DB436E">
              <w:tab/>
            </w:r>
            <w:r w:rsidRPr="0056E777">
              <w:rPr>
                <w:rStyle w:val="Hyperlink"/>
              </w:rPr>
              <w:t>Nose Cone – Ryan Meger</w:t>
            </w:r>
            <w:r w:rsidR="00DB436E">
              <w:tab/>
            </w:r>
            <w:r w:rsidR="00DB436E">
              <w:fldChar w:fldCharType="begin"/>
            </w:r>
            <w:r w:rsidR="00DB436E">
              <w:instrText>PAGEREF _Toc1171982583 \h</w:instrText>
            </w:r>
            <w:r w:rsidR="00DB436E">
              <w:fldChar w:fldCharType="separate"/>
            </w:r>
            <w:r w:rsidRPr="0056E777">
              <w:rPr>
                <w:rStyle w:val="Hyperlink"/>
              </w:rPr>
              <w:t>21</w:t>
            </w:r>
            <w:r w:rsidR="00DB436E">
              <w:fldChar w:fldCharType="end"/>
            </w:r>
          </w:hyperlink>
        </w:p>
        <w:p w14:paraId="00CD86FD" w14:textId="444EAAEF"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2045086245">
            <w:r w:rsidRPr="0056E777">
              <w:rPr>
                <w:rStyle w:val="Hyperlink"/>
              </w:rPr>
              <w:t xml:space="preserve">3.2 </w:t>
            </w:r>
            <w:r w:rsidR="00DB436E">
              <w:tab/>
            </w:r>
            <w:r w:rsidRPr="0056E777">
              <w:rPr>
                <w:rStyle w:val="Hyperlink"/>
              </w:rPr>
              <w:t>Literature Review</w:t>
            </w:r>
            <w:r w:rsidR="00DB436E">
              <w:tab/>
            </w:r>
            <w:r w:rsidR="00DB436E">
              <w:fldChar w:fldCharType="begin"/>
            </w:r>
            <w:r w:rsidR="00DB436E">
              <w:instrText>PAGEREF _Toc2045086245 \h</w:instrText>
            </w:r>
            <w:r w:rsidR="00DB436E">
              <w:fldChar w:fldCharType="separate"/>
            </w:r>
            <w:r w:rsidRPr="0056E777">
              <w:rPr>
                <w:rStyle w:val="Hyperlink"/>
              </w:rPr>
              <w:t>22</w:t>
            </w:r>
            <w:r w:rsidR="00DB436E">
              <w:fldChar w:fldCharType="end"/>
            </w:r>
          </w:hyperlink>
        </w:p>
        <w:p w14:paraId="67C0411E" w14:textId="7A6A0E38"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70659705">
            <w:r w:rsidRPr="0056E777">
              <w:rPr>
                <w:rStyle w:val="Hyperlink"/>
              </w:rPr>
              <w:t>3.2.1.</w:t>
            </w:r>
            <w:r w:rsidR="00DB436E">
              <w:tab/>
            </w:r>
            <w:r w:rsidRPr="0056E777">
              <w:rPr>
                <w:rStyle w:val="Hyperlink"/>
              </w:rPr>
              <w:t>Alexandra Brister – Seat Belt/ Seat/ Mounting System</w:t>
            </w:r>
            <w:r w:rsidR="00DB436E">
              <w:tab/>
            </w:r>
            <w:r w:rsidR="00DB436E">
              <w:fldChar w:fldCharType="begin"/>
            </w:r>
            <w:r w:rsidR="00DB436E">
              <w:instrText>PAGEREF _Toc70659705 \h</w:instrText>
            </w:r>
            <w:r w:rsidR="00DB436E">
              <w:fldChar w:fldCharType="separate"/>
            </w:r>
            <w:r w:rsidRPr="0056E777">
              <w:rPr>
                <w:rStyle w:val="Hyperlink"/>
              </w:rPr>
              <w:t>22</w:t>
            </w:r>
            <w:r w:rsidR="00DB436E">
              <w:fldChar w:fldCharType="end"/>
            </w:r>
          </w:hyperlink>
        </w:p>
        <w:p w14:paraId="558F185B" w14:textId="3C3CF2F6"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42690820">
            <w:r w:rsidRPr="0056E777">
              <w:rPr>
                <w:rStyle w:val="Hyperlink"/>
              </w:rPr>
              <w:t>3.2.2.</w:t>
            </w:r>
            <w:r w:rsidR="00DB436E">
              <w:tab/>
            </w:r>
            <w:r w:rsidRPr="0056E777">
              <w:rPr>
                <w:rStyle w:val="Hyperlink"/>
              </w:rPr>
              <w:t>Ryan Meger – Torsional Stiffness</w:t>
            </w:r>
            <w:r w:rsidR="00DB436E">
              <w:tab/>
            </w:r>
            <w:r w:rsidR="00DB436E">
              <w:fldChar w:fldCharType="begin"/>
            </w:r>
            <w:r w:rsidR="00DB436E">
              <w:instrText>PAGEREF _Toc1442690820 \h</w:instrText>
            </w:r>
            <w:r w:rsidR="00DB436E">
              <w:fldChar w:fldCharType="separate"/>
            </w:r>
            <w:r w:rsidRPr="0056E777">
              <w:rPr>
                <w:rStyle w:val="Hyperlink"/>
              </w:rPr>
              <w:t>24</w:t>
            </w:r>
            <w:r w:rsidR="00DB436E">
              <w:fldChar w:fldCharType="end"/>
            </w:r>
          </w:hyperlink>
        </w:p>
        <w:p w14:paraId="6DA6350C" w14:textId="56351EC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948300608">
            <w:r w:rsidRPr="0056E777">
              <w:rPr>
                <w:rStyle w:val="Hyperlink"/>
              </w:rPr>
              <w:t>3.2.3.</w:t>
            </w:r>
            <w:r w:rsidR="00DB436E">
              <w:tab/>
            </w:r>
            <w:r w:rsidRPr="0056E777">
              <w:rPr>
                <w:rStyle w:val="Hyperlink"/>
              </w:rPr>
              <w:t>Gustavo Ruiz – Chassis Frame Design</w:t>
            </w:r>
            <w:r w:rsidR="00DB436E">
              <w:tab/>
            </w:r>
            <w:r w:rsidR="00DB436E">
              <w:fldChar w:fldCharType="begin"/>
            </w:r>
            <w:r w:rsidR="00DB436E">
              <w:instrText>PAGEREF _Toc948300608 \h</w:instrText>
            </w:r>
            <w:r w:rsidR="00DB436E">
              <w:fldChar w:fldCharType="separate"/>
            </w:r>
            <w:r w:rsidRPr="0056E777">
              <w:rPr>
                <w:rStyle w:val="Hyperlink"/>
              </w:rPr>
              <w:t>24</w:t>
            </w:r>
            <w:r w:rsidR="00DB436E">
              <w:fldChar w:fldCharType="end"/>
            </w:r>
          </w:hyperlink>
        </w:p>
        <w:p w14:paraId="1C4DECF8" w14:textId="2B622D28"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636188494">
            <w:r w:rsidRPr="0056E777">
              <w:rPr>
                <w:rStyle w:val="Hyperlink"/>
              </w:rPr>
              <w:t>3.2.4.</w:t>
            </w:r>
            <w:r w:rsidR="00DB436E">
              <w:tab/>
            </w:r>
            <w:r w:rsidRPr="0056E777">
              <w:rPr>
                <w:rStyle w:val="Hyperlink"/>
              </w:rPr>
              <w:t>Brandon Guzman Benchmarking/Bending/Firewall(b)</w:t>
            </w:r>
            <w:r w:rsidR="00DB436E">
              <w:tab/>
            </w:r>
            <w:r w:rsidR="00DB436E">
              <w:fldChar w:fldCharType="begin"/>
            </w:r>
            <w:r w:rsidR="00DB436E">
              <w:instrText>PAGEREF _Toc1636188494 \h</w:instrText>
            </w:r>
            <w:r w:rsidR="00DB436E">
              <w:fldChar w:fldCharType="separate"/>
            </w:r>
            <w:r w:rsidRPr="0056E777">
              <w:rPr>
                <w:rStyle w:val="Hyperlink"/>
              </w:rPr>
              <w:t>25</w:t>
            </w:r>
            <w:r w:rsidR="00DB436E">
              <w:fldChar w:fldCharType="end"/>
            </w:r>
          </w:hyperlink>
        </w:p>
        <w:p w14:paraId="7488B73D" w14:textId="31295030"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519749239">
            <w:r w:rsidRPr="0056E777">
              <w:rPr>
                <w:rStyle w:val="Hyperlink"/>
              </w:rPr>
              <w:t>3.2.5.</w:t>
            </w:r>
            <w:r w:rsidR="00DB436E">
              <w:tab/>
            </w:r>
            <w:r w:rsidRPr="0056E777">
              <w:rPr>
                <w:rStyle w:val="Hyperlink"/>
              </w:rPr>
              <w:t>Carson Kent Aerodynamic Design</w:t>
            </w:r>
            <w:r w:rsidR="00DB436E">
              <w:tab/>
            </w:r>
            <w:r w:rsidR="00DB436E">
              <w:fldChar w:fldCharType="begin"/>
            </w:r>
            <w:r w:rsidR="00DB436E">
              <w:instrText>PAGEREF _Toc1519749239 \h</w:instrText>
            </w:r>
            <w:r w:rsidR="00DB436E">
              <w:fldChar w:fldCharType="separate"/>
            </w:r>
            <w:r w:rsidRPr="0056E777">
              <w:rPr>
                <w:rStyle w:val="Hyperlink"/>
              </w:rPr>
              <w:t>27</w:t>
            </w:r>
            <w:r w:rsidR="00DB436E">
              <w:fldChar w:fldCharType="end"/>
            </w:r>
          </w:hyperlink>
        </w:p>
        <w:p w14:paraId="3BEA9480" w14:textId="55CB8A10" w:rsidR="00DB436E" w:rsidRDefault="0056E777" w:rsidP="0056E777">
          <w:pPr>
            <w:pStyle w:val="TOC2"/>
            <w:tabs>
              <w:tab w:val="clear" w:pos="9077"/>
              <w:tab w:val="right" w:leader="dot" w:pos="9075"/>
            </w:tabs>
            <w:rPr>
              <w:rStyle w:val="Hyperlink"/>
              <w:noProof/>
              <w:kern w:val="2"/>
              <w:lang w:eastAsia="en-US" w:bidi="ar-SA"/>
              <w14:ligatures w14:val="standardContextual"/>
            </w:rPr>
          </w:pPr>
          <w:hyperlink w:anchor="_Toc800628181">
            <w:r w:rsidRPr="0056E777">
              <w:rPr>
                <w:rStyle w:val="Hyperlink"/>
              </w:rPr>
              <w:t xml:space="preserve">3.3 </w:t>
            </w:r>
            <w:r w:rsidR="00DB436E">
              <w:tab/>
            </w:r>
            <w:r w:rsidRPr="0056E777">
              <w:rPr>
                <w:rStyle w:val="Hyperlink"/>
              </w:rPr>
              <w:t>Mathematical Modeling</w:t>
            </w:r>
            <w:r w:rsidR="00DB436E">
              <w:tab/>
            </w:r>
            <w:r w:rsidR="00DB436E">
              <w:fldChar w:fldCharType="begin"/>
            </w:r>
            <w:r w:rsidR="00DB436E">
              <w:instrText>PAGEREF _Toc800628181 \h</w:instrText>
            </w:r>
            <w:r w:rsidR="00DB436E">
              <w:fldChar w:fldCharType="separate"/>
            </w:r>
            <w:r w:rsidRPr="0056E777">
              <w:rPr>
                <w:rStyle w:val="Hyperlink"/>
              </w:rPr>
              <w:t>27</w:t>
            </w:r>
            <w:r w:rsidR="00DB436E">
              <w:fldChar w:fldCharType="end"/>
            </w:r>
          </w:hyperlink>
        </w:p>
        <w:p w14:paraId="314FB75C" w14:textId="4A5DACDB"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2108745559">
            <w:r w:rsidRPr="0056E777">
              <w:rPr>
                <w:rStyle w:val="Hyperlink"/>
              </w:rPr>
              <w:t>3.3.1.</w:t>
            </w:r>
            <w:r w:rsidR="00DB436E">
              <w:tab/>
            </w:r>
            <w:r w:rsidRPr="0056E777">
              <w:rPr>
                <w:rStyle w:val="Hyperlink"/>
              </w:rPr>
              <w:t>Seatbelt Stress/ Safety for 6-point and Seat Mounts– Alexandra Brister</w:t>
            </w:r>
            <w:r w:rsidR="00DB436E">
              <w:tab/>
            </w:r>
            <w:r w:rsidR="00DB436E">
              <w:fldChar w:fldCharType="begin"/>
            </w:r>
            <w:r w:rsidR="00DB436E">
              <w:instrText>PAGEREF _Toc2108745559 \h</w:instrText>
            </w:r>
            <w:r w:rsidR="00DB436E">
              <w:fldChar w:fldCharType="separate"/>
            </w:r>
            <w:r w:rsidRPr="0056E777">
              <w:rPr>
                <w:rStyle w:val="Hyperlink"/>
              </w:rPr>
              <w:t>28</w:t>
            </w:r>
            <w:r w:rsidR="00DB436E">
              <w:fldChar w:fldCharType="end"/>
            </w:r>
          </w:hyperlink>
        </w:p>
        <w:p w14:paraId="5A3A1B7D" w14:textId="7B488B06"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178866045">
            <w:r w:rsidRPr="0056E777">
              <w:rPr>
                <w:rStyle w:val="Hyperlink"/>
              </w:rPr>
              <w:t>3.3.2.</w:t>
            </w:r>
            <w:r w:rsidR="00DB436E">
              <w:tab/>
            </w:r>
            <w:r w:rsidRPr="0056E777">
              <w:rPr>
                <w:rStyle w:val="Hyperlink"/>
              </w:rPr>
              <w:t>Finite Element Analysis (FEA) of the Chassis – Ryan Meger</w:t>
            </w:r>
            <w:r w:rsidR="00DB436E">
              <w:tab/>
            </w:r>
            <w:r w:rsidR="00DB436E">
              <w:fldChar w:fldCharType="begin"/>
            </w:r>
            <w:r w:rsidR="00DB436E">
              <w:instrText>PAGEREF _Toc1178866045 \h</w:instrText>
            </w:r>
            <w:r w:rsidR="00DB436E">
              <w:fldChar w:fldCharType="separate"/>
            </w:r>
            <w:r w:rsidRPr="0056E777">
              <w:rPr>
                <w:rStyle w:val="Hyperlink"/>
              </w:rPr>
              <w:t>29</w:t>
            </w:r>
            <w:r w:rsidR="00DB436E">
              <w:fldChar w:fldCharType="end"/>
            </w:r>
          </w:hyperlink>
        </w:p>
        <w:p w14:paraId="023D66CD" w14:textId="09DA6992" w:rsidR="00DB436E" w:rsidRDefault="0056E777" w:rsidP="0056E777">
          <w:pPr>
            <w:pStyle w:val="TOC5"/>
            <w:tabs>
              <w:tab w:val="left" w:pos="1920"/>
              <w:tab w:val="left" w:pos="1980"/>
            </w:tabs>
            <w:rPr>
              <w:rStyle w:val="Hyperlink"/>
              <w:noProof/>
              <w:kern w:val="2"/>
              <w:lang w:eastAsia="en-US" w:bidi="ar-SA"/>
              <w14:ligatures w14:val="standardContextual"/>
            </w:rPr>
          </w:pPr>
          <w:hyperlink w:anchor="_Toc113904424">
            <w:r w:rsidRPr="0056E777">
              <w:rPr>
                <w:rStyle w:val="Hyperlink"/>
              </w:rPr>
              <w:t>3.3.2.1.1.</w:t>
            </w:r>
            <w:r w:rsidR="00DB436E">
              <w:tab/>
            </w:r>
            <w:r w:rsidRPr="0056E777">
              <w:rPr>
                <w:rStyle w:val="Hyperlink"/>
              </w:rPr>
              <w:t>Torsional Analysis</w:t>
            </w:r>
            <w:r w:rsidR="00DB436E">
              <w:tab/>
            </w:r>
            <w:r w:rsidR="00DB436E">
              <w:fldChar w:fldCharType="begin"/>
            </w:r>
            <w:r w:rsidR="00DB436E">
              <w:instrText>PAGEREF _Toc113904424 \h</w:instrText>
            </w:r>
            <w:r w:rsidR="00DB436E">
              <w:fldChar w:fldCharType="separate"/>
            </w:r>
            <w:r w:rsidRPr="0056E777">
              <w:rPr>
                <w:rStyle w:val="Hyperlink"/>
              </w:rPr>
              <w:t>29</w:t>
            </w:r>
            <w:r w:rsidR="00DB436E">
              <w:fldChar w:fldCharType="end"/>
            </w:r>
          </w:hyperlink>
        </w:p>
        <w:p w14:paraId="089D7887" w14:textId="27DEA124" w:rsidR="00DB436E" w:rsidRDefault="0056E777" w:rsidP="0056E777">
          <w:pPr>
            <w:pStyle w:val="TOC5"/>
            <w:tabs>
              <w:tab w:val="left" w:pos="555"/>
              <w:tab w:val="left" w:pos="1980"/>
            </w:tabs>
            <w:rPr>
              <w:rStyle w:val="Hyperlink"/>
              <w:noProof/>
              <w:kern w:val="2"/>
              <w:lang w:eastAsia="en-US" w:bidi="ar-SA"/>
              <w14:ligatures w14:val="standardContextual"/>
            </w:rPr>
          </w:pPr>
          <w:hyperlink w:anchor="_Toc506399980">
            <w:r w:rsidRPr="0056E777">
              <w:rPr>
                <w:rStyle w:val="Hyperlink"/>
              </w:rPr>
              <w:t>3.3.2.1.2.</w:t>
            </w:r>
            <w:r w:rsidR="00DB436E">
              <w:tab/>
            </w:r>
            <w:r w:rsidRPr="0056E777">
              <w:rPr>
                <w:rStyle w:val="Hyperlink"/>
              </w:rPr>
              <w:t>Front and Side Impact Analysis</w:t>
            </w:r>
            <w:r w:rsidR="00DB436E">
              <w:tab/>
            </w:r>
            <w:r w:rsidR="00DB436E">
              <w:fldChar w:fldCharType="begin"/>
            </w:r>
            <w:r w:rsidR="00DB436E">
              <w:instrText>PAGEREF _Toc506399980 \h</w:instrText>
            </w:r>
            <w:r w:rsidR="00DB436E">
              <w:fldChar w:fldCharType="separate"/>
            </w:r>
            <w:r w:rsidRPr="0056E777">
              <w:rPr>
                <w:rStyle w:val="Hyperlink"/>
              </w:rPr>
              <w:t>30</w:t>
            </w:r>
            <w:r w:rsidR="00DB436E">
              <w:fldChar w:fldCharType="end"/>
            </w:r>
          </w:hyperlink>
        </w:p>
        <w:p w14:paraId="1C259369" w14:textId="53F922FD" w:rsidR="00DB436E" w:rsidRDefault="0056E777" w:rsidP="0056E777">
          <w:pPr>
            <w:pStyle w:val="TOC5"/>
            <w:tabs>
              <w:tab w:val="left" w:pos="840"/>
              <w:tab w:val="left" w:pos="1980"/>
            </w:tabs>
            <w:rPr>
              <w:rStyle w:val="Hyperlink"/>
              <w:noProof/>
              <w:kern w:val="2"/>
              <w:lang w:eastAsia="en-US" w:bidi="ar-SA"/>
              <w14:ligatures w14:val="standardContextual"/>
            </w:rPr>
          </w:pPr>
          <w:hyperlink w:anchor="_Toc186031163">
            <w:r w:rsidRPr="0056E777">
              <w:rPr>
                <w:rStyle w:val="Hyperlink"/>
              </w:rPr>
              <w:t>3.3.2.1.3.</w:t>
            </w:r>
            <w:r w:rsidR="00DB436E">
              <w:tab/>
            </w:r>
            <w:r w:rsidRPr="0056E777">
              <w:rPr>
                <w:rStyle w:val="Hyperlink"/>
              </w:rPr>
              <w:t>Bending mathematical modeling – Brandon Guzman</w:t>
            </w:r>
            <w:r w:rsidR="00DB436E">
              <w:tab/>
            </w:r>
            <w:r w:rsidR="00DB436E">
              <w:fldChar w:fldCharType="begin"/>
            </w:r>
            <w:r w:rsidR="00DB436E">
              <w:instrText>PAGEREF _Toc186031163 \h</w:instrText>
            </w:r>
            <w:r w:rsidR="00DB436E">
              <w:fldChar w:fldCharType="separate"/>
            </w:r>
            <w:r w:rsidRPr="0056E777">
              <w:rPr>
                <w:rStyle w:val="Hyperlink"/>
              </w:rPr>
              <w:t>30</w:t>
            </w:r>
            <w:r w:rsidR="00DB436E">
              <w:fldChar w:fldCharType="end"/>
            </w:r>
          </w:hyperlink>
        </w:p>
        <w:p w14:paraId="6894EEBC" w14:textId="3248C58F" w:rsidR="00DB436E" w:rsidRDefault="0056E777" w:rsidP="0056E777">
          <w:pPr>
            <w:pStyle w:val="TOC4"/>
            <w:tabs>
              <w:tab w:val="clear" w:pos="8511"/>
              <w:tab w:val="left" w:pos="1530"/>
              <w:tab w:val="right" w:leader="dot" w:pos="8505"/>
            </w:tabs>
            <w:rPr>
              <w:rStyle w:val="Hyperlink"/>
              <w:noProof/>
              <w:kern w:val="2"/>
              <w:lang w:eastAsia="en-US" w:bidi="ar-SA"/>
              <w14:ligatures w14:val="standardContextual"/>
            </w:rPr>
          </w:pPr>
          <w:hyperlink w:anchor="_Toc1549711132">
            <w:r w:rsidRPr="0056E777">
              <w:rPr>
                <w:rStyle w:val="Hyperlink"/>
              </w:rPr>
              <w:t>3.3.2.2.</w:t>
            </w:r>
            <w:r w:rsidR="00DB436E">
              <w:tab/>
            </w:r>
            <w:r w:rsidRPr="0056E777">
              <w:rPr>
                <w:rStyle w:val="Hyperlink"/>
              </w:rPr>
              <w:t>Preliminary Aerodynamics Mathematical Modeling – Carson Kent</w:t>
            </w:r>
            <w:r w:rsidR="00DB436E">
              <w:tab/>
            </w:r>
            <w:r w:rsidR="00DB436E">
              <w:fldChar w:fldCharType="begin"/>
            </w:r>
            <w:r w:rsidR="00DB436E">
              <w:instrText>PAGEREF _Toc1549711132 \h</w:instrText>
            </w:r>
            <w:r w:rsidR="00DB436E">
              <w:fldChar w:fldCharType="separate"/>
            </w:r>
            <w:r w:rsidRPr="0056E777">
              <w:rPr>
                <w:rStyle w:val="Hyperlink"/>
              </w:rPr>
              <w:t>33</w:t>
            </w:r>
            <w:r w:rsidR="00DB436E">
              <w:fldChar w:fldCharType="end"/>
            </w:r>
          </w:hyperlink>
        </w:p>
        <w:p w14:paraId="34979DD1" w14:textId="628CCF85" w:rsidR="00DB436E" w:rsidRDefault="0056E777" w:rsidP="0056E777">
          <w:pPr>
            <w:pStyle w:val="TOC1"/>
            <w:tabs>
              <w:tab w:val="left" w:pos="435"/>
            </w:tabs>
            <w:rPr>
              <w:rStyle w:val="Hyperlink"/>
              <w:noProof/>
              <w:kern w:val="2"/>
              <w:lang w:eastAsia="en-US" w:bidi="ar-SA"/>
              <w14:ligatures w14:val="standardContextual"/>
            </w:rPr>
          </w:pPr>
          <w:hyperlink w:anchor="_Toc9561360">
            <w:r w:rsidRPr="0056E777">
              <w:rPr>
                <w:rStyle w:val="Hyperlink"/>
              </w:rPr>
              <w:t>4.</w:t>
            </w:r>
            <w:r w:rsidR="00DB436E">
              <w:tab/>
            </w:r>
            <w:r w:rsidRPr="0056E777">
              <w:rPr>
                <w:rStyle w:val="Hyperlink"/>
              </w:rPr>
              <w:t>Design Concepts</w:t>
            </w:r>
            <w:r w:rsidR="00DB436E">
              <w:tab/>
            </w:r>
            <w:r w:rsidR="00DB436E">
              <w:fldChar w:fldCharType="begin"/>
            </w:r>
            <w:r w:rsidR="00DB436E">
              <w:instrText>PAGEREF _Toc9561360 \h</w:instrText>
            </w:r>
            <w:r w:rsidR="00DB436E">
              <w:fldChar w:fldCharType="separate"/>
            </w:r>
            <w:r w:rsidRPr="0056E777">
              <w:rPr>
                <w:rStyle w:val="Hyperlink"/>
              </w:rPr>
              <w:t>34</w:t>
            </w:r>
            <w:r w:rsidR="00DB436E">
              <w:fldChar w:fldCharType="end"/>
            </w:r>
          </w:hyperlink>
        </w:p>
        <w:p w14:paraId="378E324B" w14:textId="7CF33F80"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358098854">
            <w:r w:rsidRPr="0056E777">
              <w:rPr>
                <w:rStyle w:val="Hyperlink"/>
              </w:rPr>
              <w:t xml:space="preserve">4.1 </w:t>
            </w:r>
            <w:r w:rsidR="00DB436E">
              <w:tab/>
            </w:r>
            <w:r w:rsidRPr="0056E777">
              <w:rPr>
                <w:rStyle w:val="Hyperlink"/>
              </w:rPr>
              <w:t>Functional Decomposition</w:t>
            </w:r>
            <w:r w:rsidR="00DB436E">
              <w:tab/>
            </w:r>
            <w:r w:rsidR="00DB436E">
              <w:fldChar w:fldCharType="begin"/>
            </w:r>
            <w:r w:rsidR="00DB436E">
              <w:instrText>PAGEREF _Toc1358098854 \h</w:instrText>
            </w:r>
            <w:r w:rsidR="00DB436E">
              <w:fldChar w:fldCharType="separate"/>
            </w:r>
            <w:r w:rsidRPr="0056E777">
              <w:rPr>
                <w:rStyle w:val="Hyperlink"/>
              </w:rPr>
              <w:t>35</w:t>
            </w:r>
            <w:r w:rsidR="00DB436E">
              <w:fldChar w:fldCharType="end"/>
            </w:r>
          </w:hyperlink>
        </w:p>
        <w:p w14:paraId="652C3924" w14:textId="7C616770"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278943390">
            <w:r w:rsidRPr="0056E777">
              <w:rPr>
                <w:rStyle w:val="Hyperlink"/>
              </w:rPr>
              <w:t xml:space="preserve">4.2 </w:t>
            </w:r>
            <w:r w:rsidR="00DB436E">
              <w:tab/>
            </w:r>
            <w:r w:rsidRPr="0056E777">
              <w:rPr>
                <w:rStyle w:val="Hyperlink"/>
              </w:rPr>
              <w:t>Process Diagram (Gustavo Ruiz)</w:t>
            </w:r>
            <w:r w:rsidR="00DB436E">
              <w:tab/>
            </w:r>
            <w:r w:rsidR="00DB436E">
              <w:fldChar w:fldCharType="begin"/>
            </w:r>
            <w:r w:rsidR="00DB436E">
              <w:instrText>PAGEREF _Toc278943390 \h</w:instrText>
            </w:r>
            <w:r w:rsidR="00DB436E">
              <w:fldChar w:fldCharType="separate"/>
            </w:r>
            <w:r w:rsidRPr="0056E777">
              <w:rPr>
                <w:rStyle w:val="Hyperlink"/>
              </w:rPr>
              <w:t>36</w:t>
            </w:r>
            <w:r w:rsidR="00DB436E">
              <w:fldChar w:fldCharType="end"/>
            </w:r>
          </w:hyperlink>
        </w:p>
        <w:p w14:paraId="6C99085F" w14:textId="4FA4B20D"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818877292">
            <w:r w:rsidRPr="0056E777">
              <w:rPr>
                <w:rStyle w:val="Hyperlink"/>
              </w:rPr>
              <w:t xml:space="preserve">4.3 </w:t>
            </w:r>
            <w:r w:rsidR="00DB436E">
              <w:tab/>
            </w:r>
            <w:r w:rsidRPr="0056E777">
              <w:rPr>
                <w:rStyle w:val="Hyperlink"/>
              </w:rPr>
              <w:t>Concept Generation</w:t>
            </w:r>
            <w:r w:rsidR="00DB436E">
              <w:tab/>
            </w:r>
            <w:r w:rsidR="00DB436E">
              <w:fldChar w:fldCharType="begin"/>
            </w:r>
            <w:r w:rsidR="00DB436E">
              <w:instrText>PAGEREF _Toc1818877292 \h</w:instrText>
            </w:r>
            <w:r w:rsidR="00DB436E">
              <w:fldChar w:fldCharType="separate"/>
            </w:r>
            <w:r w:rsidRPr="0056E777">
              <w:rPr>
                <w:rStyle w:val="Hyperlink"/>
              </w:rPr>
              <w:t>37</w:t>
            </w:r>
            <w:r w:rsidR="00DB436E">
              <w:fldChar w:fldCharType="end"/>
            </w:r>
          </w:hyperlink>
        </w:p>
        <w:p w14:paraId="45E30CBD" w14:textId="22B6AEB6"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609614865">
            <w:r w:rsidRPr="0056E777">
              <w:rPr>
                <w:rStyle w:val="Hyperlink"/>
              </w:rPr>
              <w:t>4.3.1.</w:t>
            </w:r>
            <w:r w:rsidR="00DB436E">
              <w:tab/>
            </w:r>
            <w:r w:rsidRPr="0056E777">
              <w:rPr>
                <w:rStyle w:val="Hyperlink"/>
              </w:rPr>
              <w:t>Chassis Generation Ryan Meger &amp; Gustavo Ruiz</w:t>
            </w:r>
            <w:r w:rsidR="00DB436E">
              <w:tab/>
            </w:r>
            <w:r w:rsidR="00DB436E">
              <w:fldChar w:fldCharType="begin"/>
            </w:r>
            <w:r w:rsidR="00DB436E">
              <w:instrText>PAGEREF _Toc1609614865 \h</w:instrText>
            </w:r>
            <w:r w:rsidR="00DB436E">
              <w:fldChar w:fldCharType="separate"/>
            </w:r>
            <w:r w:rsidRPr="0056E777">
              <w:rPr>
                <w:rStyle w:val="Hyperlink"/>
              </w:rPr>
              <w:t>37</w:t>
            </w:r>
            <w:r w:rsidR="00DB436E">
              <w:fldChar w:fldCharType="end"/>
            </w:r>
          </w:hyperlink>
        </w:p>
        <w:p w14:paraId="326C7B9D" w14:textId="1D70662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677311584">
            <w:r w:rsidRPr="0056E777">
              <w:rPr>
                <w:rStyle w:val="Hyperlink"/>
              </w:rPr>
              <w:t>4.3.2.</w:t>
            </w:r>
            <w:r w:rsidR="00DB436E">
              <w:tab/>
            </w:r>
            <w:r w:rsidRPr="0056E777">
              <w:rPr>
                <w:rStyle w:val="Hyperlink"/>
              </w:rPr>
              <w:t>Seat Belt Systems – Alexandra Brister</w:t>
            </w:r>
            <w:r w:rsidR="00DB436E">
              <w:tab/>
            </w:r>
            <w:r w:rsidR="00DB436E">
              <w:fldChar w:fldCharType="begin"/>
            </w:r>
            <w:r w:rsidR="00DB436E">
              <w:instrText>PAGEREF _Toc677311584 \h</w:instrText>
            </w:r>
            <w:r w:rsidR="00DB436E">
              <w:fldChar w:fldCharType="separate"/>
            </w:r>
            <w:r w:rsidRPr="0056E777">
              <w:rPr>
                <w:rStyle w:val="Hyperlink"/>
              </w:rPr>
              <w:t>38</w:t>
            </w:r>
            <w:r w:rsidR="00DB436E">
              <w:fldChar w:fldCharType="end"/>
            </w:r>
          </w:hyperlink>
        </w:p>
        <w:p w14:paraId="06CEFE6B" w14:textId="3C7676D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704422715">
            <w:r w:rsidRPr="0056E777">
              <w:rPr>
                <w:rStyle w:val="Hyperlink"/>
              </w:rPr>
              <w:t>4.3.3.</w:t>
            </w:r>
            <w:r w:rsidR="00DB436E">
              <w:tab/>
            </w:r>
            <w:r w:rsidRPr="0056E777">
              <w:rPr>
                <w:rStyle w:val="Hyperlink"/>
              </w:rPr>
              <w:t>Nose Cone Designs – Ryan Meger</w:t>
            </w:r>
            <w:r w:rsidR="00DB436E">
              <w:tab/>
            </w:r>
            <w:r w:rsidR="00DB436E">
              <w:fldChar w:fldCharType="begin"/>
            </w:r>
            <w:r w:rsidR="00DB436E">
              <w:instrText>PAGEREF _Toc1704422715 \h</w:instrText>
            </w:r>
            <w:r w:rsidR="00DB436E">
              <w:fldChar w:fldCharType="separate"/>
            </w:r>
            <w:r w:rsidRPr="0056E777">
              <w:rPr>
                <w:rStyle w:val="Hyperlink"/>
              </w:rPr>
              <w:t>39</w:t>
            </w:r>
            <w:r w:rsidR="00DB436E">
              <w:fldChar w:fldCharType="end"/>
            </w:r>
          </w:hyperlink>
        </w:p>
        <w:p w14:paraId="4E03142E" w14:textId="207A7BBD"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461799110">
            <w:r w:rsidRPr="0056E777">
              <w:rPr>
                <w:rStyle w:val="Hyperlink"/>
              </w:rPr>
              <w:t xml:space="preserve">4.4 </w:t>
            </w:r>
            <w:r w:rsidR="00DB436E">
              <w:tab/>
            </w:r>
            <w:r w:rsidRPr="0056E777">
              <w:rPr>
                <w:rStyle w:val="Hyperlink"/>
              </w:rPr>
              <w:t>Selection Criteria</w:t>
            </w:r>
            <w:r w:rsidR="00DB436E">
              <w:tab/>
            </w:r>
            <w:r w:rsidR="00DB436E">
              <w:fldChar w:fldCharType="begin"/>
            </w:r>
            <w:r w:rsidR="00DB436E">
              <w:instrText>PAGEREF _Toc1461799110 \h</w:instrText>
            </w:r>
            <w:r w:rsidR="00DB436E">
              <w:fldChar w:fldCharType="separate"/>
            </w:r>
            <w:r w:rsidRPr="0056E777">
              <w:rPr>
                <w:rStyle w:val="Hyperlink"/>
              </w:rPr>
              <w:t>40</w:t>
            </w:r>
            <w:r w:rsidR="00DB436E">
              <w:fldChar w:fldCharType="end"/>
            </w:r>
          </w:hyperlink>
        </w:p>
        <w:p w14:paraId="672A0339" w14:textId="03F7F11E"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87723638">
            <w:r w:rsidRPr="0056E777">
              <w:rPr>
                <w:rStyle w:val="Hyperlink"/>
              </w:rPr>
              <w:t>4.4.1.</w:t>
            </w:r>
            <w:r w:rsidR="00DB436E">
              <w:tab/>
            </w:r>
            <w:r w:rsidRPr="0056E777">
              <w:rPr>
                <w:rStyle w:val="Hyperlink"/>
              </w:rPr>
              <w:t>Chassis Selection Criteria – Gustavo Ruiz</w:t>
            </w:r>
            <w:r w:rsidR="00DB436E">
              <w:tab/>
            </w:r>
            <w:r w:rsidR="00DB436E">
              <w:fldChar w:fldCharType="begin"/>
            </w:r>
            <w:r w:rsidR="00DB436E">
              <w:instrText>PAGEREF _Toc1487723638 \h</w:instrText>
            </w:r>
            <w:r w:rsidR="00DB436E">
              <w:fldChar w:fldCharType="separate"/>
            </w:r>
            <w:r w:rsidRPr="0056E777">
              <w:rPr>
                <w:rStyle w:val="Hyperlink"/>
              </w:rPr>
              <w:t>40</w:t>
            </w:r>
            <w:r w:rsidR="00DB436E">
              <w:fldChar w:fldCharType="end"/>
            </w:r>
          </w:hyperlink>
        </w:p>
        <w:p w14:paraId="51CA8BBB" w14:textId="4B882A17"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013038395">
            <w:r w:rsidRPr="0056E777">
              <w:rPr>
                <w:rStyle w:val="Hyperlink"/>
              </w:rPr>
              <w:t>4.4.2.</w:t>
            </w:r>
            <w:r w:rsidR="00DB436E">
              <w:tab/>
            </w:r>
            <w:r w:rsidRPr="0056E777">
              <w:rPr>
                <w:rStyle w:val="Hyperlink"/>
              </w:rPr>
              <w:t>Seatbelt Selection – Alexandra Brister</w:t>
            </w:r>
            <w:r w:rsidR="00DB436E">
              <w:tab/>
            </w:r>
            <w:r w:rsidR="00DB436E">
              <w:fldChar w:fldCharType="begin"/>
            </w:r>
            <w:r w:rsidR="00DB436E">
              <w:instrText>PAGEREF _Toc1013038395 \h</w:instrText>
            </w:r>
            <w:r w:rsidR="00DB436E">
              <w:fldChar w:fldCharType="separate"/>
            </w:r>
            <w:r w:rsidRPr="0056E777">
              <w:rPr>
                <w:rStyle w:val="Hyperlink"/>
              </w:rPr>
              <w:t>41</w:t>
            </w:r>
            <w:r w:rsidR="00DB436E">
              <w:fldChar w:fldCharType="end"/>
            </w:r>
          </w:hyperlink>
        </w:p>
        <w:p w14:paraId="625F5F98" w14:textId="6DCF54E2"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357822667">
            <w:r w:rsidRPr="0056E777">
              <w:rPr>
                <w:rStyle w:val="Hyperlink"/>
              </w:rPr>
              <w:t>4.4.3.</w:t>
            </w:r>
            <w:r w:rsidR="00DB436E">
              <w:tab/>
            </w:r>
            <w:r w:rsidRPr="0056E777">
              <w:rPr>
                <w:rStyle w:val="Hyperlink"/>
              </w:rPr>
              <w:t>Front Wing Selection Criteria</w:t>
            </w:r>
            <w:r w:rsidR="00DB436E">
              <w:tab/>
            </w:r>
            <w:r w:rsidR="00DB436E">
              <w:fldChar w:fldCharType="begin"/>
            </w:r>
            <w:r w:rsidR="00DB436E">
              <w:instrText>PAGEREF _Toc357822667 \h</w:instrText>
            </w:r>
            <w:r w:rsidR="00DB436E">
              <w:fldChar w:fldCharType="separate"/>
            </w:r>
            <w:r w:rsidRPr="0056E777">
              <w:rPr>
                <w:rStyle w:val="Hyperlink"/>
              </w:rPr>
              <w:t>42</w:t>
            </w:r>
            <w:r w:rsidR="00DB436E">
              <w:fldChar w:fldCharType="end"/>
            </w:r>
          </w:hyperlink>
        </w:p>
        <w:p w14:paraId="7FE3422D" w14:textId="263E37B2"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244350914">
            <w:r w:rsidRPr="0056E777">
              <w:rPr>
                <w:rStyle w:val="Hyperlink"/>
              </w:rPr>
              <w:t>4.4.4.</w:t>
            </w:r>
            <w:r w:rsidR="00DB436E">
              <w:tab/>
            </w:r>
            <w:r w:rsidRPr="0056E777">
              <w:rPr>
                <w:rStyle w:val="Hyperlink"/>
              </w:rPr>
              <w:t>Rear Wing Selection Criteria</w:t>
            </w:r>
            <w:r w:rsidR="00DB436E">
              <w:tab/>
            </w:r>
            <w:r w:rsidR="00DB436E">
              <w:fldChar w:fldCharType="begin"/>
            </w:r>
            <w:r w:rsidR="00DB436E">
              <w:instrText>PAGEREF _Toc244350914 \h</w:instrText>
            </w:r>
            <w:r w:rsidR="00DB436E">
              <w:fldChar w:fldCharType="separate"/>
            </w:r>
            <w:r w:rsidRPr="0056E777">
              <w:rPr>
                <w:rStyle w:val="Hyperlink"/>
              </w:rPr>
              <w:t>42</w:t>
            </w:r>
            <w:r w:rsidR="00DB436E">
              <w:fldChar w:fldCharType="end"/>
            </w:r>
          </w:hyperlink>
        </w:p>
        <w:p w14:paraId="4C6EB122" w14:textId="609DA63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421809002">
            <w:r w:rsidRPr="0056E777">
              <w:rPr>
                <w:rStyle w:val="Hyperlink"/>
              </w:rPr>
              <w:t>4.4.5.</w:t>
            </w:r>
            <w:r w:rsidR="00DB436E">
              <w:tab/>
            </w:r>
            <w:r w:rsidRPr="0056E777">
              <w:rPr>
                <w:rStyle w:val="Hyperlink"/>
              </w:rPr>
              <w:t>Firewall Selection Criteria</w:t>
            </w:r>
            <w:r w:rsidR="00DB436E">
              <w:tab/>
            </w:r>
            <w:r w:rsidR="00DB436E">
              <w:fldChar w:fldCharType="begin"/>
            </w:r>
            <w:r w:rsidR="00DB436E">
              <w:instrText>PAGEREF _Toc421809002 \h</w:instrText>
            </w:r>
            <w:r w:rsidR="00DB436E">
              <w:fldChar w:fldCharType="separate"/>
            </w:r>
            <w:r w:rsidRPr="0056E777">
              <w:rPr>
                <w:rStyle w:val="Hyperlink"/>
              </w:rPr>
              <w:t>42</w:t>
            </w:r>
            <w:r w:rsidR="00DB436E">
              <w:fldChar w:fldCharType="end"/>
            </w:r>
          </w:hyperlink>
        </w:p>
        <w:p w14:paraId="4D8E37B2" w14:textId="24367F71"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469692449">
            <w:r w:rsidRPr="0056E777">
              <w:rPr>
                <w:rStyle w:val="Hyperlink"/>
              </w:rPr>
              <w:t xml:space="preserve">4.5 </w:t>
            </w:r>
            <w:r w:rsidR="00DB436E">
              <w:tab/>
            </w:r>
            <w:r w:rsidRPr="0056E777">
              <w:rPr>
                <w:rStyle w:val="Hyperlink"/>
              </w:rPr>
              <w:t>Concept Selection</w:t>
            </w:r>
            <w:r w:rsidR="00DB436E">
              <w:tab/>
            </w:r>
            <w:r w:rsidR="00DB436E">
              <w:fldChar w:fldCharType="begin"/>
            </w:r>
            <w:r w:rsidR="00DB436E">
              <w:instrText>PAGEREF _Toc1469692449 \h</w:instrText>
            </w:r>
            <w:r w:rsidR="00DB436E">
              <w:fldChar w:fldCharType="separate"/>
            </w:r>
            <w:r w:rsidRPr="0056E777">
              <w:rPr>
                <w:rStyle w:val="Hyperlink"/>
              </w:rPr>
              <w:t>42</w:t>
            </w:r>
            <w:r w:rsidR="00DB436E">
              <w:fldChar w:fldCharType="end"/>
            </w:r>
          </w:hyperlink>
        </w:p>
        <w:p w14:paraId="63FB9967" w14:textId="62178BA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756632347">
            <w:r w:rsidRPr="0056E777">
              <w:rPr>
                <w:rStyle w:val="Hyperlink"/>
              </w:rPr>
              <w:t>4.5.1.</w:t>
            </w:r>
            <w:r w:rsidR="00DB436E">
              <w:tab/>
            </w:r>
            <w:r w:rsidRPr="0056E777">
              <w:rPr>
                <w:rStyle w:val="Hyperlink"/>
              </w:rPr>
              <w:t>Concept Selection for Chassis Design (Ryan Meger)</w:t>
            </w:r>
            <w:r w:rsidR="00DB436E">
              <w:tab/>
            </w:r>
            <w:r w:rsidR="00DB436E">
              <w:fldChar w:fldCharType="begin"/>
            </w:r>
            <w:r w:rsidR="00DB436E">
              <w:instrText>PAGEREF _Toc1756632347 \h</w:instrText>
            </w:r>
            <w:r w:rsidR="00DB436E">
              <w:fldChar w:fldCharType="separate"/>
            </w:r>
            <w:r w:rsidRPr="0056E777">
              <w:rPr>
                <w:rStyle w:val="Hyperlink"/>
              </w:rPr>
              <w:t>43</w:t>
            </w:r>
            <w:r w:rsidR="00DB436E">
              <w:fldChar w:fldCharType="end"/>
            </w:r>
          </w:hyperlink>
        </w:p>
        <w:p w14:paraId="4638FA48" w14:textId="159943EE"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981553290">
            <w:r w:rsidRPr="0056E777">
              <w:rPr>
                <w:rStyle w:val="Hyperlink"/>
              </w:rPr>
              <w:t>4.5.2.</w:t>
            </w:r>
            <w:r w:rsidR="00DB436E">
              <w:tab/>
            </w:r>
            <w:r w:rsidRPr="0056E777">
              <w:rPr>
                <w:rStyle w:val="Hyperlink"/>
              </w:rPr>
              <w:t>Seatbelt Selection – Alexandra Brister</w:t>
            </w:r>
            <w:r w:rsidR="00DB436E">
              <w:tab/>
            </w:r>
            <w:r w:rsidR="00DB436E">
              <w:fldChar w:fldCharType="begin"/>
            </w:r>
            <w:r w:rsidR="00DB436E">
              <w:instrText>PAGEREF _Toc1981553290 \h</w:instrText>
            </w:r>
            <w:r w:rsidR="00DB436E">
              <w:fldChar w:fldCharType="separate"/>
            </w:r>
            <w:r w:rsidRPr="0056E777">
              <w:rPr>
                <w:rStyle w:val="Hyperlink"/>
              </w:rPr>
              <w:t>43</w:t>
            </w:r>
            <w:r w:rsidR="00DB436E">
              <w:fldChar w:fldCharType="end"/>
            </w:r>
          </w:hyperlink>
        </w:p>
        <w:p w14:paraId="12E66B49" w14:textId="64933BF5"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510230044">
            <w:r w:rsidRPr="0056E777">
              <w:rPr>
                <w:rStyle w:val="Hyperlink"/>
              </w:rPr>
              <w:t>4.5.3.</w:t>
            </w:r>
            <w:r w:rsidR="00DB436E">
              <w:tab/>
            </w:r>
            <w:r w:rsidRPr="0056E777">
              <w:rPr>
                <w:rStyle w:val="Hyperlink"/>
              </w:rPr>
              <w:t>Front Wing Concept Selection</w:t>
            </w:r>
            <w:r w:rsidR="00DB436E">
              <w:tab/>
            </w:r>
            <w:r w:rsidR="00DB436E">
              <w:fldChar w:fldCharType="begin"/>
            </w:r>
            <w:r w:rsidR="00DB436E">
              <w:instrText>PAGEREF _Toc1510230044 \h</w:instrText>
            </w:r>
            <w:r w:rsidR="00DB436E">
              <w:fldChar w:fldCharType="separate"/>
            </w:r>
            <w:r w:rsidRPr="0056E777">
              <w:rPr>
                <w:rStyle w:val="Hyperlink"/>
              </w:rPr>
              <w:t>44</w:t>
            </w:r>
            <w:r w:rsidR="00DB436E">
              <w:fldChar w:fldCharType="end"/>
            </w:r>
          </w:hyperlink>
        </w:p>
        <w:p w14:paraId="2CAE7BCE" w14:textId="040EB0B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17376217">
            <w:r w:rsidRPr="0056E777">
              <w:rPr>
                <w:rStyle w:val="Hyperlink"/>
              </w:rPr>
              <w:t>4.5.4.</w:t>
            </w:r>
            <w:r w:rsidR="00DB436E">
              <w:tab/>
            </w:r>
            <w:r w:rsidRPr="0056E777">
              <w:rPr>
                <w:rStyle w:val="Hyperlink"/>
              </w:rPr>
              <w:t>Rear Wing Concept Selection</w:t>
            </w:r>
            <w:r w:rsidR="00DB436E">
              <w:tab/>
            </w:r>
            <w:r w:rsidR="00DB436E">
              <w:fldChar w:fldCharType="begin"/>
            </w:r>
            <w:r w:rsidR="00DB436E">
              <w:instrText>PAGEREF _Toc1417376217 \h</w:instrText>
            </w:r>
            <w:r w:rsidR="00DB436E">
              <w:fldChar w:fldCharType="separate"/>
            </w:r>
            <w:r w:rsidRPr="0056E777">
              <w:rPr>
                <w:rStyle w:val="Hyperlink"/>
              </w:rPr>
              <w:t>44</w:t>
            </w:r>
            <w:r w:rsidR="00DB436E">
              <w:fldChar w:fldCharType="end"/>
            </w:r>
          </w:hyperlink>
        </w:p>
        <w:p w14:paraId="3CD04EB9" w14:textId="378F9DEC"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596821127">
            <w:r w:rsidRPr="0056E777">
              <w:rPr>
                <w:rStyle w:val="Hyperlink"/>
              </w:rPr>
              <w:t>4.5.5.</w:t>
            </w:r>
            <w:r w:rsidR="00DB436E">
              <w:tab/>
            </w:r>
            <w:r w:rsidRPr="0056E777">
              <w:rPr>
                <w:rStyle w:val="Hyperlink"/>
              </w:rPr>
              <w:t>Firewall Concept Selection – Brandon Guzman:</w:t>
            </w:r>
            <w:r w:rsidR="00DB436E">
              <w:tab/>
            </w:r>
            <w:r w:rsidR="00DB436E">
              <w:fldChar w:fldCharType="begin"/>
            </w:r>
            <w:r w:rsidR="00DB436E">
              <w:instrText>PAGEREF _Toc596821127 \h</w:instrText>
            </w:r>
            <w:r w:rsidR="00DB436E">
              <w:fldChar w:fldCharType="separate"/>
            </w:r>
            <w:r w:rsidRPr="0056E777">
              <w:rPr>
                <w:rStyle w:val="Hyperlink"/>
              </w:rPr>
              <w:t>45</w:t>
            </w:r>
            <w:r w:rsidR="00DB436E">
              <w:fldChar w:fldCharType="end"/>
            </w:r>
          </w:hyperlink>
        </w:p>
        <w:p w14:paraId="1E68F496" w14:textId="00AE66A4" w:rsidR="00DB436E" w:rsidRDefault="0056E777" w:rsidP="0056E777">
          <w:pPr>
            <w:pStyle w:val="TOC1"/>
            <w:tabs>
              <w:tab w:val="left" w:pos="435"/>
            </w:tabs>
            <w:rPr>
              <w:rStyle w:val="Hyperlink"/>
              <w:noProof/>
              <w:kern w:val="2"/>
              <w:lang w:eastAsia="en-US" w:bidi="ar-SA"/>
              <w14:ligatures w14:val="standardContextual"/>
            </w:rPr>
          </w:pPr>
          <w:hyperlink w:anchor="_Toc26303769">
            <w:r w:rsidRPr="0056E777">
              <w:rPr>
                <w:rStyle w:val="Hyperlink"/>
              </w:rPr>
              <w:t>5.</w:t>
            </w:r>
            <w:r w:rsidR="00DB436E">
              <w:tab/>
            </w:r>
            <w:r w:rsidRPr="0056E777">
              <w:rPr>
                <w:rStyle w:val="Hyperlink"/>
              </w:rPr>
              <w:t>Project Management</w:t>
            </w:r>
            <w:r w:rsidR="00DB436E">
              <w:tab/>
            </w:r>
            <w:r w:rsidR="00DB436E">
              <w:fldChar w:fldCharType="begin"/>
            </w:r>
            <w:r w:rsidR="00DB436E">
              <w:instrText>PAGEREF _Toc26303769 \h</w:instrText>
            </w:r>
            <w:r w:rsidR="00DB436E">
              <w:fldChar w:fldCharType="separate"/>
            </w:r>
            <w:r w:rsidRPr="0056E777">
              <w:rPr>
                <w:rStyle w:val="Hyperlink"/>
              </w:rPr>
              <w:t>45</w:t>
            </w:r>
            <w:r w:rsidR="00DB436E">
              <w:fldChar w:fldCharType="end"/>
            </w:r>
          </w:hyperlink>
        </w:p>
        <w:p w14:paraId="3B7BEF1E" w14:textId="417063EA"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13974539">
            <w:r w:rsidRPr="0056E777">
              <w:rPr>
                <w:rStyle w:val="Hyperlink"/>
              </w:rPr>
              <w:t xml:space="preserve">5.1 </w:t>
            </w:r>
            <w:r w:rsidR="00DB436E">
              <w:tab/>
            </w:r>
            <w:r w:rsidRPr="0056E777">
              <w:rPr>
                <w:rStyle w:val="Hyperlink"/>
              </w:rPr>
              <w:t>Schedule</w:t>
            </w:r>
            <w:r w:rsidR="00DB436E">
              <w:tab/>
            </w:r>
            <w:r w:rsidR="00DB436E">
              <w:fldChar w:fldCharType="begin"/>
            </w:r>
            <w:r w:rsidR="00DB436E">
              <w:instrText>PAGEREF _Toc113974539 \h</w:instrText>
            </w:r>
            <w:r w:rsidR="00DB436E">
              <w:fldChar w:fldCharType="separate"/>
            </w:r>
            <w:r w:rsidRPr="0056E777">
              <w:rPr>
                <w:rStyle w:val="Hyperlink"/>
              </w:rPr>
              <w:t>46</w:t>
            </w:r>
            <w:r w:rsidR="00DB436E">
              <w:fldChar w:fldCharType="end"/>
            </w:r>
          </w:hyperlink>
        </w:p>
        <w:p w14:paraId="1C911676" w14:textId="1C991000"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531356813">
            <w:r w:rsidRPr="0056E777">
              <w:rPr>
                <w:rStyle w:val="Hyperlink"/>
              </w:rPr>
              <w:t xml:space="preserve">5.2 </w:t>
            </w:r>
            <w:r w:rsidR="00DB436E">
              <w:tab/>
            </w:r>
            <w:r w:rsidRPr="0056E777">
              <w:rPr>
                <w:rStyle w:val="Hyperlink"/>
              </w:rPr>
              <w:t>Budget</w:t>
            </w:r>
            <w:r w:rsidR="00DB436E">
              <w:tab/>
            </w:r>
            <w:r w:rsidR="00DB436E">
              <w:fldChar w:fldCharType="begin"/>
            </w:r>
            <w:r w:rsidR="00DB436E">
              <w:instrText>PAGEREF _Toc1531356813 \h</w:instrText>
            </w:r>
            <w:r w:rsidR="00DB436E">
              <w:fldChar w:fldCharType="separate"/>
            </w:r>
            <w:r w:rsidRPr="0056E777">
              <w:rPr>
                <w:rStyle w:val="Hyperlink"/>
              </w:rPr>
              <w:t>46</w:t>
            </w:r>
            <w:r w:rsidR="00DB436E">
              <w:fldChar w:fldCharType="end"/>
            </w:r>
          </w:hyperlink>
        </w:p>
        <w:p w14:paraId="05176811" w14:textId="2F2C58F6"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264822092">
            <w:r w:rsidRPr="0056E777">
              <w:rPr>
                <w:rStyle w:val="Hyperlink"/>
              </w:rPr>
              <w:t xml:space="preserve">5.3 </w:t>
            </w:r>
            <w:r w:rsidR="00DB436E">
              <w:tab/>
            </w:r>
            <w:r w:rsidRPr="0056E777">
              <w:rPr>
                <w:rStyle w:val="Hyperlink"/>
              </w:rPr>
              <w:t>Bill of Materials (BoM) For FSAE Frame-Body-Aero</w:t>
            </w:r>
            <w:r w:rsidR="00DB436E">
              <w:tab/>
            </w:r>
            <w:r w:rsidR="00DB436E">
              <w:fldChar w:fldCharType="begin"/>
            </w:r>
            <w:r w:rsidR="00DB436E">
              <w:instrText>PAGEREF _Toc264822092 \h</w:instrText>
            </w:r>
            <w:r w:rsidR="00DB436E">
              <w:fldChar w:fldCharType="separate"/>
            </w:r>
            <w:r w:rsidRPr="0056E777">
              <w:rPr>
                <w:rStyle w:val="Hyperlink"/>
              </w:rPr>
              <w:t>47</w:t>
            </w:r>
            <w:r w:rsidR="00DB436E">
              <w:fldChar w:fldCharType="end"/>
            </w:r>
          </w:hyperlink>
        </w:p>
        <w:p w14:paraId="6DFFF451" w14:textId="345992A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32865947">
            <w:r w:rsidRPr="0056E777">
              <w:rPr>
                <w:rStyle w:val="Hyperlink"/>
              </w:rPr>
              <w:t>5.3.1.</w:t>
            </w:r>
            <w:r w:rsidR="00DB436E">
              <w:tab/>
            </w:r>
            <w:r w:rsidRPr="0056E777">
              <w:rPr>
                <w:rStyle w:val="Hyperlink"/>
              </w:rPr>
              <w:t>Frame and Jig</w:t>
            </w:r>
            <w:r w:rsidR="00DB436E">
              <w:tab/>
            </w:r>
            <w:r w:rsidR="00DB436E">
              <w:fldChar w:fldCharType="begin"/>
            </w:r>
            <w:r w:rsidR="00DB436E">
              <w:instrText>PAGEREF _Toc132865947 \h</w:instrText>
            </w:r>
            <w:r w:rsidR="00DB436E">
              <w:fldChar w:fldCharType="separate"/>
            </w:r>
            <w:r w:rsidRPr="0056E777">
              <w:rPr>
                <w:rStyle w:val="Hyperlink"/>
              </w:rPr>
              <w:t>47</w:t>
            </w:r>
            <w:r w:rsidR="00DB436E">
              <w:fldChar w:fldCharType="end"/>
            </w:r>
          </w:hyperlink>
        </w:p>
        <w:p w14:paraId="0F4CC4B6" w14:textId="50BDA6EA"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878108084">
            <w:r w:rsidRPr="0056E777">
              <w:rPr>
                <w:rStyle w:val="Hyperlink"/>
              </w:rPr>
              <w:t>5.3.2.</w:t>
            </w:r>
            <w:r w:rsidR="00DB436E">
              <w:tab/>
            </w:r>
            <w:r w:rsidRPr="0056E777">
              <w:rPr>
                <w:rStyle w:val="Hyperlink"/>
              </w:rPr>
              <w:t>Seat</w:t>
            </w:r>
            <w:r w:rsidR="00DB436E">
              <w:tab/>
            </w:r>
            <w:r w:rsidR="00DB436E">
              <w:fldChar w:fldCharType="begin"/>
            </w:r>
            <w:r w:rsidR="00DB436E">
              <w:instrText>PAGEREF _Toc878108084 \h</w:instrText>
            </w:r>
            <w:r w:rsidR="00DB436E">
              <w:fldChar w:fldCharType="separate"/>
            </w:r>
            <w:r w:rsidRPr="0056E777">
              <w:rPr>
                <w:rStyle w:val="Hyperlink"/>
              </w:rPr>
              <w:t>47</w:t>
            </w:r>
            <w:r w:rsidR="00DB436E">
              <w:fldChar w:fldCharType="end"/>
            </w:r>
          </w:hyperlink>
        </w:p>
        <w:p w14:paraId="0F232235" w14:textId="77122BE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70216149">
            <w:r w:rsidRPr="0056E777">
              <w:rPr>
                <w:rStyle w:val="Hyperlink"/>
              </w:rPr>
              <w:t>5.3.3.</w:t>
            </w:r>
            <w:r w:rsidR="00DB436E">
              <w:tab/>
            </w:r>
            <w:r w:rsidRPr="0056E777">
              <w:rPr>
                <w:rStyle w:val="Hyperlink"/>
              </w:rPr>
              <w:t>Firewall</w:t>
            </w:r>
            <w:r w:rsidR="00DB436E">
              <w:tab/>
            </w:r>
            <w:r w:rsidR="00DB436E">
              <w:fldChar w:fldCharType="begin"/>
            </w:r>
            <w:r w:rsidR="00DB436E">
              <w:instrText>PAGEREF _Toc170216149 \h</w:instrText>
            </w:r>
            <w:r w:rsidR="00DB436E">
              <w:fldChar w:fldCharType="separate"/>
            </w:r>
            <w:r w:rsidRPr="0056E777">
              <w:rPr>
                <w:rStyle w:val="Hyperlink"/>
              </w:rPr>
              <w:t>48</w:t>
            </w:r>
            <w:r w:rsidR="00DB436E">
              <w:fldChar w:fldCharType="end"/>
            </w:r>
          </w:hyperlink>
        </w:p>
        <w:p w14:paraId="51E4058C" w14:textId="3C4C7E18"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94214711">
            <w:r w:rsidRPr="0056E777">
              <w:rPr>
                <w:rStyle w:val="Hyperlink"/>
              </w:rPr>
              <w:t>5.3.4.</w:t>
            </w:r>
            <w:r w:rsidR="00DB436E">
              <w:tab/>
            </w:r>
            <w:r w:rsidRPr="0056E777">
              <w:rPr>
                <w:rStyle w:val="Hyperlink"/>
              </w:rPr>
              <w:t>Nose Cone</w:t>
            </w:r>
            <w:r w:rsidR="00DB436E">
              <w:tab/>
            </w:r>
            <w:r w:rsidR="00DB436E">
              <w:fldChar w:fldCharType="begin"/>
            </w:r>
            <w:r w:rsidR="00DB436E">
              <w:instrText>PAGEREF _Toc194214711 \h</w:instrText>
            </w:r>
            <w:r w:rsidR="00DB436E">
              <w:fldChar w:fldCharType="separate"/>
            </w:r>
            <w:r w:rsidRPr="0056E777">
              <w:rPr>
                <w:rStyle w:val="Hyperlink"/>
              </w:rPr>
              <w:t>48</w:t>
            </w:r>
            <w:r w:rsidR="00DB436E">
              <w:fldChar w:fldCharType="end"/>
            </w:r>
          </w:hyperlink>
        </w:p>
        <w:p w14:paraId="33B5B1D6" w14:textId="26D56A7F"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49737126">
            <w:r w:rsidRPr="0056E777">
              <w:rPr>
                <w:rStyle w:val="Hyperlink"/>
              </w:rPr>
              <w:t>5.3.5.</w:t>
            </w:r>
            <w:r w:rsidR="00DB436E">
              <w:tab/>
            </w:r>
            <w:r w:rsidRPr="0056E777">
              <w:rPr>
                <w:rStyle w:val="Hyperlink"/>
              </w:rPr>
              <w:t>Front Wing</w:t>
            </w:r>
            <w:r w:rsidR="00DB436E">
              <w:tab/>
            </w:r>
            <w:r w:rsidR="00DB436E">
              <w:fldChar w:fldCharType="begin"/>
            </w:r>
            <w:r w:rsidR="00DB436E">
              <w:instrText>PAGEREF _Toc1449737126 \h</w:instrText>
            </w:r>
            <w:r w:rsidR="00DB436E">
              <w:fldChar w:fldCharType="separate"/>
            </w:r>
            <w:r w:rsidRPr="0056E777">
              <w:rPr>
                <w:rStyle w:val="Hyperlink"/>
              </w:rPr>
              <w:t>48</w:t>
            </w:r>
            <w:r w:rsidR="00DB436E">
              <w:fldChar w:fldCharType="end"/>
            </w:r>
          </w:hyperlink>
        </w:p>
        <w:p w14:paraId="5C7440BF" w14:textId="1CAED827"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765340261">
            <w:r w:rsidRPr="0056E777">
              <w:rPr>
                <w:rStyle w:val="Hyperlink"/>
              </w:rPr>
              <w:t>5.3.6.</w:t>
            </w:r>
            <w:r w:rsidR="00DB436E">
              <w:tab/>
            </w:r>
            <w:r w:rsidRPr="0056E777">
              <w:rPr>
                <w:rStyle w:val="Hyperlink"/>
              </w:rPr>
              <w:t>Rear Wing</w:t>
            </w:r>
            <w:r w:rsidR="00DB436E">
              <w:tab/>
            </w:r>
            <w:r w:rsidR="00DB436E">
              <w:fldChar w:fldCharType="begin"/>
            </w:r>
            <w:r w:rsidR="00DB436E">
              <w:instrText>PAGEREF _Toc1765340261 \h</w:instrText>
            </w:r>
            <w:r w:rsidR="00DB436E">
              <w:fldChar w:fldCharType="separate"/>
            </w:r>
            <w:r w:rsidRPr="0056E777">
              <w:rPr>
                <w:rStyle w:val="Hyperlink"/>
              </w:rPr>
              <w:t>49</w:t>
            </w:r>
            <w:r w:rsidR="00DB436E">
              <w:fldChar w:fldCharType="end"/>
            </w:r>
          </w:hyperlink>
        </w:p>
        <w:p w14:paraId="72E4CFB4" w14:textId="42B045FC"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704097690">
            <w:r w:rsidRPr="0056E777">
              <w:rPr>
                <w:rStyle w:val="Hyperlink"/>
              </w:rPr>
              <w:t>5.3.7.</w:t>
            </w:r>
            <w:r w:rsidR="00DB436E">
              <w:tab/>
            </w:r>
            <w:r w:rsidRPr="0056E777">
              <w:rPr>
                <w:rStyle w:val="Hyperlink"/>
              </w:rPr>
              <w:t>Safety Equipment</w:t>
            </w:r>
            <w:r w:rsidR="00DB436E">
              <w:tab/>
            </w:r>
            <w:r w:rsidR="00DB436E">
              <w:fldChar w:fldCharType="begin"/>
            </w:r>
            <w:r w:rsidR="00DB436E">
              <w:instrText>PAGEREF _Toc704097690 \h</w:instrText>
            </w:r>
            <w:r w:rsidR="00DB436E">
              <w:fldChar w:fldCharType="separate"/>
            </w:r>
            <w:r w:rsidRPr="0056E777">
              <w:rPr>
                <w:rStyle w:val="Hyperlink"/>
              </w:rPr>
              <w:t>49</w:t>
            </w:r>
            <w:r w:rsidR="00DB436E">
              <w:fldChar w:fldCharType="end"/>
            </w:r>
          </w:hyperlink>
        </w:p>
        <w:p w14:paraId="4F0110F2" w14:textId="0E2EF558" w:rsidR="00DB436E" w:rsidRDefault="0056E777" w:rsidP="0056E777">
          <w:pPr>
            <w:pStyle w:val="TOC1"/>
            <w:rPr>
              <w:rStyle w:val="Hyperlink"/>
              <w:noProof/>
              <w:kern w:val="2"/>
              <w:lang w:eastAsia="en-US" w:bidi="ar-SA"/>
              <w14:ligatures w14:val="standardContextual"/>
            </w:rPr>
          </w:pPr>
          <w:hyperlink w:anchor="_Toc1947545666">
            <w:r w:rsidRPr="0056E777">
              <w:rPr>
                <w:rStyle w:val="Hyperlink"/>
              </w:rPr>
              <w:t>6.</w:t>
            </w:r>
            <w:r w:rsidR="00DB436E">
              <w:tab/>
            </w:r>
            <w:r w:rsidRPr="0056E777">
              <w:rPr>
                <w:rStyle w:val="Hyperlink"/>
              </w:rPr>
              <w:t>Design Validation and Initial Prototyping</w:t>
            </w:r>
            <w:r w:rsidR="00DB436E">
              <w:tab/>
            </w:r>
            <w:r w:rsidR="00DB436E">
              <w:fldChar w:fldCharType="begin"/>
            </w:r>
            <w:r w:rsidR="00DB436E">
              <w:instrText>PAGEREF _Toc1947545666 \h</w:instrText>
            </w:r>
            <w:r w:rsidR="00DB436E">
              <w:fldChar w:fldCharType="separate"/>
            </w:r>
            <w:r w:rsidRPr="0056E777">
              <w:rPr>
                <w:rStyle w:val="Hyperlink"/>
              </w:rPr>
              <w:t>49</w:t>
            </w:r>
            <w:r w:rsidR="00DB436E">
              <w:fldChar w:fldCharType="end"/>
            </w:r>
          </w:hyperlink>
        </w:p>
        <w:p w14:paraId="76F3E4C2" w14:textId="56615EB1"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96047599">
            <w:r w:rsidRPr="0056E777">
              <w:rPr>
                <w:rStyle w:val="Hyperlink"/>
              </w:rPr>
              <w:t xml:space="preserve">6.1 </w:t>
            </w:r>
            <w:r w:rsidR="00DB436E">
              <w:tab/>
            </w:r>
            <w:r w:rsidRPr="0056E777">
              <w:rPr>
                <w:rStyle w:val="Hyperlink"/>
              </w:rPr>
              <w:t>Failure Modes and Effects Analysis (FMEA)</w:t>
            </w:r>
            <w:r w:rsidR="00DB436E">
              <w:tab/>
            </w:r>
            <w:r w:rsidR="00DB436E">
              <w:fldChar w:fldCharType="begin"/>
            </w:r>
            <w:r w:rsidR="00DB436E">
              <w:instrText>PAGEREF _Toc196047599 \h</w:instrText>
            </w:r>
            <w:r w:rsidR="00DB436E">
              <w:fldChar w:fldCharType="separate"/>
            </w:r>
            <w:r w:rsidRPr="0056E777">
              <w:rPr>
                <w:rStyle w:val="Hyperlink"/>
              </w:rPr>
              <w:t>50</w:t>
            </w:r>
            <w:r w:rsidR="00DB436E">
              <w:fldChar w:fldCharType="end"/>
            </w:r>
          </w:hyperlink>
        </w:p>
        <w:p w14:paraId="059BE64F" w14:textId="1A57E1EC"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957189561">
            <w:r w:rsidRPr="0056E777">
              <w:rPr>
                <w:rStyle w:val="Hyperlink"/>
              </w:rPr>
              <w:t>6.1.1.</w:t>
            </w:r>
            <w:r w:rsidR="00DB436E">
              <w:tab/>
            </w:r>
            <w:r w:rsidRPr="0056E777">
              <w:rPr>
                <w:rStyle w:val="Hyperlink"/>
              </w:rPr>
              <w:t>Frame – Ryan Meger</w:t>
            </w:r>
            <w:r w:rsidR="00DB436E">
              <w:tab/>
            </w:r>
            <w:r w:rsidR="00DB436E">
              <w:fldChar w:fldCharType="begin"/>
            </w:r>
            <w:r w:rsidR="00DB436E">
              <w:instrText>PAGEREF _Toc957189561 \h</w:instrText>
            </w:r>
            <w:r w:rsidR="00DB436E">
              <w:fldChar w:fldCharType="separate"/>
            </w:r>
            <w:r w:rsidRPr="0056E777">
              <w:rPr>
                <w:rStyle w:val="Hyperlink"/>
              </w:rPr>
              <w:t>50</w:t>
            </w:r>
            <w:r w:rsidR="00DB436E">
              <w:fldChar w:fldCharType="end"/>
            </w:r>
          </w:hyperlink>
        </w:p>
        <w:p w14:paraId="48DF13AE" w14:textId="51BE6281"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569024253">
            <w:r w:rsidRPr="0056E777">
              <w:rPr>
                <w:rStyle w:val="Hyperlink"/>
              </w:rPr>
              <w:t>6.1.2.</w:t>
            </w:r>
            <w:r w:rsidR="00DB436E">
              <w:tab/>
            </w:r>
            <w:r w:rsidRPr="0056E777">
              <w:rPr>
                <w:rStyle w:val="Hyperlink"/>
              </w:rPr>
              <w:t>Aerodynamics – Ryan Meger</w:t>
            </w:r>
            <w:r w:rsidR="00DB436E">
              <w:tab/>
            </w:r>
            <w:r w:rsidR="00DB436E">
              <w:fldChar w:fldCharType="begin"/>
            </w:r>
            <w:r w:rsidR="00DB436E">
              <w:instrText>PAGEREF _Toc569024253 \h</w:instrText>
            </w:r>
            <w:r w:rsidR="00DB436E">
              <w:fldChar w:fldCharType="separate"/>
            </w:r>
            <w:r w:rsidRPr="0056E777">
              <w:rPr>
                <w:rStyle w:val="Hyperlink"/>
              </w:rPr>
              <w:t>51</w:t>
            </w:r>
            <w:r w:rsidR="00DB436E">
              <w:fldChar w:fldCharType="end"/>
            </w:r>
          </w:hyperlink>
        </w:p>
        <w:p w14:paraId="3102CFC8" w14:textId="1219E7A8"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954819171">
            <w:r w:rsidRPr="0056E777">
              <w:rPr>
                <w:rStyle w:val="Hyperlink"/>
              </w:rPr>
              <w:t>6.1.3.</w:t>
            </w:r>
            <w:r w:rsidR="00DB436E">
              <w:tab/>
            </w:r>
            <w:r w:rsidRPr="0056E777">
              <w:rPr>
                <w:rStyle w:val="Hyperlink"/>
              </w:rPr>
              <w:t>Overview – Ryan Meger</w:t>
            </w:r>
            <w:r w:rsidR="00DB436E">
              <w:tab/>
            </w:r>
            <w:r w:rsidR="00DB436E">
              <w:fldChar w:fldCharType="begin"/>
            </w:r>
            <w:r w:rsidR="00DB436E">
              <w:instrText>PAGEREF _Toc1954819171 \h</w:instrText>
            </w:r>
            <w:r w:rsidR="00DB436E">
              <w:fldChar w:fldCharType="separate"/>
            </w:r>
            <w:r w:rsidRPr="0056E777">
              <w:rPr>
                <w:rStyle w:val="Hyperlink"/>
              </w:rPr>
              <w:t>52</w:t>
            </w:r>
            <w:r w:rsidR="00DB436E">
              <w:fldChar w:fldCharType="end"/>
            </w:r>
          </w:hyperlink>
        </w:p>
        <w:p w14:paraId="53E9EFC4" w14:textId="602F2EA2"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579433306">
            <w:r w:rsidRPr="0056E777">
              <w:rPr>
                <w:rStyle w:val="Hyperlink"/>
              </w:rPr>
              <w:t xml:space="preserve">6.2 </w:t>
            </w:r>
            <w:r w:rsidR="00DB436E">
              <w:tab/>
            </w:r>
            <w:r w:rsidRPr="0056E777">
              <w:rPr>
                <w:rStyle w:val="Hyperlink"/>
              </w:rPr>
              <w:t>Initial Prototyping</w:t>
            </w:r>
            <w:r w:rsidR="00DB436E">
              <w:tab/>
            </w:r>
            <w:r w:rsidR="00DB436E">
              <w:fldChar w:fldCharType="begin"/>
            </w:r>
            <w:r w:rsidR="00DB436E">
              <w:instrText>PAGEREF _Toc579433306 \h</w:instrText>
            </w:r>
            <w:r w:rsidR="00DB436E">
              <w:fldChar w:fldCharType="separate"/>
            </w:r>
            <w:r w:rsidRPr="0056E777">
              <w:rPr>
                <w:rStyle w:val="Hyperlink"/>
              </w:rPr>
              <w:t>52</w:t>
            </w:r>
            <w:r w:rsidR="00DB436E">
              <w:fldChar w:fldCharType="end"/>
            </w:r>
          </w:hyperlink>
        </w:p>
        <w:p w14:paraId="50A01050" w14:textId="07436D29"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765140561">
            <w:r w:rsidRPr="0056E777">
              <w:rPr>
                <w:rStyle w:val="Hyperlink"/>
              </w:rPr>
              <w:t>6.2.1.</w:t>
            </w:r>
            <w:r w:rsidR="00DB436E">
              <w:tab/>
            </w:r>
            <w:r w:rsidRPr="0056E777">
              <w:rPr>
                <w:rStyle w:val="Hyperlink"/>
              </w:rPr>
              <w:t>Alexandra Brister – Seat Prototype</w:t>
            </w:r>
            <w:r w:rsidR="00DB436E">
              <w:tab/>
            </w:r>
            <w:r w:rsidR="00DB436E">
              <w:fldChar w:fldCharType="begin"/>
            </w:r>
            <w:r w:rsidR="00DB436E">
              <w:instrText>PAGEREF _Toc765140561 \h</w:instrText>
            </w:r>
            <w:r w:rsidR="00DB436E">
              <w:fldChar w:fldCharType="separate"/>
            </w:r>
            <w:r w:rsidRPr="0056E777">
              <w:rPr>
                <w:rStyle w:val="Hyperlink"/>
              </w:rPr>
              <w:t>52</w:t>
            </w:r>
            <w:r w:rsidR="00DB436E">
              <w:fldChar w:fldCharType="end"/>
            </w:r>
          </w:hyperlink>
        </w:p>
        <w:p w14:paraId="279EAC4C" w14:textId="39936D47"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560840844">
            <w:r w:rsidRPr="0056E777">
              <w:rPr>
                <w:rStyle w:val="Hyperlink"/>
              </w:rPr>
              <w:t>6.2.2.</w:t>
            </w:r>
            <w:r w:rsidR="00DB436E">
              <w:tab/>
            </w:r>
            <w:r w:rsidRPr="0056E777">
              <w:rPr>
                <w:rStyle w:val="Hyperlink"/>
              </w:rPr>
              <w:t>Ryan Meger – PVC Prototype</w:t>
            </w:r>
            <w:r w:rsidR="00DB436E">
              <w:tab/>
            </w:r>
            <w:r w:rsidR="00DB436E">
              <w:fldChar w:fldCharType="begin"/>
            </w:r>
            <w:r w:rsidR="00DB436E">
              <w:instrText>PAGEREF _Toc560840844 \h</w:instrText>
            </w:r>
            <w:r w:rsidR="00DB436E">
              <w:fldChar w:fldCharType="separate"/>
            </w:r>
            <w:r w:rsidRPr="0056E777">
              <w:rPr>
                <w:rStyle w:val="Hyperlink"/>
              </w:rPr>
              <w:t>52</w:t>
            </w:r>
            <w:r w:rsidR="00DB436E">
              <w:fldChar w:fldCharType="end"/>
            </w:r>
          </w:hyperlink>
        </w:p>
        <w:p w14:paraId="0D44B448" w14:textId="05751375"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680217249">
            <w:r w:rsidRPr="0056E777">
              <w:rPr>
                <w:rStyle w:val="Hyperlink"/>
              </w:rPr>
              <w:t>6.2.3.</w:t>
            </w:r>
            <w:r w:rsidR="00DB436E">
              <w:tab/>
            </w:r>
            <w:r w:rsidRPr="0056E777">
              <w:rPr>
                <w:rStyle w:val="Hyperlink"/>
              </w:rPr>
              <w:t>Gustavo Ruiz – Tube Templates for Notching Prototype</w:t>
            </w:r>
            <w:r w:rsidR="00DB436E">
              <w:tab/>
            </w:r>
            <w:r w:rsidR="00DB436E">
              <w:fldChar w:fldCharType="begin"/>
            </w:r>
            <w:r w:rsidR="00DB436E">
              <w:instrText>PAGEREF _Toc680217249 \h</w:instrText>
            </w:r>
            <w:r w:rsidR="00DB436E">
              <w:fldChar w:fldCharType="separate"/>
            </w:r>
            <w:r w:rsidRPr="0056E777">
              <w:rPr>
                <w:rStyle w:val="Hyperlink"/>
              </w:rPr>
              <w:t>54</w:t>
            </w:r>
            <w:r w:rsidR="00DB436E">
              <w:fldChar w:fldCharType="end"/>
            </w:r>
          </w:hyperlink>
        </w:p>
        <w:p w14:paraId="1FC4EB60" w14:textId="78DF0E71"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82782707">
            <w:r w:rsidRPr="0056E777">
              <w:rPr>
                <w:rStyle w:val="Hyperlink"/>
              </w:rPr>
              <w:t>6.2.4.</w:t>
            </w:r>
            <w:r w:rsidR="00DB436E">
              <w:tab/>
            </w:r>
            <w:r w:rsidRPr="0056E777">
              <w:rPr>
                <w:rStyle w:val="Hyperlink"/>
              </w:rPr>
              <w:t>Gustavo Ruiz – JIG Design Prototype</w:t>
            </w:r>
            <w:r w:rsidR="00DB436E">
              <w:tab/>
            </w:r>
            <w:r w:rsidR="00DB436E">
              <w:fldChar w:fldCharType="begin"/>
            </w:r>
            <w:r w:rsidR="00DB436E">
              <w:instrText>PAGEREF _Toc1482782707 \h</w:instrText>
            </w:r>
            <w:r w:rsidR="00DB436E">
              <w:fldChar w:fldCharType="separate"/>
            </w:r>
            <w:r w:rsidRPr="0056E777">
              <w:rPr>
                <w:rStyle w:val="Hyperlink"/>
              </w:rPr>
              <w:t>56</w:t>
            </w:r>
            <w:r w:rsidR="00DB436E">
              <w:fldChar w:fldCharType="end"/>
            </w:r>
          </w:hyperlink>
        </w:p>
        <w:p w14:paraId="608684B6" w14:textId="7808447F"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596633100">
            <w:r w:rsidRPr="0056E777">
              <w:rPr>
                <w:rStyle w:val="Hyperlink"/>
              </w:rPr>
              <w:t>6.2.5.</w:t>
            </w:r>
            <w:r w:rsidR="00DB436E">
              <w:tab/>
            </w:r>
            <w:r w:rsidRPr="0056E777">
              <w:rPr>
                <w:rStyle w:val="Hyperlink"/>
              </w:rPr>
              <w:t>Gustavo Ruiz – Front Bulkhead Prototype</w:t>
            </w:r>
            <w:r w:rsidR="00DB436E">
              <w:tab/>
            </w:r>
            <w:r w:rsidR="00DB436E">
              <w:fldChar w:fldCharType="begin"/>
            </w:r>
            <w:r w:rsidR="00DB436E">
              <w:instrText>PAGEREF _Toc596633100 \h</w:instrText>
            </w:r>
            <w:r w:rsidR="00DB436E">
              <w:fldChar w:fldCharType="separate"/>
            </w:r>
            <w:r w:rsidRPr="0056E777">
              <w:rPr>
                <w:rStyle w:val="Hyperlink"/>
              </w:rPr>
              <w:t>58</w:t>
            </w:r>
            <w:r w:rsidR="00DB436E">
              <w:fldChar w:fldCharType="end"/>
            </w:r>
          </w:hyperlink>
        </w:p>
        <w:p w14:paraId="239E14DB" w14:textId="76AEC21D"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78497422">
            <w:r w:rsidRPr="0056E777">
              <w:rPr>
                <w:rStyle w:val="Hyperlink"/>
              </w:rPr>
              <w:t>6.2.6.</w:t>
            </w:r>
            <w:r w:rsidR="00DB436E">
              <w:tab/>
            </w:r>
            <w:r w:rsidRPr="0056E777">
              <w:rPr>
                <w:rStyle w:val="Hyperlink"/>
              </w:rPr>
              <w:t>Gustavo Ruiz – Frame Cut list Prototype</w:t>
            </w:r>
            <w:r w:rsidR="00DB436E">
              <w:tab/>
            </w:r>
            <w:r w:rsidR="00DB436E">
              <w:fldChar w:fldCharType="begin"/>
            </w:r>
            <w:r w:rsidR="00DB436E">
              <w:instrText>PAGEREF _Toc1478497422 \h</w:instrText>
            </w:r>
            <w:r w:rsidR="00DB436E">
              <w:fldChar w:fldCharType="separate"/>
            </w:r>
            <w:r w:rsidRPr="0056E777">
              <w:rPr>
                <w:rStyle w:val="Hyperlink"/>
              </w:rPr>
              <w:t>59</w:t>
            </w:r>
            <w:r w:rsidR="00DB436E">
              <w:fldChar w:fldCharType="end"/>
            </w:r>
          </w:hyperlink>
        </w:p>
        <w:p w14:paraId="0292EE21" w14:textId="40BF86B9"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38426638">
            <w:r w:rsidRPr="0056E777">
              <w:rPr>
                <w:rStyle w:val="Hyperlink"/>
              </w:rPr>
              <w:t>6.2.7.</w:t>
            </w:r>
            <w:r w:rsidR="00DB436E">
              <w:tab/>
            </w:r>
            <w:r w:rsidRPr="0056E777">
              <w:rPr>
                <w:rStyle w:val="Hyperlink"/>
              </w:rPr>
              <w:t>Brandon Guzman – Firewall Prototype:</w:t>
            </w:r>
            <w:r w:rsidR="00DB436E">
              <w:tab/>
            </w:r>
            <w:r w:rsidR="00DB436E">
              <w:fldChar w:fldCharType="begin"/>
            </w:r>
            <w:r w:rsidR="00DB436E">
              <w:instrText>PAGEREF _Toc1438426638 \h</w:instrText>
            </w:r>
            <w:r w:rsidR="00DB436E">
              <w:fldChar w:fldCharType="separate"/>
            </w:r>
            <w:r w:rsidRPr="0056E777">
              <w:rPr>
                <w:rStyle w:val="Hyperlink"/>
              </w:rPr>
              <w:t>60</w:t>
            </w:r>
            <w:r w:rsidR="00DB436E">
              <w:fldChar w:fldCharType="end"/>
            </w:r>
          </w:hyperlink>
        </w:p>
        <w:p w14:paraId="59C60FEC" w14:textId="701686E7"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06191830">
            <w:r w:rsidRPr="0056E777">
              <w:rPr>
                <w:rStyle w:val="Hyperlink"/>
              </w:rPr>
              <w:t>6.2.8.</w:t>
            </w:r>
            <w:r w:rsidR="00DB436E">
              <w:tab/>
            </w:r>
            <w:r w:rsidRPr="0056E777">
              <w:rPr>
                <w:rStyle w:val="Hyperlink"/>
              </w:rPr>
              <w:t>Carson Kent – Front Wing and Nose Cone Prototype</w:t>
            </w:r>
            <w:r w:rsidR="00DB436E">
              <w:tab/>
            </w:r>
            <w:r w:rsidR="00DB436E">
              <w:fldChar w:fldCharType="begin"/>
            </w:r>
            <w:r w:rsidR="00DB436E">
              <w:instrText>PAGEREF _Toc106191830 \h</w:instrText>
            </w:r>
            <w:r w:rsidR="00DB436E">
              <w:fldChar w:fldCharType="separate"/>
            </w:r>
            <w:r w:rsidRPr="0056E777">
              <w:rPr>
                <w:rStyle w:val="Hyperlink"/>
              </w:rPr>
              <w:t>61</w:t>
            </w:r>
            <w:r w:rsidR="00DB436E">
              <w:fldChar w:fldCharType="end"/>
            </w:r>
          </w:hyperlink>
        </w:p>
        <w:p w14:paraId="1E5DC9D3" w14:textId="5F3F1E46"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080940541">
            <w:r w:rsidRPr="0056E777">
              <w:rPr>
                <w:rStyle w:val="Hyperlink"/>
              </w:rPr>
              <w:t xml:space="preserve">6.3 </w:t>
            </w:r>
            <w:r w:rsidR="00DB436E">
              <w:tab/>
            </w:r>
            <w:r w:rsidRPr="0056E777">
              <w:rPr>
                <w:rStyle w:val="Hyperlink"/>
              </w:rPr>
              <w:t>Other Engineering Calculations</w:t>
            </w:r>
            <w:r w:rsidR="00DB436E">
              <w:tab/>
            </w:r>
            <w:r w:rsidR="00DB436E">
              <w:fldChar w:fldCharType="begin"/>
            </w:r>
            <w:r w:rsidR="00DB436E">
              <w:instrText>PAGEREF _Toc1080940541 \h</w:instrText>
            </w:r>
            <w:r w:rsidR="00DB436E">
              <w:fldChar w:fldCharType="separate"/>
            </w:r>
            <w:r w:rsidRPr="0056E777">
              <w:rPr>
                <w:rStyle w:val="Hyperlink"/>
              </w:rPr>
              <w:t>63</w:t>
            </w:r>
            <w:r w:rsidR="00DB436E">
              <w:fldChar w:fldCharType="end"/>
            </w:r>
          </w:hyperlink>
        </w:p>
        <w:p w14:paraId="0F145C27" w14:textId="0B033BA5"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244452383">
            <w:r w:rsidRPr="0056E777">
              <w:rPr>
                <w:rStyle w:val="Hyperlink"/>
              </w:rPr>
              <w:t>6.3.1.</w:t>
            </w:r>
            <w:r w:rsidR="00DB436E">
              <w:tab/>
            </w:r>
            <w:r w:rsidRPr="0056E777">
              <w:rPr>
                <w:rStyle w:val="Hyperlink"/>
              </w:rPr>
              <w:t>Brandon Guzman – Thermal resistive network of Firewall:</w:t>
            </w:r>
            <w:r w:rsidR="00DB436E">
              <w:tab/>
            </w:r>
            <w:r w:rsidR="00DB436E">
              <w:fldChar w:fldCharType="begin"/>
            </w:r>
            <w:r w:rsidR="00DB436E">
              <w:instrText>PAGEREF _Toc244452383 \h</w:instrText>
            </w:r>
            <w:r w:rsidR="00DB436E">
              <w:fldChar w:fldCharType="separate"/>
            </w:r>
            <w:r w:rsidRPr="0056E777">
              <w:rPr>
                <w:rStyle w:val="Hyperlink"/>
              </w:rPr>
              <w:t>63</w:t>
            </w:r>
            <w:r w:rsidR="00DB436E">
              <w:fldChar w:fldCharType="end"/>
            </w:r>
          </w:hyperlink>
        </w:p>
        <w:p w14:paraId="1B1FF5FF" w14:textId="7F2E4D97"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283145347">
            <w:r w:rsidRPr="0056E777">
              <w:rPr>
                <w:rStyle w:val="Hyperlink"/>
              </w:rPr>
              <w:t xml:space="preserve">6.4 </w:t>
            </w:r>
            <w:r w:rsidR="00DB436E">
              <w:tab/>
            </w:r>
            <w:r w:rsidRPr="0056E777">
              <w:rPr>
                <w:rStyle w:val="Hyperlink"/>
              </w:rPr>
              <w:t>Future Testing Potential</w:t>
            </w:r>
            <w:r w:rsidR="00DB436E">
              <w:tab/>
            </w:r>
            <w:r w:rsidR="00DB436E">
              <w:fldChar w:fldCharType="begin"/>
            </w:r>
            <w:r w:rsidR="00DB436E">
              <w:instrText>PAGEREF _Toc283145347 \h</w:instrText>
            </w:r>
            <w:r w:rsidR="00DB436E">
              <w:fldChar w:fldCharType="separate"/>
            </w:r>
            <w:r w:rsidRPr="0056E777">
              <w:rPr>
                <w:rStyle w:val="Hyperlink"/>
              </w:rPr>
              <w:t>65</w:t>
            </w:r>
            <w:r w:rsidR="00DB436E">
              <w:fldChar w:fldCharType="end"/>
            </w:r>
          </w:hyperlink>
        </w:p>
        <w:p w14:paraId="342D0976" w14:textId="49B5CAD6" w:rsidR="00DB436E" w:rsidRDefault="0056E777" w:rsidP="0056E777">
          <w:pPr>
            <w:pStyle w:val="TOC1"/>
            <w:tabs>
              <w:tab w:val="left" w:pos="435"/>
            </w:tabs>
            <w:rPr>
              <w:rStyle w:val="Hyperlink"/>
              <w:noProof/>
              <w:kern w:val="2"/>
              <w:lang w:eastAsia="en-US" w:bidi="ar-SA"/>
              <w14:ligatures w14:val="standardContextual"/>
            </w:rPr>
          </w:pPr>
          <w:hyperlink w:anchor="_Toc1354227633">
            <w:r w:rsidRPr="0056E777">
              <w:rPr>
                <w:rStyle w:val="Hyperlink"/>
              </w:rPr>
              <w:t>7.</w:t>
            </w:r>
            <w:r w:rsidR="00DB436E">
              <w:tab/>
            </w:r>
            <w:r w:rsidRPr="0056E777">
              <w:rPr>
                <w:rStyle w:val="Hyperlink"/>
              </w:rPr>
              <w:t>Final Hardware</w:t>
            </w:r>
            <w:r w:rsidR="00DB436E">
              <w:tab/>
            </w:r>
            <w:r w:rsidR="00DB436E">
              <w:fldChar w:fldCharType="begin"/>
            </w:r>
            <w:r w:rsidR="00DB436E">
              <w:instrText>PAGEREF _Toc1354227633 \h</w:instrText>
            </w:r>
            <w:r w:rsidR="00DB436E">
              <w:fldChar w:fldCharType="separate"/>
            </w:r>
            <w:r w:rsidRPr="0056E777">
              <w:rPr>
                <w:rStyle w:val="Hyperlink"/>
              </w:rPr>
              <w:t>66</w:t>
            </w:r>
            <w:r w:rsidR="00DB436E">
              <w:fldChar w:fldCharType="end"/>
            </w:r>
          </w:hyperlink>
        </w:p>
        <w:p w14:paraId="3ED0B4D5" w14:textId="422E640E"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928326396">
            <w:r w:rsidRPr="0056E777">
              <w:rPr>
                <w:rStyle w:val="Hyperlink"/>
              </w:rPr>
              <w:t xml:space="preserve">7.1 </w:t>
            </w:r>
            <w:r w:rsidR="00DB436E">
              <w:tab/>
            </w:r>
            <w:r w:rsidRPr="0056E777">
              <w:rPr>
                <w:rStyle w:val="Hyperlink"/>
              </w:rPr>
              <w:t>Final Physical Design</w:t>
            </w:r>
            <w:r w:rsidR="00DB436E">
              <w:tab/>
            </w:r>
            <w:r w:rsidR="00DB436E">
              <w:fldChar w:fldCharType="begin"/>
            </w:r>
            <w:r w:rsidR="00DB436E">
              <w:instrText>PAGEREF _Toc1928326396 \h</w:instrText>
            </w:r>
            <w:r w:rsidR="00DB436E">
              <w:fldChar w:fldCharType="separate"/>
            </w:r>
            <w:r w:rsidRPr="0056E777">
              <w:rPr>
                <w:rStyle w:val="Hyperlink"/>
              </w:rPr>
              <w:t>67</w:t>
            </w:r>
            <w:r w:rsidR="00DB436E">
              <w:fldChar w:fldCharType="end"/>
            </w:r>
          </w:hyperlink>
        </w:p>
        <w:p w14:paraId="67B6155C" w14:textId="0AD6498A"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630209759">
            <w:r w:rsidRPr="0056E777">
              <w:rPr>
                <w:rStyle w:val="Hyperlink"/>
              </w:rPr>
              <w:t xml:space="preserve">7.2 </w:t>
            </w:r>
            <w:r w:rsidR="00DB436E">
              <w:tab/>
            </w:r>
            <w:r w:rsidRPr="0056E777">
              <w:rPr>
                <w:rStyle w:val="Hyperlink"/>
              </w:rPr>
              <w:t>Nose Cone</w:t>
            </w:r>
            <w:r w:rsidR="00DB436E">
              <w:tab/>
            </w:r>
            <w:r w:rsidR="00DB436E">
              <w:fldChar w:fldCharType="begin"/>
            </w:r>
            <w:r w:rsidR="00DB436E">
              <w:instrText>PAGEREF _Toc1630209759 \h</w:instrText>
            </w:r>
            <w:r w:rsidR="00DB436E">
              <w:fldChar w:fldCharType="separate"/>
            </w:r>
            <w:r w:rsidRPr="0056E777">
              <w:rPr>
                <w:rStyle w:val="Hyperlink"/>
              </w:rPr>
              <w:t>67</w:t>
            </w:r>
            <w:r w:rsidR="00DB436E">
              <w:fldChar w:fldCharType="end"/>
            </w:r>
          </w:hyperlink>
        </w:p>
        <w:p w14:paraId="4F5E5D49" w14:textId="7ED299A0"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227694011">
            <w:r w:rsidRPr="0056E777">
              <w:rPr>
                <w:rStyle w:val="Hyperlink"/>
              </w:rPr>
              <w:t xml:space="preserve">7.3 </w:t>
            </w:r>
            <w:r w:rsidR="00DB436E">
              <w:tab/>
            </w:r>
            <w:r w:rsidRPr="0056E777">
              <w:rPr>
                <w:rStyle w:val="Hyperlink"/>
              </w:rPr>
              <w:t>Front Wing</w:t>
            </w:r>
            <w:r w:rsidR="00DB436E">
              <w:tab/>
            </w:r>
            <w:r w:rsidR="00DB436E">
              <w:fldChar w:fldCharType="begin"/>
            </w:r>
            <w:r w:rsidR="00DB436E">
              <w:instrText>PAGEREF _Toc1227694011 \h</w:instrText>
            </w:r>
            <w:r w:rsidR="00DB436E">
              <w:fldChar w:fldCharType="separate"/>
            </w:r>
            <w:r w:rsidRPr="0056E777">
              <w:rPr>
                <w:rStyle w:val="Hyperlink"/>
              </w:rPr>
              <w:t>68</w:t>
            </w:r>
            <w:r w:rsidR="00DB436E">
              <w:fldChar w:fldCharType="end"/>
            </w:r>
          </w:hyperlink>
        </w:p>
        <w:p w14:paraId="722DA4D0" w14:textId="0400E92A"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782017530">
            <w:r w:rsidRPr="0056E777">
              <w:rPr>
                <w:rStyle w:val="Hyperlink"/>
              </w:rPr>
              <w:t xml:space="preserve">7.4 </w:t>
            </w:r>
            <w:r w:rsidR="00DB436E">
              <w:tab/>
            </w:r>
            <w:r w:rsidRPr="0056E777">
              <w:rPr>
                <w:rStyle w:val="Hyperlink"/>
              </w:rPr>
              <w:t>Rear Wing</w:t>
            </w:r>
            <w:r w:rsidR="00DB436E">
              <w:tab/>
            </w:r>
            <w:r w:rsidR="00DB436E">
              <w:fldChar w:fldCharType="begin"/>
            </w:r>
            <w:r w:rsidR="00DB436E">
              <w:instrText>PAGEREF _Toc1782017530 \h</w:instrText>
            </w:r>
            <w:r w:rsidR="00DB436E">
              <w:fldChar w:fldCharType="separate"/>
            </w:r>
            <w:r w:rsidRPr="0056E777">
              <w:rPr>
                <w:rStyle w:val="Hyperlink"/>
              </w:rPr>
              <w:t>70</w:t>
            </w:r>
            <w:r w:rsidR="00DB436E">
              <w:fldChar w:fldCharType="end"/>
            </w:r>
          </w:hyperlink>
        </w:p>
        <w:p w14:paraId="5C18C3F6" w14:textId="2D7B7E2A"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324835395">
            <w:r w:rsidRPr="0056E777">
              <w:rPr>
                <w:rStyle w:val="Hyperlink"/>
              </w:rPr>
              <w:t xml:space="preserve">7.5 </w:t>
            </w:r>
            <w:r w:rsidR="00DB436E">
              <w:tab/>
            </w:r>
            <w:r w:rsidRPr="0056E777">
              <w:rPr>
                <w:rStyle w:val="Hyperlink"/>
              </w:rPr>
              <w:t>Seat</w:t>
            </w:r>
            <w:r w:rsidR="00DB436E">
              <w:tab/>
            </w:r>
            <w:r w:rsidR="00DB436E">
              <w:fldChar w:fldCharType="begin"/>
            </w:r>
            <w:r w:rsidR="00DB436E">
              <w:instrText>PAGEREF _Toc1324835395 \h</w:instrText>
            </w:r>
            <w:r w:rsidR="00DB436E">
              <w:fldChar w:fldCharType="separate"/>
            </w:r>
            <w:r w:rsidRPr="0056E777">
              <w:rPr>
                <w:rStyle w:val="Hyperlink"/>
              </w:rPr>
              <w:t>70</w:t>
            </w:r>
            <w:r w:rsidR="00DB436E">
              <w:fldChar w:fldCharType="end"/>
            </w:r>
          </w:hyperlink>
        </w:p>
        <w:p w14:paraId="3D228CB5" w14:textId="2185E0B6"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754154311">
            <w:r w:rsidRPr="0056E777">
              <w:rPr>
                <w:rStyle w:val="Hyperlink"/>
              </w:rPr>
              <w:t xml:space="preserve">7.6 </w:t>
            </w:r>
            <w:r w:rsidR="00DB436E">
              <w:tab/>
            </w:r>
            <w:r w:rsidRPr="0056E777">
              <w:rPr>
                <w:rStyle w:val="Hyperlink"/>
              </w:rPr>
              <w:t>Firewall</w:t>
            </w:r>
            <w:r w:rsidR="00DB436E">
              <w:tab/>
            </w:r>
            <w:r w:rsidR="00DB436E">
              <w:fldChar w:fldCharType="begin"/>
            </w:r>
            <w:r w:rsidR="00DB436E">
              <w:instrText>PAGEREF _Toc1754154311 \h</w:instrText>
            </w:r>
            <w:r w:rsidR="00DB436E">
              <w:fldChar w:fldCharType="separate"/>
            </w:r>
            <w:r w:rsidRPr="0056E777">
              <w:rPr>
                <w:rStyle w:val="Hyperlink"/>
              </w:rPr>
              <w:t>71</w:t>
            </w:r>
            <w:r w:rsidR="00DB436E">
              <w:fldChar w:fldCharType="end"/>
            </w:r>
          </w:hyperlink>
        </w:p>
        <w:p w14:paraId="717CDB82" w14:textId="69B63EA2" w:rsidR="00DB436E" w:rsidRDefault="0056E777" w:rsidP="0056E777">
          <w:pPr>
            <w:pStyle w:val="TOC1"/>
            <w:rPr>
              <w:rStyle w:val="Hyperlink"/>
              <w:noProof/>
              <w:kern w:val="2"/>
              <w:lang w:eastAsia="en-US" w:bidi="ar-SA"/>
              <w14:ligatures w14:val="standardContextual"/>
            </w:rPr>
          </w:pPr>
          <w:hyperlink w:anchor="_Toc390459766">
            <w:r w:rsidRPr="0056E777">
              <w:rPr>
                <w:rStyle w:val="Hyperlink"/>
              </w:rPr>
              <w:t>8.</w:t>
            </w:r>
            <w:r w:rsidR="00DB436E">
              <w:tab/>
            </w:r>
            <w:r w:rsidRPr="0056E777">
              <w:rPr>
                <w:rStyle w:val="Hyperlink"/>
              </w:rPr>
              <w:t>Final Testing</w:t>
            </w:r>
            <w:r w:rsidR="00DB436E">
              <w:tab/>
            </w:r>
            <w:r w:rsidR="00DB436E">
              <w:fldChar w:fldCharType="begin"/>
            </w:r>
            <w:r w:rsidR="00DB436E">
              <w:instrText>PAGEREF _Toc390459766 \h</w:instrText>
            </w:r>
            <w:r w:rsidR="00DB436E">
              <w:fldChar w:fldCharType="separate"/>
            </w:r>
            <w:r w:rsidRPr="0056E777">
              <w:rPr>
                <w:rStyle w:val="Hyperlink"/>
              </w:rPr>
              <w:t>72</w:t>
            </w:r>
            <w:r w:rsidR="00DB436E">
              <w:fldChar w:fldCharType="end"/>
            </w:r>
          </w:hyperlink>
        </w:p>
        <w:p w14:paraId="5DFE0FAC" w14:textId="4D4E00B6"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1483148885">
            <w:r w:rsidRPr="0056E777">
              <w:rPr>
                <w:rStyle w:val="Hyperlink"/>
              </w:rPr>
              <w:t xml:space="preserve">8.1 </w:t>
            </w:r>
            <w:r w:rsidR="00DB436E">
              <w:tab/>
            </w:r>
            <w:r w:rsidRPr="0056E777">
              <w:rPr>
                <w:rStyle w:val="Hyperlink"/>
              </w:rPr>
              <w:t>Top Level Testing Summary Table</w:t>
            </w:r>
            <w:r w:rsidR="00DB436E">
              <w:tab/>
            </w:r>
            <w:r w:rsidR="00DB436E">
              <w:fldChar w:fldCharType="begin"/>
            </w:r>
            <w:r w:rsidR="00DB436E">
              <w:instrText>PAGEREF _Toc1483148885 \h</w:instrText>
            </w:r>
            <w:r w:rsidR="00DB436E">
              <w:fldChar w:fldCharType="separate"/>
            </w:r>
            <w:r w:rsidRPr="0056E777">
              <w:rPr>
                <w:rStyle w:val="Hyperlink"/>
              </w:rPr>
              <w:t>73</w:t>
            </w:r>
            <w:r w:rsidR="00DB436E">
              <w:fldChar w:fldCharType="end"/>
            </w:r>
          </w:hyperlink>
        </w:p>
        <w:p w14:paraId="76AC26A7" w14:textId="58F7D575"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933691417">
            <w:r w:rsidRPr="0056E777">
              <w:rPr>
                <w:rStyle w:val="Hyperlink"/>
              </w:rPr>
              <w:t xml:space="preserve">8.2 </w:t>
            </w:r>
            <w:r w:rsidR="00DB436E">
              <w:tab/>
            </w:r>
            <w:r w:rsidRPr="0056E777">
              <w:rPr>
                <w:rStyle w:val="Hyperlink"/>
              </w:rPr>
              <w:t>Detailed Testing Plan</w:t>
            </w:r>
            <w:r w:rsidR="00DB436E">
              <w:tab/>
            </w:r>
            <w:r w:rsidR="00DB436E">
              <w:fldChar w:fldCharType="begin"/>
            </w:r>
            <w:r w:rsidR="00DB436E">
              <w:instrText>PAGEREF _Toc933691417 \h</w:instrText>
            </w:r>
            <w:r w:rsidR="00DB436E">
              <w:fldChar w:fldCharType="separate"/>
            </w:r>
            <w:r w:rsidRPr="0056E777">
              <w:rPr>
                <w:rStyle w:val="Hyperlink"/>
              </w:rPr>
              <w:t>73</w:t>
            </w:r>
            <w:r w:rsidR="00DB436E">
              <w:fldChar w:fldCharType="end"/>
            </w:r>
          </w:hyperlink>
        </w:p>
        <w:p w14:paraId="4553C775" w14:textId="1027444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2088462579">
            <w:r w:rsidRPr="0056E777">
              <w:rPr>
                <w:rStyle w:val="Hyperlink"/>
              </w:rPr>
              <w:t>8.2.1.</w:t>
            </w:r>
            <w:r w:rsidR="00DB436E">
              <w:tab/>
            </w:r>
            <w:r w:rsidRPr="0056E777">
              <w:rPr>
                <w:rStyle w:val="Hyperlink"/>
              </w:rPr>
              <w:t>Test 1 – Egress</w:t>
            </w:r>
            <w:r w:rsidR="00DB436E">
              <w:tab/>
            </w:r>
            <w:r w:rsidR="00DB436E">
              <w:fldChar w:fldCharType="begin"/>
            </w:r>
            <w:r w:rsidR="00DB436E">
              <w:instrText>PAGEREF _Toc2088462579 \h</w:instrText>
            </w:r>
            <w:r w:rsidR="00DB436E">
              <w:fldChar w:fldCharType="separate"/>
            </w:r>
            <w:r w:rsidRPr="0056E777">
              <w:rPr>
                <w:rStyle w:val="Hyperlink"/>
              </w:rPr>
              <w:t>73</w:t>
            </w:r>
            <w:r w:rsidR="00DB436E">
              <w:fldChar w:fldCharType="end"/>
            </w:r>
          </w:hyperlink>
        </w:p>
        <w:p w14:paraId="3A17B7D5" w14:textId="5877C4F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070541887">
            <w:r w:rsidRPr="0056E777">
              <w:rPr>
                <w:rStyle w:val="Hyperlink"/>
              </w:rPr>
              <w:t>8.2.2.</w:t>
            </w:r>
            <w:r w:rsidR="00DB436E">
              <w:tab/>
            </w:r>
            <w:r w:rsidRPr="0056E777">
              <w:rPr>
                <w:rStyle w:val="Hyperlink"/>
              </w:rPr>
              <w:t>Test 2 – Cockpit Thermal Test</w:t>
            </w:r>
            <w:r w:rsidR="00DB436E">
              <w:tab/>
            </w:r>
            <w:r w:rsidR="00DB436E">
              <w:fldChar w:fldCharType="begin"/>
            </w:r>
            <w:r w:rsidR="00DB436E">
              <w:instrText>PAGEREF _Toc1070541887 \h</w:instrText>
            </w:r>
            <w:r w:rsidR="00DB436E">
              <w:fldChar w:fldCharType="separate"/>
            </w:r>
            <w:r w:rsidRPr="0056E777">
              <w:rPr>
                <w:rStyle w:val="Hyperlink"/>
              </w:rPr>
              <w:t>74</w:t>
            </w:r>
            <w:r w:rsidR="00DB436E">
              <w:fldChar w:fldCharType="end"/>
            </w:r>
          </w:hyperlink>
        </w:p>
        <w:p w14:paraId="3AF44889" w14:textId="0004057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445285910">
            <w:r w:rsidRPr="0056E777">
              <w:rPr>
                <w:rStyle w:val="Hyperlink"/>
              </w:rPr>
              <w:t>8.2.3.</w:t>
            </w:r>
            <w:r w:rsidR="00DB436E">
              <w:tab/>
            </w:r>
            <w:r w:rsidRPr="0056E777">
              <w:rPr>
                <w:rStyle w:val="Hyperlink"/>
              </w:rPr>
              <w:t>Test 3 – Harness Position Test</w:t>
            </w:r>
            <w:r w:rsidR="00DB436E">
              <w:tab/>
            </w:r>
            <w:r w:rsidR="00DB436E">
              <w:fldChar w:fldCharType="begin"/>
            </w:r>
            <w:r w:rsidR="00DB436E">
              <w:instrText>PAGEREF _Toc1445285910 \h</w:instrText>
            </w:r>
            <w:r w:rsidR="00DB436E">
              <w:fldChar w:fldCharType="separate"/>
            </w:r>
            <w:r w:rsidRPr="0056E777">
              <w:rPr>
                <w:rStyle w:val="Hyperlink"/>
              </w:rPr>
              <w:t>76</w:t>
            </w:r>
            <w:r w:rsidR="00DB436E">
              <w:fldChar w:fldCharType="end"/>
            </w:r>
          </w:hyperlink>
        </w:p>
        <w:p w14:paraId="488F87A9" w14:textId="37598664"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139289030">
            <w:r w:rsidRPr="0056E777">
              <w:rPr>
                <w:rStyle w:val="Hyperlink"/>
              </w:rPr>
              <w:t>8.2.4.</w:t>
            </w:r>
            <w:r w:rsidR="00DB436E">
              <w:tab/>
            </w:r>
            <w:r w:rsidRPr="0056E777">
              <w:rPr>
                <w:rStyle w:val="Hyperlink"/>
              </w:rPr>
              <w:t>Test 4 – Head Restraint Force Analysis</w:t>
            </w:r>
            <w:r w:rsidR="00DB436E">
              <w:tab/>
            </w:r>
            <w:r w:rsidR="00DB436E">
              <w:fldChar w:fldCharType="begin"/>
            </w:r>
            <w:r w:rsidR="00DB436E">
              <w:instrText>PAGEREF _Toc1139289030 \h</w:instrText>
            </w:r>
            <w:r w:rsidR="00DB436E">
              <w:fldChar w:fldCharType="separate"/>
            </w:r>
            <w:r w:rsidRPr="0056E777">
              <w:rPr>
                <w:rStyle w:val="Hyperlink"/>
              </w:rPr>
              <w:t>77</w:t>
            </w:r>
            <w:r w:rsidR="00DB436E">
              <w:fldChar w:fldCharType="end"/>
            </w:r>
          </w:hyperlink>
        </w:p>
        <w:p w14:paraId="45543AB5" w14:textId="2E127080"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875210801">
            <w:r w:rsidRPr="0056E777">
              <w:rPr>
                <w:rStyle w:val="Hyperlink"/>
              </w:rPr>
              <w:t>8.2.5.</w:t>
            </w:r>
            <w:r w:rsidR="00DB436E">
              <w:tab/>
            </w:r>
            <w:r w:rsidRPr="0056E777">
              <w:rPr>
                <w:rStyle w:val="Hyperlink"/>
              </w:rPr>
              <w:t>Test 5 – Design Requirement Testing</w:t>
            </w:r>
            <w:r w:rsidR="00DB436E">
              <w:tab/>
            </w:r>
            <w:r w:rsidR="00DB436E">
              <w:fldChar w:fldCharType="begin"/>
            </w:r>
            <w:r w:rsidR="00DB436E">
              <w:instrText>PAGEREF _Toc875210801 \h</w:instrText>
            </w:r>
            <w:r w:rsidR="00DB436E">
              <w:fldChar w:fldCharType="separate"/>
            </w:r>
            <w:r w:rsidRPr="0056E777">
              <w:rPr>
                <w:rStyle w:val="Hyperlink"/>
              </w:rPr>
              <w:t>77</w:t>
            </w:r>
            <w:r w:rsidR="00DB436E">
              <w:fldChar w:fldCharType="end"/>
            </w:r>
          </w:hyperlink>
        </w:p>
        <w:p w14:paraId="4B5D0333" w14:textId="61A28323" w:rsidR="00DB436E" w:rsidRDefault="0056E777" w:rsidP="0056E777">
          <w:pPr>
            <w:pStyle w:val="TOC3"/>
            <w:tabs>
              <w:tab w:val="clear" w:pos="8794"/>
              <w:tab w:val="left" w:pos="1320"/>
              <w:tab w:val="right" w:leader="dot" w:pos="8790"/>
            </w:tabs>
            <w:rPr>
              <w:rStyle w:val="Hyperlink"/>
              <w:noProof/>
              <w:kern w:val="2"/>
              <w:lang w:eastAsia="en-US" w:bidi="ar-SA"/>
              <w14:ligatures w14:val="standardContextual"/>
            </w:rPr>
          </w:pPr>
          <w:hyperlink w:anchor="_Toc151730579">
            <w:r w:rsidRPr="0056E777">
              <w:rPr>
                <w:rStyle w:val="Hyperlink"/>
              </w:rPr>
              <w:t>8.2.6.</w:t>
            </w:r>
            <w:r w:rsidR="00DB436E">
              <w:tab/>
            </w:r>
            <w:r w:rsidRPr="0056E777">
              <w:rPr>
                <w:rStyle w:val="Hyperlink"/>
              </w:rPr>
              <w:t>Test 6 – Disassembly Test</w:t>
            </w:r>
            <w:r w:rsidR="00DB436E">
              <w:tab/>
            </w:r>
            <w:r w:rsidR="00DB436E">
              <w:fldChar w:fldCharType="begin"/>
            </w:r>
            <w:r w:rsidR="00DB436E">
              <w:instrText>PAGEREF _Toc151730579 \h</w:instrText>
            </w:r>
            <w:r w:rsidR="00DB436E">
              <w:fldChar w:fldCharType="separate"/>
            </w:r>
            <w:r w:rsidRPr="0056E777">
              <w:rPr>
                <w:rStyle w:val="Hyperlink"/>
              </w:rPr>
              <w:t>79</w:t>
            </w:r>
            <w:r w:rsidR="00DB436E">
              <w:fldChar w:fldCharType="end"/>
            </w:r>
          </w:hyperlink>
        </w:p>
        <w:p w14:paraId="4A50A660" w14:textId="33AD8584" w:rsidR="00DB436E" w:rsidRDefault="0056E777" w:rsidP="0056E777">
          <w:pPr>
            <w:pStyle w:val="TOC2"/>
            <w:tabs>
              <w:tab w:val="clear" w:pos="9077"/>
              <w:tab w:val="left" w:pos="660"/>
              <w:tab w:val="right" w:leader="dot" w:pos="9075"/>
            </w:tabs>
            <w:rPr>
              <w:rStyle w:val="Hyperlink"/>
              <w:noProof/>
              <w:kern w:val="2"/>
              <w:lang w:eastAsia="en-US" w:bidi="ar-SA"/>
              <w14:ligatures w14:val="standardContextual"/>
            </w:rPr>
          </w:pPr>
          <w:hyperlink w:anchor="_Toc277635619">
            <w:r w:rsidRPr="0056E777">
              <w:rPr>
                <w:rStyle w:val="Hyperlink"/>
              </w:rPr>
              <w:t xml:space="preserve">8.3 </w:t>
            </w:r>
            <w:r w:rsidR="00DB436E">
              <w:tab/>
            </w:r>
            <w:r w:rsidRPr="0056E777">
              <w:rPr>
                <w:rStyle w:val="Hyperlink"/>
              </w:rPr>
              <w:t>Specification Sheet</w:t>
            </w:r>
            <w:r w:rsidR="00DB436E">
              <w:tab/>
            </w:r>
            <w:r w:rsidR="00DB436E">
              <w:fldChar w:fldCharType="begin"/>
            </w:r>
            <w:r w:rsidR="00DB436E">
              <w:instrText>PAGEREF _Toc277635619 \h</w:instrText>
            </w:r>
            <w:r w:rsidR="00DB436E">
              <w:fldChar w:fldCharType="separate"/>
            </w:r>
            <w:r w:rsidRPr="0056E777">
              <w:rPr>
                <w:rStyle w:val="Hyperlink"/>
              </w:rPr>
              <w:t>80</w:t>
            </w:r>
            <w:r w:rsidR="00DB436E">
              <w:fldChar w:fldCharType="end"/>
            </w:r>
          </w:hyperlink>
        </w:p>
        <w:p w14:paraId="130B8B77" w14:textId="5F44C924" w:rsidR="00DB436E" w:rsidRDefault="0056E777" w:rsidP="0056E777">
          <w:pPr>
            <w:pStyle w:val="TOC1"/>
            <w:tabs>
              <w:tab w:val="left" w:pos="435"/>
            </w:tabs>
            <w:rPr>
              <w:rStyle w:val="Hyperlink"/>
              <w:noProof/>
              <w:kern w:val="2"/>
              <w:lang w:eastAsia="en-US" w:bidi="ar-SA"/>
              <w14:ligatures w14:val="standardContextual"/>
            </w:rPr>
          </w:pPr>
          <w:hyperlink w:anchor="_Toc1014904148">
            <w:r w:rsidRPr="0056E777">
              <w:rPr>
                <w:rStyle w:val="Hyperlink"/>
              </w:rPr>
              <w:t>9.</w:t>
            </w:r>
            <w:r w:rsidR="00DB436E">
              <w:tab/>
            </w:r>
            <w:r w:rsidRPr="0056E777">
              <w:rPr>
                <w:rStyle w:val="Hyperlink"/>
              </w:rPr>
              <w:t>Future Work</w:t>
            </w:r>
            <w:r w:rsidR="00DB436E">
              <w:tab/>
            </w:r>
            <w:r w:rsidR="00DB436E">
              <w:fldChar w:fldCharType="begin"/>
            </w:r>
            <w:r w:rsidR="00DB436E">
              <w:instrText>PAGEREF _Toc1014904148 \h</w:instrText>
            </w:r>
            <w:r w:rsidR="00DB436E">
              <w:fldChar w:fldCharType="separate"/>
            </w:r>
            <w:r w:rsidRPr="0056E777">
              <w:rPr>
                <w:rStyle w:val="Hyperlink"/>
              </w:rPr>
              <w:t>82</w:t>
            </w:r>
            <w:r w:rsidR="00DB436E">
              <w:fldChar w:fldCharType="end"/>
            </w:r>
          </w:hyperlink>
        </w:p>
        <w:p w14:paraId="3CF21EDC" w14:textId="7796D04C" w:rsidR="00DB436E" w:rsidRDefault="0056E777" w:rsidP="0056E777">
          <w:pPr>
            <w:pStyle w:val="TOC1"/>
            <w:tabs>
              <w:tab w:val="left" w:pos="435"/>
            </w:tabs>
            <w:rPr>
              <w:rStyle w:val="Hyperlink"/>
              <w:noProof/>
              <w:kern w:val="2"/>
              <w:lang w:eastAsia="en-US" w:bidi="ar-SA"/>
              <w14:ligatures w14:val="standardContextual"/>
            </w:rPr>
          </w:pPr>
          <w:hyperlink w:anchor="_Toc1872310712">
            <w:r w:rsidRPr="0056E777">
              <w:rPr>
                <w:rStyle w:val="Hyperlink"/>
              </w:rPr>
              <w:t>10.</w:t>
            </w:r>
            <w:r w:rsidR="00DB436E">
              <w:tab/>
            </w:r>
            <w:r w:rsidRPr="0056E777">
              <w:rPr>
                <w:rStyle w:val="Hyperlink"/>
              </w:rPr>
              <w:t>Conclusion</w:t>
            </w:r>
            <w:r w:rsidR="00DB436E">
              <w:tab/>
            </w:r>
            <w:r w:rsidR="00DB436E">
              <w:fldChar w:fldCharType="begin"/>
            </w:r>
            <w:r w:rsidR="00DB436E">
              <w:instrText>PAGEREF _Toc1872310712 \h</w:instrText>
            </w:r>
            <w:r w:rsidR="00DB436E">
              <w:fldChar w:fldCharType="separate"/>
            </w:r>
            <w:r w:rsidRPr="0056E777">
              <w:rPr>
                <w:rStyle w:val="Hyperlink"/>
              </w:rPr>
              <w:t>83</w:t>
            </w:r>
            <w:r w:rsidR="00DB436E">
              <w:fldChar w:fldCharType="end"/>
            </w:r>
          </w:hyperlink>
        </w:p>
        <w:p w14:paraId="2F96B477" w14:textId="7AE89483" w:rsidR="00DB436E" w:rsidRDefault="0056E777" w:rsidP="0056E777">
          <w:pPr>
            <w:pStyle w:val="TOC1"/>
            <w:tabs>
              <w:tab w:val="left" w:pos="435"/>
            </w:tabs>
            <w:rPr>
              <w:rStyle w:val="Hyperlink"/>
              <w:noProof/>
              <w:kern w:val="2"/>
              <w:lang w:eastAsia="en-US" w:bidi="ar-SA"/>
              <w14:ligatures w14:val="standardContextual"/>
            </w:rPr>
          </w:pPr>
          <w:hyperlink w:anchor="_Toc558432867">
            <w:r w:rsidRPr="0056E777">
              <w:rPr>
                <w:rStyle w:val="Hyperlink"/>
              </w:rPr>
              <w:t>11.</w:t>
            </w:r>
            <w:r w:rsidR="00DB436E">
              <w:tab/>
            </w:r>
            <w:r w:rsidRPr="0056E777">
              <w:rPr>
                <w:rStyle w:val="Hyperlink"/>
              </w:rPr>
              <w:t>References</w:t>
            </w:r>
            <w:r w:rsidR="00DB436E">
              <w:tab/>
            </w:r>
            <w:r w:rsidR="00DB436E">
              <w:fldChar w:fldCharType="begin"/>
            </w:r>
            <w:r w:rsidR="00DB436E">
              <w:instrText>PAGEREF _Toc558432867 \h</w:instrText>
            </w:r>
            <w:r w:rsidR="00DB436E">
              <w:fldChar w:fldCharType="separate"/>
            </w:r>
            <w:r w:rsidRPr="0056E777">
              <w:rPr>
                <w:rStyle w:val="Hyperlink"/>
              </w:rPr>
              <w:t>83</w:t>
            </w:r>
            <w:r w:rsidR="00DB436E">
              <w:fldChar w:fldCharType="end"/>
            </w:r>
          </w:hyperlink>
        </w:p>
        <w:p w14:paraId="43960B34" w14:textId="4F980524"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1047291387">
            <w:r w:rsidRPr="0056E777">
              <w:rPr>
                <w:rStyle w:val="Hyperlink"/>
              </w:rPr>
              <w:t xml:space="preserve">11.1 </w:t>
            </w:r>
            <w:r w:rsidR="00DB436E">
              <w:tab/>
            </w:r>
            <w:r w:rsidRPr="0056E777">
              <w:rPr>
                <w:rStyle w:val="Hyperlink"/>
              </w:rPr>
              <w:t>Alexandra Brister</w:t>
            </w:r>
            <w:r w:rsidR="00DB436E">
              <w:tab/>
            </w:r>
            <w:r w:rsidR="00DB436E">
              <w:fldChar w:fldCharType="begin"/>
            </w:r>
            <w:r w:rsidR="00DB436E">
              <w:instrText>PAGEREF _Toc1047291387 \h</w:instrText>
            </w:r>
            <w:r w:rsidR="00DB436E">
              <w:fldChar w:fldCharType="separate"/>
            </w:r>
            <w:r w:rsidRPr="0056E777">
              <w:rPr>
                <w:rStyle w:val="Hyperlink"/>
              </w:rPr>
              <w:t>84</w:t>
            </w:r>
            <w:r w:rsidR="00DB436E">
              <w:fldChar w:fldCharType="end"/>
            </w:r>
          </w:hyperlink>
        </w:p>
        <w:p w14:paraId="6E3898CA" w14:textId="6D4F53A7"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1693393803">
            <w:r w:rsidRPr="0056E777">
              <w:rPr>
                <w:rStyle w:val="Hyperlink"/>
              </w:rPr>
              <w:t xml:space="preserve">11.2 </w:t>
            </w:r>
            <w:r w:rsidR="00DB436E">
              <w:tab/>
            </w:r>
            <w:r w:rsidRPr="0056E777">
              <w:rPr>
                <w:rStyle w:val="Hyperlink"/>
              </w:rPr>
              <w:t>Ryan Meger</w:t>
            </w:r>
            <w:r w:rsidR="00DB436E">
              <w:tab/>
            </w:r>
            <w:r w:rsidR="00DB436E">
              <w:fldChar w:fldCharType="begin"/>
            </w:r>
            <w:r w:rsidR="00DB436E">
              <w:instrText>PAGEREF _Toc1693393803 \h</w:instrText>
            </w:r>
            <w:r w:rsidR="00DB436E">
              <w:fldChar w:fldCharType="separate"/>
            </w:r>
            <w:r w:rsidRPr="0056E777">
              <w:rPr>
                <w:rStyle w:val="Hyperlink"/>
              </w:rPr>
              <w:t>84</w:t>
            </w:r>
            <w:r w:rsidR="00DB436E">
              <w:fldChar w:fldCharType="end"/>
            </w:r>
          </w:hyperlink>
        </w:p>
        <w:p w14:paraId="0C4A617E" w14:textId="30094C42"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1202362444">
            <w:r w:rsidRPr="0056E777">
              <w:rPr>
                <w:rStyle w:val="Hyperlink"/>
              </w:rPr>
              <w:t xml:space="preserve">11.3 </w:t>
            </w:r>
            <w:r w:rsidR="00DB436E">
              <w:tab/>
            </w:r>
            <w:r w:rsidRPr="0056E777">
              <w:rPr>
                <w:rStyle w:val="Hyperlink"/>
              </w:rPr>
              <w:t>Brandon Guzman</w:t>
            </w:r>
            <w:r w:rsidR="00DB436E">
              <w:tab/>
            </w:r>
            <w:r w:rsidR="00DB436E">
              <w:fldChar w:fldCharType="begin"/>
            </w:r>
            <w:r w:rsidR="00DB436E">
              <w:instrText>PAGEREF _Toc1202362444 \h</w:instrText>
            </w:r>
            <w:r w:rsidR="00DB436E">
              <w:fldChar w:fldCharType="separate"/>
            </w:r>
            <w:r w:rsidRPr="0056E777">
              <w:rPr>
                <w:rStyle w:val="Hyperlink"/>
              </w:rPr>
              <w:t>85</w:t>
            </w:r>
            <w:r w:rsidR="00DB436E">
              <w:fldChar w:fldCharType="end"/>
            </w:r>
          </w:hyperlink>
        </w:p>
        <w:p w14:paraId="1C8AC5AA" w14:textId="45ADCAC7"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548645174">
            <w:r w:rsidRPr="0056E777">
              <w:rPr>
                <w:rStyle w:val="Hyperlink"/>
              </w:rPr>
              <w:t xml:space="preserve">11.4 </w:t>
            </w:r>
            <w:r w:rsidR="00DB436E">
              <w:tab/>
            </w:r>
            <w:r w:rsidRPr="0056E777">
              <w:rPr>
                <w:rStyle w:val="Hyperlink"/>
              </w:rPr>
              <w:t>Gustavo Ruiz</w:t>
            </w:r>
            <w:r w:rsidR="00DB436E">
              <w:tab/>
            </w:r>
            <w:r w:rsidR="00DB436E">
              <w:fldChar w:fldCharType="begin"/>
            </w:r>
            <w:r w:rsidR="00DB436E">
              <w:instrText>PAGEREF _Toc548645174 \h</w:instrText>
            </w:r>
            <w:r w:rsidR="00DB436E">
              <w:fldChar w:fldCharType="separate"/>
            </w:r>
            <w:r w:rsidRPr="0056E777">
              <w:rPr>
                <w:rStyle w:val="Hyperlink"/>
              </w:rPr>
              <w:t>86</w:t>
            </w:r>
            <w:r w:rsidR="00DB436E">
              <w:fldChar w:fldCharType="end"/>
            </w:r>
          </w:hyperlink>
        </w:p>
        <w:p w14:paraId="12CDC8A7" w14:textId="4A0D55E5"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225958201">
            <w:r w:rsidRPr="0056E777">
              <w:rPr>
                <w:rStyle w:val="Hyperlink"/>
              </w:rPr>
              <w:t xml:space="preserve">11.5 </w:t>
            </w:r>
            <w:r w:rsidR="00DB436E">
              <w:tab/>
            </w:r>
            <w:r w:rsidRPr="0056E777">
              <w:rPr>
                <w:rStyle w:val="Hyperlink"/>
              </w:rPr>
              <w:t>Carson Kent</w:t>
            </w:r>
            <w:r w:rsidR="00DB436E">
              <w:tab/>
            </w:r>
            <w:r w:rsidR="00DB436E">
              <w:fldChar w:fldCharType="begin"/>
            </w:r>
            <w:r w:rsidR="00DB436E">
              <w:instrText>PAGEREF _Toc225958201 \h</w:instrText>
            </w:r>
            <w:r w:rsidR="00DB436E">
              <w:fldChar w:fldCharType="separate"/>
            </w:r>
            <w:r w:rsidRPr="0056E777">
              <w:rPr>
                <w:rStyle w:val="Hyperlink"/>
              </w:rPr>
              <w:t>87</w:t>
            </w:r>
            <w:r w:rsidR="00DB436E">
              <w:fldChar w:fldCharType="end"/>
            </w:r>
          </w:hyperlink>
        </w:p>
        <w:p w14:paraId="7B97637D" w14:textId="3CB7F406" w:rsidR="00DB436E" w:rsidRDefault="0056E777" w:rsidP="0056E777">
          <w:pPr>
            <w:pStyle w:val="TOC1"/>
            <w:tabs>
              <w:tab w:val="left" w:pos="435"/>
            </w:tabs>
            <w:rPr>
              <w:rStyle w:val="Hyperlink"/>
              <w:noProof/>
              <w:kern w:val="2"/>
              <w:lang w:eastAsia="en-US" w:bidi="ar-SA"/>
              <w14:ligatures w14:val="standardContextual"/>
            </w:rPr>
          </w:pPr>
          <w:hyperlink w:anchor="_Toc1328267707">
            <w:r w:rsidRPr="0056E777">
              <w:rPr>
                <w:rStyle w:val="Hyperlink"/>
              </w:rPr>
              <w:t>12.</w:t>
            </w:r>
            <w:r w:rsidR="00DB436E">
              <w:tab/>
            </w:r>
            <w:r w:rsidRPr="0056E777">
              <w:rPr>
                <w:rStyle w:val="Hyperlink"/>
              </w:rPr>
              <w:t>APPENDICES</w:t>
            </w:r>
            <w:r w:rsidR="00DB436E">
              <w:tab/>
            </w:r>
            <w:r w:rsidR="00DB436E">
              <w:fldChar w:fldCharType="begin"/>
            </w:r>
            <w:r w:rsidR="00DB436E">
              <w:instrText>PAGEREF _Toc1328267707 \h</w:instrText>
            </w:r>
            <w:r w:rsidR="00DB436E">
              <w:fldChar w:fldCharType="separate"/>
            </w:r>
            <w:r w:rsidRPr="0056E777">
              <w:rPr>
                <w:rStyle w:val="Hyperlink"/>
              </w:rPr>
              <w:t>88</w:t>
            </w:r>
            <w:r w:rsidR="00DB436E">
              <w:fldChar w:fldCharType="end"/>
            </w:r>
          </w:hyperlink>
        </w:p>
        <w:p w14:paraId="79D0B4C8" w14:textId="1F3AFBA5" w:rsidR="00DB436E" w:rsidRDefault="0056E777" w:rsidP="0056E777">
          <w:pPr>
            <w:pStyle w:val="TOC2"/>
            <w:tabs>
              <w:tab w:val="clear" w:pos="9077"/>
              <w:tab w:val="left" w:pos="870"/>
              <w:tab w:val="right" w:leader="dot" w:pos="9075"/>
            </w:tabs>
            <w:rPr>
              <w:rStyle w:val="Hyperlink"/>
              <w:noProof/>
              <w:kern w:val="2"/>
              <w:lang w:eastAsia="en-US" w:bidi="ar-SA"/>
              <w14:ligatures w14:val="standardContextual"/>
            </w:rPr>
          </w:pPr>
          <w:hyperlink w:anchor="_Toc617560508">
            <w:r w:rsidRPr="0056E777">
              <w:rPr>
                <w:rStyle w:val="Hyperlink"/>
              </w:rPr>
              <w:t xml:space="preserve">12.1 </w:t>
            </w:r>
            <w:r w:rsidR="00DB436E">
              <w:tab/>
            </w:r>
            <w:r w:rsidRPr="0056E777">
              <w:rPr>
                <w:rStyle w:val="Hyperlink"/>
              </w:rPr>
              <w:t>Appendix A: FSAE Rules</w:t>
            </w:r>
            <w:r w:rsidR="00DB436E">
              <w:tab/>
            </w:r>
            <w:r w:rsidR="00DB436E">
              <w:fldChar w:fldCharType="begin"/>
            </w:r>
            <w:r w:rsidR="00DB436E">
              <w:instrText>PAGEREF _Toc617560508 \h</w:instrText>
            </w:r>
            <w:r w:rsidR="00DB436E">
              <w:fldChar w:fldCharType="separate"/>
            </w:r>
            <w:r w:rsidRPr="0056E777">
              <w:rPr>
                <w:rStyle w:val="Hyperlink"/>
              </w:rPr>
              <w:t>88</w:t>
            </w:r>
            <w:r w:rsidR="00DB436E">
              <w:fldChar w:fldCharType="end"/>
            </w:r>
          </w:hyperlink>
        </w:p>
        <w:p w14:paraId="3AA069E7" w14:textId="589D413E" w:rsidR="0056E777" w:rsidRDefault="0056E777" w:rsidP="0056E777">
          <w:pPr>
            <w:pStyle w:val="TOC2"/>
            <w:tabs>
              <w:tab w:val="clear" w:pos="9077"/>
              <w:tab w:val="left" w:pos="870"/>
              <w:tab w:val="right" w:leader="dot" w:pos="9075"/>
            </w:tabs>
            <w:rPr>
              <w:rStyle w:val="Hyperlink"/>
            </w:rPr>
          </w:pPr>
          <w:hyperlink w:anchor="_Toc1303503473">
            <w:r w:rsidRPr="0056E777">
              <w:rPr>
                <w:rStyle w:val="Hyperlink"/>
              </w:rPr>
              <w:t xml:space="preserve">12.2 </w:t>
            </w:r>
            <w:r>
              <w:tab/>
            </w:r>
            <w:r w:rsidRPr="0056E777">
              <w:rPr>
                <w:rStyle w:val="Hyperlink"/>
              </w:rPr>
              <w:t>Appendix B: House of Quality</w:t>
            </w:r>
            <w:r>
              <w:tab/>
            </w:r>
            <w:r>
              <w:fldChar w:fldCharType="begin"/>
            </w:r>
            <w:r>
              <w:instrText>PAGEREF _Toc1303503473 \h</w:instrText>
            </w:r>
            <w:r>
              <w:fldChar w:fldCharType="separate"/>
            </w:r>
            <w:r w:rsidRPr="0056E777">
              <w:rPr>
                <w:rStyle w:val="Hyperlink"/>
              </w:rPr>
              <w:t>88</w:t>
            </w:r>
            <w:r>
              <w:fldChar w:fldCharType="end"/>
            </w:r>
          </w:hyperlink>
        </w:p>
        <w:p w14:paraId="1043AC52" w14:textId="41F79A9B" w:rsidR="0056E777" w:rsidRDefault="0056E777" w:rsidP="0056E777">
          <w:pPr>
            <w:pStyle w:val="TOC2"/>
            <w:tabs>
              <w:tab w:val="clear" w:pos="9077"/>
              <w:tab w:val="left" w:pos="870"/>
              <w:tab w:val="right" w:leader="dot" w:pos="9075"/>
            </w:tabs>
            <w:rPr>
              <w:rStyle w:val="Hyperlink"/>
            </w:rPr>
          </w:pPr>
          <w:hyperlink w:anchor="_Toc1816602452">
            <w:r w:rsidRPr="0056E777">
              <w:rPr>
                <w:rStyle w:val="Hyperlink"/>
              </w:rPr>
              <w:t xml:space="preserve">12.3 </w:t>
            </w:r>
            <w:r>
              <w:tab/>
            </w:r>
            <w:r w:rsidRPr="0056E777">
              <w:rPr>
                <w:rStyle w:val="Hyperlink"/>
              </w:rPr>
              <w:t>Appendix C: FMEA Chassis</w:t>
            </w:r>
            <w:r>
              <w:tab/>
            </w:r>
            <w:r>
              <w:fldChar w:fldCharType="begin"/>
            </w:r>
            <w:r>
              <w:instrText>PAGEREF _Toc1816602452 \h</w:instrText>
            </w:r>
            <w:r>
              <w:fldChar w:fldCharType="separate"/>
            </w:r>
            <w:r w:rsidRPr="0056E777">
              <w:rPr>
                <w:rStyle w:val="Hyperlink"/>
              </w:rPr>
              <w:t>89</w:t>
            </w:r>
            <w:r>
              <w:fldChar w:fldCharType="end"/>
            </w:r>
          </w:hyperlink>
        </w:p>
        <w:p w14:paraId="6B8A1166" w14:textId="2BF45D10" w:rsidR="0056E777" w:rsidRDefault="0056E777" w:rsidP="0056E777">
          <w:pPr>
            <w:pStyle w:val="TOC2"/>
            <w:tabs>
              <w:tab w:val="clear" w:pos="9077"/>
              <w:tab w:val="left" w:pos="870"/>
              <w:tab w:val="right" w:leader="dot" w:pos="9075"/>
            </w:tabs>
            <w:rPr>
              <w:rStyle w:val="Hyperlink"/>
            </w:rPr>
          </w:pPr>
          <w:hyperlink w:anchor="_Toc1540847955">
            <w:r w:rsidRPr="0056E777">
              <w:rPr>
                <w:rStyle w:val="Hyperlink"/>
              </w:rPr>
              <w:t xml:space="preserve">12.4 </w:t>
            </w:r>
            <w:r>
              <w:tab/>
            </w:r>
            <w:r w:rsidRPr="0056E777">
              <w:rPr>
                <w:rStyle w:val="Hyperlink"/>
              </w:rPr>
              <w:t>Appendix D: FMEA Aerodynamics</w:t>
            </w:r>
            <w:r>
              <w:tab/>
            </w:r>
            <w:r>
              <w:fldChar w:fldCharType="begin"/>
            </w:r>
            <w:r>
              <w:instrText>PAGEREF _Toc1540847955 \h</w:instrText>
            </w:r>
            <w:r>
              <w:fldChar w:fldCharType="separate"/>
            </w:r>
            <w:r w:rsidRPr="0056E777">
              <w:rPr>
                <w:rStyle w:val="Hyperlink"/>
              </w:rPr>
              <w:t>90</w:t>
            </w:r>
            <w:r>
              <w:fldChar w:fldCharType="end"/>
            </w:r>
          </w:hyperlink>
          <w:r>
            <w:fldChar w:fldCharType="end"/>
          </w:r>
        </w:p>
      </w:sdtContent>
    </w:sdt>
    <w:p w14:paraId="62B2E313" w14:textId="56B45EF5" w:rsidR="649AEE4A" w:rsidRDefault="649AEE4A" w:rsidP="649AEE4A">
      <w:pPr>
        <w:pStyle w:val="TOC2"/>
        <w:tabs>
          <w:tab w:val="clear" w:pos="9077"/>
          <w:tab w:val="left" w:pos="870"/>
          <w:tab w:val="right" w:leader="dot" w:pos="9075"/>
        </w:tabs>
        <w:rPr>
          <w:rStyle w:val="Hyperlink"/>
        </w:rPr>
      </w:pPr>
    </w:p>
    <w:p w14:paraId="5D774F38" w14:textId="06EC3997" w:rsidR="37240280" w:rsidRDefault="37240280" w:rsidP="37240280">
      <w:pPr>
        <w:pStyle w:val="TOC2"/>
        <w:tabs>
          <w:tab w:val="clear" w:pos="9077"/>
          <w:tab w:val="left" w:pos="870"/>
          <w:tab w:val="right" w:leader="dot" w:pos="9075"/>
        </w:tabs>
        <w:rPr>
          <w:rStyle w:val="Hyperlink"/>
        </w:rPr>
      </w:pPr>
    </w:p>
    <w:p w14:paraId="374413E2" w14:textId="6D00413B" w:rsidR="00F65943" w:rsidRDefault="00F65943"/>
    <w:p w14:paraId="44F1F99F" w14:textId="4099D513" w:rsidR="00F65943" w:rsidRDefault="00ED16FB" w:rsidP="00ED16FB">
      <w:pPr>
        <w:widowControl/>
        <w:suppressAutoHyphens w:val="0"/>
        <w:sectPr w:rsidR="00F65943">
          <w:footerReference w:type="default" r:id="rId12"/>
          <w:pgSz w:w="12240" w:h="15840"/>
          <w:pgMar w:top="1440" w:right="1440" w:bottom="1405" w:left="1440" w:header="720" w:footer="864" w:gutter="0"/>
          <w:pgNumType w:start="1"/>
          <w:cols w:space="720"/>
        </w:sectPr>
      </w:pPr>
      <w:r>
        <w:br w:type="page"/>
      </w:r>
    </w:p>
    <w:p w14:paraId="4B45E262" w14:textId="6341785E" w:rsidR="00ED16FB" w:rsidRDefault="00ED16FB" w:rsidP="00ED16FB">
      <w:pPr>
        <w:pStyle w:val="Heading1"/>
      </w:pPr>
      <w:bookmarkStart w:id="15" w:name="_Toc146875022"/>
      <w:bookmarkStart w:id="16" w:name="_Toc1869609015"/>
      <w:bookmarkStart w:id="17" w:name="_Toc472068886"/>
      <w:bookmarkStart w:id="18" w:name="_Toc484366968"/>
      <w:r>
        <w:t>BACKGROUND</w:t>
      </w:r>
      <w:bookmarkEnd w:id="15"/>
      <w:bookmarkEnd w:id="16"/>
    </w:p>
    <w:p w14:paraId="23695693" w14:textId="1F60B62A" w:rsidR="211A47B0" w:rsidRPr="000B08EF" w:rsidRDefault="211A47B0" w:rsidP="1D25E213">
      <w:pPr>
        <w:pStyle w:val="BodyText"/>
        <w:rPr>
          <w:sz w:val="24"/>
        </w:rPr>
      </w:pPr>
      <w:r w:rsidRPr="000B08EF">
        <w:rPr>
          <w:rFonts w:eastAsia="Times New Roman" w:cs="Times New Roman"/>
          <w:color w:val="000000" w:themeColor="text1"/>
          <w:sz w:val="24"/>
        </w:rPr>
        <w:t xml:space="preserve">The first chapter will be used to introduce the goals and requirements of the Formula SAE capstone project. This includes the requirements given by the Formula SAE rulebook, and team goals. The NAU </w:t>
      </w:r>
      <w:r w:rsidR="00212344">
        <w:rPr>
          <w:rFonts w:eastAsia="Times New Roman" w:cs="Times New Roman"/>
          <w:color w:val="000000" w:themeColor="text1"/>
          <w:sz w:val="24"/>
        </w:rPr>
        <w:t xml:space="preserve">department of </w:t>
      </w:r>
      <w:r w:rsidRPr="000B08EF">
        <w:rPr>
          <w:rFonts w:eastAsia="Times New Roman" w:cs="Times New Roman"/>
          <w:color w:val="000000" w:themeColor="text1"/>
          <w:sz w:val="24"/>
        </w:rPr>
        <w:t>Mechanical Engineering is setting ambitious yet tangible goals and objectives as a second-year team to create a standard for future Formula SAE teams</w:t>
      </w:r>
      <w:r w:rsidR="00911477">
        <w:rPr>
          <w:rFonts w:eastAsia="Times New Roman" w:cs="Times New Roman"/>
          <w:color w:val="000000" w:themeColor="text1"/>
          <w:sz w:val="24"/>
        </w:rPr>
        <w:t>.</w:t>
      </w:r>
    </w:p>
    <w:p w14:paraId="49B1957B" w14:textId="77777777" w:rsidR="00ED16FB" w:rsidRPr="000B08EF" w:rsidRDefault="00ED16FB" w:rsidP="00ED16FB">
      <w:pPr>
        <w:pStyle w:val="BodyText"/>
        <w:rPr>
          <w:sz w:val="24"/>
        </w:rPr>
      </w:pPr>
    </w:p>
    <w:p w14:paraId="549E33F2" w14:textId="0812BD67" w:rsidR="00ED16FB" w:rsidRPr="000B08EF" w:rsidRDefault="00ED16FB" w:rsidP="00ED16FB">
      <w:pPr>
        <w:pStyle w:val="Heading2"/>
      </w:pPr>
      <w:bookmarkStart w:id="19" w:name="_Toc146875023"/>
      <w:bookmarkStart w:id="20" w:name="_Toc1899467420"/>
      <w:r>
        <w:t>Project Description</w:t>
      </w:r>
      <w:bookmarkEnd w:id="19"/>
      <w:bookmarkEnd w:id="20"/>
    </w:p>
    <w:p w14:paraId="09C219E8" w14:textId="0F3D49F2" w:rsidR="00DAFAC3" w:rsidRPr="000B08EF" w:rsidRDefault="00DAFAC3"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The Formula SAE project described by SAE International is “</w:t>
      </w:r>
      <w:r w:rsidRPr="000B08EF">
        <w:rPr>
          <w:rFonts w:eastAsia="Times New Roman" w:cs="Times New Roman"/>
          <w:i/>
          <w:iCs/>
          <w:color w:val="000000" w:themeColor="text1"/>
          <w:sz w:val="24"/>
        </w:rPr>
        <w:t>The Formula SAE competitions challenge teams of university undergraduate and graduate students to conceive, design, fabricate, develop and compete with small, formula style vehicles. The competition is an engineering education competition that requires performance demonstration of vehicles in a series of events, both off track and on track against the clock. Each competition gives teams the chance to demonstrate their creativity and engineering skills in comparison to teams from other universities around the world</w:t>
      </w:r>
      <w:r w:rsidRPr="000B08EF">
        <w:rPr>
          <w:rFonts w:eastAsia="Times New Roman" w:cs="Times New Roman"/>
          <w:color w:val="000000" w:themeColor="text1"/>
          <w:sz w:val="24"/>
        </w:rPr>
        <w:t xml:space="preserve">.” As a second-year team, we are striving to exceed last year’s performance and fix any issues that arose during design, manufacturing and testing. Building a base for future teams to be successful. </w:t>
      </w:r>
    </w:p>
    <w:p w14:paraId="0A901FEB" w14:textId="1E06991F" w:rsidR="00DAFAC3" w:rsidRPr="000B08EF" w:rsidRDefault="00DAFAC3"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As described above by SAE International, the project gives students the opportunity to put all their engineering knowledge gained into practice. Allowing students to expand their connections with other students, faculty, and potential employers. It also connects the teachings from past engineering courses to develop an engineering design process that will end with a successful capstone project. With the nature of the Formula SAE project, hands on skills in the machine shop will also be developed. Creating and refining real-world knowledge on manufacturing. </w:t>
      </w:r>
    </w:p>
    <w:p w14:paraId="317F0EA0" w14:textId="77777777" w:rsidR="002F4116" w:rsidRPr="000B08EF" w:rsidRDefault="00DAFAC3"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The chassis team’s total budget for the Formula 2025 car project is $6,058.24. To date, $1,747.99 has been spent on all the tubing, jig materials, and the PVC prototype, leaving $4,310.25 for future expenses. We plan to secure a sponsorship from Nova Kinetics, which will cover the cost of our first aerodynamic component, the front nose cone, which will help reduce the overall project expenses. Our primary fundraising efforts are focused on obtaining donations from individuals to support the team, while also exploring potential sponsorships to further offset expenses. </w:t>
      </w:r>
    </w:p>
    <w:p w14:paraId="7CCB7315" w14:textId="054FA885" w:rsidR="00DAFAC3" w:rsidRPr="000B08EF" w:rsidRDefault="002F4116"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To give an update on the second semester, the team has been working extensively with Nova Kinetics. Manufacturing the nose cone, seat, and airfoils with their help. The frame-body-aero team also secured </w:t>
      </w:r>
      <w:r w:rsidR="00DF531B" w:rsidRPr="000B08EF">
        <w:rPr>
          <w:rFonts w:eastAsia="Times New Roman" w:cs="Times New Roman"/>
          <w:color w:val="000000" w:themeColor="text1"/>
          <w:sz w:val="24"/>
        </w:rPr>
        <w:t>sponsorship</w:t>
      </w:r>
      <w:r w:rsidRPr="000B08EF">
        <w:rPr>
          <w:rFonts w:eastAsia="Times New Roman" w:cs="Times New Roman"/>
          <w:color w:val="000000" w:themeColor="text1"/>
          <w:sz w:val="24"/>
        </w:rPr>
        <w:t xml:space="preserve"> from Mother Road Brewery in Flagstaff. Giving us the opportunity to showcase the car to the community and showcase the car. </w:t>
      </w:r>
      <w:r w:rsidR="00DAFAC3" w:rsidRPr="000B08EF">
        <w:rPr>
          <w:rFonts w:eastAsia="Times New Roman" w:cs="Times New Roman"/>
          <w:color w:val="000000" w:themeColor="text1"/>
          <w:sz w:val="24"/>
        </w:rPr>
        <w:t xml:space="preserve"> </w:t>
      </w:r>
    </w:p>
    <w:p w14:paraId="09DF4FD2" w14:textId="01AD618F" w:rsidR="002F4116" w:rsidRPr="000B08EF" w:rsidRDefault="002F4116"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Having such a large project to manage, it has given the team </w:t>
      </w:r>
      <w:r w:rsidR="00E326EC" w:rsidRPr="000B08EF">
        <w:rPr>
          <w:rFonts w:eastAsia="Times New Roman" w:cs="Times New Roman"/>
          <w:color w:val="000000" w:themeColor="text1"/>
          <w:sz w:val="24"/>
        </w:rPr>
        <w:t xml:space="preserve">priceless skills </w:t>
      </w:r>
      <w:r w:rsidR="00D864A8" w:rsidRPr="000B08EF">
        <w:rPr>
          <w:rFonts w:eastAsia="Times New Roman" w:cs="Times New Roman"/>
          <w:color w:val="000000" w:themeColor="text1"/>
          <w:sz w:val="24"/>
        </w:rPr>
        <w:t>and professional growth</w:t>
      </w:r>
      <w:r w:rsidR="00FB4245" w:rsidRPr="000B08EF">
        <w:rPr>
          <w:rFonts w:eastAsia="Times New Roman" w:cs="Times New Roman"/>
          <w:color w:val="000000" w:themeColor="text1"/>
          <w:sz w:val="24"/>
        </w:rPr>
        <w:t xml:space="preserve">. </w:t>
      </w:r>
      <w:r w:rsidR="00A465F9" w:rsidRPr="000B08EF">
        <w:rPr>
          <w:rFonts w:eastAsia="Times New Roman" w:cs="Times New Roman"/>
          <w:color w:val="000000" w:themeColor="text1"/>
          <w:sz w:val="24"/>
        </w:rPr>
        <w:t xml:space="preserve">Working in the machine shop manufacturing on the lathe and mills, </w:t>
      </w:r>
      <w:r w:rsidR="00DF531B" w:rsidRPr="000B08EF">
        <w:rPr>
          <w:rFonts w:eastAsia="Times New Roman" w:cs="Times New Roman"/>
          <w:color w:val="000000" w:themeColor="text1"/>
          <w:sz w:val="24"/>
        </w:rPr>
        <w:t>writing</w:t>
      </w:r>
      <w:r w:rsidR="00A465F9" w:rsidRPr="000B08EF">
        <w:rPr>
          <w:rFonts w:eastAsia="Times New Roman" w:cs="Times New Roman"/>
          <w:color w:val="000000" w:themeColor="text1"/>
          <w:sz w:val="24"/>
        </w:rPr>
        <w:t xml:space="preserve"> </w:t>
      </w:r>
      <w:r w:rsidR="00BE0682" w:rsidRPr="000B08EF">
        <w:rPr>
          <w:rFonts w:eastAsia="Times New Roman" w:cs="Times New Roman"/>
          <w:color w:val="000000" w:themeColor="text1"/>
          <w:sz w:val="24"/>
        </w:rPr>
        <w:t xml:space="preserve">extensive </w:t>
      </w:r>
      <w:r w:rsidR="006A5B47" w:rsidRPr="000B08EF">
        <w:rPr>
          <w:rFonts w:eastAsia="Times New Roman" w:cs="Times New Roman"/>
          <w:color w:val="000000" w:themeColor="text1"/>
          <w:sz w:val="24"/>
        </w:rPr>
        <w:t xml:space="preserve">reports </w:t>
      </w:r>
      <w:r w:rsidR="003C507E" w:rsidRPr="000B08EF">
        <w:rPr>
          <w:rFonts w:eastAsia="Times New Roman" w:cs="Times New Roman"/>
          <w:color w:val="000000" w:themeColor="text1"/>
          <w:sz w:val="24"/>
        </w:rPr>
        <w:t xml:space="preserve">has given the team hands-on experience before entering the </w:t>
      </w:r>
      <w:r w:rsidR="00DF531B" w:rsidRPr="000B08EF">
        <w:rPr>
          <w:rFonts w:eastAsia="Times New Roman" w:cs="Times New Roman"/>
          <w:color w:val="000000" w:themeColor="text1"/>
          <w:sz w:val="24"/>
        </w:rPr>
        <w:t>workforce</w:t>
      </w:r>
      <w:r w:rsidR="003C507E" w:rsidRPr="000B08EF">
        <w:rPr>
          <w:rFonts w:eastAsia="Times New Roman" w:cs="Times New Roman"/>
          <w:color w:val="000000" w:themeColor="text1"/>
          <w:sz w:val="24"/>
        </w:rPr>
        <w:t xml:space="preserve">. </w:t>
      </w:r>
      <w:r w:rsidR="00B11180" w:rsidRPr="000B08EF">
        <w:rPr>
          <w:rFonts w:eastAsia="Times New Roman" w:cs="Times New Roman"/>
          <w:color w:val="000000" w:themeColor="text1"/>
          <w:sz w:val="24"/>
        </w:rPr>
        <w:t xml:space="preserve">It has been a test of our will and teamwork to get this project finished, working long hours with </w:t>
      </w:r>
      <w:r w:rsidR="00DD7415" w:rsidRPr="000B08EF">
        <w:rPr>
          <w:rFonts w:eastAsia="Times New Roman" w:cs="Times New Roman"/>
          <w:color w:val="000000" w:themeColor="text1"/>
          <w:sz w:val="24"/>
        </w:rPr>
        <w:t>full course loads</w:t>
      </w:r>
      <w:r w:rsidR="001078CE" w:rsidRPr="000B08EF">
        <w:rPr>
          <w:rFonts w:eastAsia="Times New Roman" w:cs="Times New Roman"/>
          <w:color w:val="000000" w:themeColor="text1"/>
          <w:sz w:val="24"/>
        </w:rPr>
        <w:t xml:space="preserve"> to get this project finished. </w:t>
      </w:r>
      <w:r w:rsidR="00040AA2" w:rsidRPr="000B08EF">
        <w:rPr>
          <w:rFonts w:eastAsia="Times New Roman" w:cs="Times New Roman"/>
          <w:color w:val="000000" w:themeColor="text1"/>
          <w:sz w:val="24"/>
        </w:rPr>
        <w:t xml:space="preserve">We are excited to compete in the FSAE competition this up coming May. </w:t>
      </w:r>
    </w:p>
    <w:p w14:paraId="463F1610" w14:textId="7DF287D2" w:rsidR="1D25E213" w:rsidRDefault="1D25E213" w:rsidP="1D25E213">
      <w:pPr>
        <w:pStyle w:val="BodyText"/>
        <w:rPr>
          <w:highlight w:val="yellow"/>
        </w:rPr>
      </w:pPr>
    </w:p>
    <w:p w14:paraId="1849C972" w14:textId="430AE323" w:rsidR="1D25E213" w:rsidRDefault="00ED16FB" w:rsidP="4C7A83C1">
      <w:pPr>
        <w:pStyle w:val="Heading2"/>
      </w:pPr>
      <w:bookmarkStart w:id="21" w:name="_Toc146875024"/>
      <w:bookmarkStart w:id="22" w:name="_Toc853527089"/>
      <w:r>
        <w:t>Deliverables</w:t>
      </w:r>
      <w:r w:rsidR="10D93A22">
        <w:t>:</w:t>
      </w:r>
      <w:bookmarkEnd w:id="21"/>
      <w:bookmarkEnd w:id="22"/>
    </w:p>
    <w:p w14:paraId="5F5DF101" w14:textId="0CCE5931" w:rsidR="10D93A22" w:rsidRDefault="10D93A22" w:rsidP="37240280">
      <w:pPr>
        <w:pStyle w:val="Heading3"/>
        <w:rPr>
          <w:rFonts w:eastAsia="Arial" w:cs="Arial"/>
          <w:color w:val="000000" w:themeColor="text1"/>
        </w:rPr>
      </w:pPr>
      <w:bookmarkStart w:id="23" w:name="_Toc1328249863"/>
      <w:r w:rsidRPr="0056E777">
        <w:rPr>
          <w:rFonts w:eastAsia="Arial" w:cs="Arial"/>
          <w:color w:val="000000" w:themeColor="text1"/>
        </w:rPr>
        <w:t>Course deliverables:</w:t>
      </w:r>
      <w:bookmarkEnd w:id="23"/>
    </w:p>
    <w:p w14:paraId="444C913B" w14:textId="09D925FB" w:rsidR="10D93A22" w:rsidRPr="000B08EF" w:rsidRDefault="10D93A22" w:rsidP="1D25E213">
      <w:pPr>
        <w:rPr>
          <w:rFonts w:eastAsia="Times New Roman" w:cs="Times New Roman"/>
          <w:color w:val="000000" w:themeColor="text1"/>
          <w:sz w:val="24"/>
        </w:rPr>
      </w:pPr>
      <w:r w:rsidRPr="000B08EF">
        <w:rPr>
          <w:sz w:val="24"/>
        </w:rPr>
        <w:t>The project scope for this course is to design and manufacture a new FSAE chassis for the 2025 racing season. The sub-team has been given the task of iterating on the 2024 FSAE chassis design which was also the first year NAU competed in this competition. Main goals include:</w:t>
      </w:r>
    </w:p>
    <w:p w14:paraId="1F604D2E" w14:textId="4A2590F1" w:rsidR="10D93A22" w:rsidRPr="000B08EF" w:rsidRDefault="10D93A22" w:rsidP="1D25E213">
      <w:pPr>
        <w:pStyle w:val="ListParagraph"/>
        <w:numPr>
          <w:ilvl w:val="0"/>
          <w:numId w:val="24"/>
        </w:numPr>
        <w:rPr>
          <w:rFonts w:eastAsia="Times New Roman" w:cs="Times New Roman"/>
          <w:color w:val="000000" w:themeColor="text1"/>
          <w:sz w:val="24"/>
        </w:rPr>
      </w:pPr>
      <w:r w:rsidRPr="000B08EF">
        <w:rPr>
          <w:sz w:val="24"/>
        </w:rPr>
        <w:t>Conform to all FSAE chassis rules</w:t>
      </w:r>
    </w:p>
    <w:p w14:paraId="01405C0E" w14:textId="61257136" w:rsidR="10D93A22" w:rsidRPr="000B08EF" w:rsidRDefault="10D93A22" w:rsidP="1D25E213">
      <w:pPr>
        <w:pStyle w:val="ListParagraph"/>
        <w:numPr>
          <w:ilvl w:val="0"/>
          <w:numId w:val="24"/>
        </w:numPr>
        <w:rPr>
          <w:rFonts w:eastAsia="Times New Roman" w:cs="Times New Roman"/>
          <w:color w:val="000000" w:themeColor="text1"/>
          <w:sz w:val="24"/>
        </w:rPr>
      </w:pPr>
      <w:r w:rsidRPr="000B08EF">
        <w:rPr>
          <w:sz w:val="24"/>
        </w:rPr>
        <w:t>Improve on the previous year senior designs</w:t>
      </w:r>
    </w:p>
    <w:p w14:paraId="7342EC90" w14:textId="0D79E146" w:rsidR="10D93A22" w:rsidRPr="000B08EF" w:rsidRDefault="10D93A22" w:rsidP="1D25E213">
      <w:pPr>
        <w:pStyle w:val="ListParagraph"/>
        <w:numPr>
          <w:ilvl w:val="0"/>
          <w:numId w:val="24"/>
        </w:numPr>
        <w:rPr>
          <w:rFonts w:eastAsia="Times New Roman" w:cs="Times New Roman"/>
          <w:color w:val="000000" w:themeColor="text1"/>
          <w:sz w:val="24"/>
        </w:rPr>
      </w:pPr>
      <w:r w:rsidRPr="000B08EF">
        <w:rPr>
          <w:sz w:val="24"/>
        </w:rPr>
        <w:t>Manufacture components for final design</w:t>
      </w:r>
    </w:p>
    <w:p w14:paraId="277F7D7C" w14:textId="55635781" w:rsidR="10D93A22" w:rsidRPr="000B08EF" w:rsidRDefault="10D93A22" w:rsidP="1D25E213">
      <w:pPr>
        <w:pStyle w:val="ListParagraph"/>
        <w:numPr>
          <w:ilvl w:val="0"/>
          <w:numId w:val="24"/>
        </w:numPr>
        <w:rPr>
          <w:rFonts w:eastAsia="Times New Roman" w:cs="Times New Roman"/>
          <w:color w:val="000000" w:themeColor="text1"/>
          <w:sz w:val="24"/>
        </w:rPr>
      </w:pPr>
      <w:r w:rsidRPr="000B08EF">
        <w:rPr>
          <w:sz w:val="24"/>
        </w:rPr>
        <w:t xml:space="preserve">Document manufacturing process for future senior designs. </w:t>
      </w:r>
    </w:p>
    <w:p w14:paraId="52136B2F" w14:textId="7FFC5AD8" w:rsidR="10D93A22" w:rsidRPr="000B08EF" w:rsidRDefault="10D93A22" w:rsidP="1D25E213">
      <w:pPr>
        <w:rPr>
          <w:rFonts w:eastAsia="Times New Roman" w:cs="Times New Roman"/>
          <w:color w:val="000000" w:themeColor="text1"/>
          <w:sz w:val="24"/>
        </w:rPr>
      </w:pPr>
      <w:r w:rsidRPr="000B08EF">
        <w:rPr>
          <w:sz w:val="24"/>
        </w:rPr>
        <w:t>In addition to these major goals, the chassis design plays a large role in impacting the other systems and sub-team designs. To achieve the most efficient design, the team aims to be as flexible as possible to consider the needs of each subsystem for the car.</w:t>
      </w:r>
    </w:p>
    <w:p w14:paraId="0C1D2B2F" w14:textId="1A6E4A34" w:rsidR="10D93A22" w:rsidRDefault="10D93A22" w:rsidP="37240280">
      <w:pPr>
        <w:pStyle w:val="Heading3"/>
        <w:rPr>
          <w:rFonts w:eastAsia="Arial" w:cs="Arial"/>
          <w:color w:val="000000" w:themeColor="text1"/>
        </w:rPr>
      </w:pPr>
      <w:bookmarkStart w:id="24" w:name="_Toc1272978013"/>
      <w:r w:rsidRPr="0056E777">
        <w:rPr>
          <w:rFonts w:eastAsia="Arial" w:cs="Arial"/>
          <w:color w:val="000000" w:themeColor="text1"/>
        </w:rPr>
        <w:t>Client and competition specific deliverables:</w:t>
      </w:r>
      <w:bookmarkEnd w:id="24"/>
    </w:p>
    <w:p w14:paraId="39ED8CCB" w14:textId="4547C9F0" w:rsidR="10D93A22" w:rsidRPr="000B08EF" w:rsidRDefault="10D93A22" w:rsidP="1D25E213">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The client and competition specific deliverables for this project were determined after a thorough review of the rules and research in each iteration of the chassis design. These deliverables can be summed into a brief list of constraints that will reinforce decisions with chassis designs and iterations.</w:t>
      </w:r>
    </w:p>
    <w:p w14:paraId="1DD1D56B" w14:textId="326E0739" w:rsidR="1D25E213" w:rsidRDefault="5E56EB0E" w:rsidP="37240280">
      <w:pPr>
        <w:pStyle w:val="Heading3"/>
        <w:rPr>
          <w:rFonts w:eastAsia="Arial" w:cs="Arial"/>
          <w:color w:val="000000" w:themeColor="text1"/>
        </w:rPr>
      </w:pPr>
      <w:bookmarkStart w:id="25" w:name="_Toc746546924"/>
      <w:r w:rsidRPr="0056E777">
        <w:rPr>
          <w:rFonts w:eastAsia="Arial" w:cs="Arial"/>
          <w:color w:val="000000" w:themeColor="text1"/>
        </w:rPr>
        <w:t>Main Constraints for chassis:</w:t>
      </w:r>
      <w:bookmarkEnd w:id="25"/>
    </w:p>
    <w:p w14:paraId="008EA5F4" w14:textId="1F3208D0" w:rsidR="1D25E213" w:rsidRPr="000B08EF" w:rsidRDefault="5E56EB0E" w:rsidP="574C39C5">
      <w:pPr>
        <w:pStyle w:val="BodyText"/>
        <w:numPr>
          <w:ilvl w:val="0"/>
          <w:numId w:val="20"/>
        </w:numPr>
        <w:rPr>
          <w:rFonts w:eastAsia="Times New Roman" w:cs="Times New Roman"/>
          <w:color w:val="000000" w:themeColor="text1"/>
          <w:sz w:val="24"/>
        </w:rPr>
      </w:pPr>
      <w:r w:rsidRPr="000B08EF">
        <w:rPr>
          <w:rFonts w:eastAsia="Times New Roman" w:cs="Times New Roman"/>
          <w:color w:val="000000" w:themeColor="text1"/>
          <w:sz w:val="24"/>
        </w:rPr>
        <w:t xml:space="preserve">Tubing specifications: Tubing requirements are based on application are defined in section F.3.2 of the 2025 FSAE Rules. This involves thickness and tube diameter. </w:t>
      </w:r>
    </w:p>
    <w:p w14:paraId="3D216434" w14:textId="374DD71E" w:rsidR="1D25E213" w:rsidRPr="000B08EF" w:rsidRDefault="5E56EB0E" w:rsidP="574C39C5">
      <w:pPr>
        <w:pStyle w:val="BodyText"/>
        <w:numPr>
          <w:ilvl w:val="0"/>
          <w:numId w:val="20"/>
        </w:numPr>
        <w:rPr>
          <w:rFonts w:eastAsia="Times New Roman" w:cs="Times New Roman"/>
          <w:color w:val="000000" w:themeColor="text1"/>
          <w:sz w:val="24"/>
        </w:rPr>
      </w:pPr>
      <w:r w:rsidRPr="000B08EF">
        <w:rPr>
          <w:rFonts w:eastAsia="Times New Roman" w:cs="Times New Roman"/>
          <w:color w:val="000000" w:themeColor="text1"/>
          <w:sz w:val="24"/>
        </w:rPr>
        <w:t>Roll Hoop dimensions: The main and front hoop design are to comply with rules in sections F.5.6—F.5.9. Which defines clearance for safety based on the 95</w:t>
      </w:r>
      <w:r w:rsidRPr="000B08EF">
        <w:rPr>
          <w:rFonts w:eastAsia="Times New Roman" w:cs="Times New Roman"/>
          <w:color w:val="000000" w:themeColor="text1"/>
          <w:sz w:val="24"/>
          <w:vertAlign w:val="superscript"/>
        </w:rPr>
        <w:t>th</w:t>
      </w:r>
      <w:r w:rsidRPr="000B08EF">
        <w:rPr>
          <w:rFonts w:eastAsia="Times New Roman" w:cs="Times New Roman"/>
          <w:color w:val="000000" w:themeColor="text1"/>
          <w:sz w:val="24"/>
        </w:rPr>
        <w:t xml:space="preserve"> percentile male as well as protection in case of rollover. </w:t>
      </w:r>
    </w:p>
    <w:p w14:paraId="13313752" w14:textId="2C6860BB" w:rsidR="1D25E213" w:rsidRPr="000B08EF" w:rsidRDefault="5E56EB0E" w:rsidP="574C39C5">
      <w:pPr>
        <w:pStyle w:val="BodyText"/>
        <w:numPr>
          <w:ilvl w:val="0"/>
          <w:numId w:val="20"/>
        </w:numPr>
        <w:rPr>
          <w:rFonts w:eastAsia="Times New Roman" w:cs="Times New Roman"/>
          <w:color w:val="000000" w:themeColor="text1"/>
          <w:sz w:val="24"/>
        </w:rPr>
      </w:pPr>
      <w:r w:rsidRPr="000B08EF">
        <w:rPr>
          <w:rFonts w:eastAsia="Times New Roman" w:cs="Times New Roman"/>
          <w:color w:val="000000" w:themeColor="text1"/>
          <w:sz w:val="24"/>
        </w:rPr>
        <w:t xml:space="preserve">Cockpit: Cockpit dimensions must comply with section T.1. this is a requirement for the competition. The driver must be able to safely and quickly exit the vehicle through the Egress test which is defined in section IN.5 which is also a requirement for the competition. Both sections can be found in the 2025 FSAE Rule Book. </w:t>
      </w:r>
    </w:p>
    <w:p w14:paraId="4798EE92" w14:textId="3B4F222C" w:rsidR="1D25E213" w:rsidRPr="000B08EF" w:rsidRDefault="5E56EB0E" w:rsidP="574C39C5">
      <w:pPr>
        <w:pStyle w:val="BodyText"/>
        <w:numPr>
          <w:ilvl w:val="0"/>
          <w:numId w:val="20"/>
        </w:numPr>
        <w:rPr>
          <w:rFonts w:eastAsia="Times New Roman" w:cs="Times New Roman"/>
          <w:color w:val="000000" w:themeColor="text1"/>
          <w:sz w:val="24"/>
        </w:rPr>
      </w:pPr>
      <w:r w:rsidRPr="000B08EF">
        <w:rPr>
          <w:rFonts w:eastAsia="Times New Roman" w:cs="Times New Roman"/>
          <w:color w:val="000000" w:themeColor="text1"/>
          <w:sz w:val="24"/>
        </w:rPr>
        <w:t xml:space="preserve">Driver Template Position: Bottom 200 mm circle on seat bottom where the distance between the center of this circle and the rearmost face of the pedals is no less than 915 mm. The driver template is important to ensure that rules and regulations are met while applying our customer requirements. </w:t>
      </w:r>
    </w:p>
    <w:p w14:paraId="305ABC07" w14:textId="6E60EB95" w:rsidR="1D25E213" w:rsidRPr="000B08EF" w:rsidRDefault="5E56EB0E" w:rsidP="574C39C5">
      <w:pPr>
        <w:pStyle w:val="BodyText"/>
        <w:rPr>
          <w:rFonts w:eastAsia="Times New Roman" w:cs="Times New Roman"/>
          <w:color w:val="000000" w:themeColor="text1"/>
          <w:sz w:val="24"/>
        </w:rPr>
      </w:pPr>
      <w:r w:rsidRPr="000B08EF">
        <w:rPr>
          <w:rFonts w:eastAsia="Times New Roman" w:cs="Times New Roman"/>
          <w:color w:val="000000" w:themeColor="text1"/>
          <w:sz w:val="24"/>
        </w:rPr>
        <w:t>All of these sections will be linked in Appendix A at the end of this report, any other constraints or competition specific deliverables will be defined in section 2.1 and 2.2 regarding Customer and Engineering requirements.</w:t>
      </w:r>
    </w:p>
    <w:p w14:paraId="32A953D8" w14:textId="24F984C1" w:rsidR="1D25E213" w:rsidRDefault="1D25E213" w:rsidP="1D25E213">
      <w:pPr>
        <w:pStyle w:val="BodyText"/>
        <w:rPr>
          <w:highlight w:val="yellow"/>
        </w:rPr>
      </w:pPr>
    </w:p>
    <w:p w14:paraId="1DDF2A81" w14:textId="2BE2EE1A" w:rsidR="00ED16FB" w:rsidRDefault="00ED16FB" w:rsidP="4C7A83C1">
      <w:pPr>
        <w:pStyle w:val="Heading2"/>
      </w:pPr>
      <w:bookmarkStart w:id="26" w:name="_Toc146875025"/>
      <w:bookmarkStart w:id="27" w:name="_Toc1196674146"/>
      <w:r>
        <w:t>Success Metrics</w:t>
      </w:r>
      <w:bookmarkEnd w:id="26"/>
      <w:bookmarkEnd w:id="27"/>
    </w:p>
    <w:bookmarkEnd w:id="17"/>
    <w:bookmarkEnd w:id="18"/>
    <w:p w14:paraId="011CB898" w14:textId="73FEB09B" w:rsidR="298C3535" w:rsidRPr="000B08EF" w:rsidRDefault="298C3535" w:rsidP="574C39C5">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The success metrics for the Formula SAE project will be measured by categories as laid out by the SAE Design Judging Score Card. The four categories are based of the car’s design, build, refinement/validation, and understanding. Having an innovate design that push the limits of the rule book and performance of the vehicle is an interest point the judges will be investigating. As a second team year, we are focusing on completing all dynamic events and static tests while having a safe car and performing at a high level. </w:t>
      </w:r>
    </w:p>
    <w:p w14:paraId="26C20B4D" w14:textId="11D8833D" w:rsidR="298C3535" w:rsidRPr="000B08EF" w:rsidRDefault="298C3535" w:rsidP="574C39C5">
      <w:pPr>
        <w:pStyle w:val="BodyText"/>
        <w:rPr>
          <w:rFonts w:eastAsia="Times New Roman" w:cs="Times New Roman"/>
          <w:color w:val="000000" w:themeColor="text1"/>
          <w:sz w:val="24"/>
        </w:rPr>
      </w:pPr>
      <w:r w:rsidRPr="000B08EF">
        <w:rPr>
          <w:rFonts w:eastAsia="Times New Roman" w:cs="Times New Roman"/>
          <w:color w:val="000000" w:themeColor="text1"/>
          <w:sz w:val="24"/>
        </w:rPr>
        <w:t>Success of the project means completing all dynamic events and static tests, while passing inspection done by the judges at the SAE International this coming May. The dynamic tests are performance tests on the car, which include acceleration, skid pad, autocross, efficiency, and endurance events. The Static tests include a leak test, and a knowledge test of the car and the design choices. The primary goal of the project is to have a car that goes to competition, passes technical inspection, and competes in all dynamic events at a higher level than last year. As last year’s car didn’t complete all the events, we want to make a name for NAU’s mechanical engineering school as a high-level competitor.</w:t>
      </w:r>
    </w:p>
    <w:p w14:paraId="355C73A8" w14:textId="2A657FB3" w:rsidR="574C39C5" w:rsidRPr="000B08EF" w:rsidRDefault="574C39C5" w:rsidP="574C39C5">
      <w:pPr>
        <w:pStyle w:val="BodyText"/>
        <w:rPr>
          <w:sz w:val="24"/>
        </w:rPr>
      </w:pPr>
    </w:p>
    <w:p w14:paraId="41B755B2" w14:textId="77C569D3" w:rsidR="00820069" w:rsidRDefault="00820069" w:rsidP="4C7A83C1">
      <w:pPr>
        <w:pStyle w:val="Heading1"/>
        <w:pageBreakBefore/>
      </w:pPr>
      <w:bookmarkStart w:id="28" w:name="_Toc146875026"/>
      <w:bookmarkStart w:id="29" w:name="_Toc280009676"/>
      <w:r>
        <w:t>REQUIREMENTS</w:t>
      </w:r>
      <w:bookmarkEnd w:id="28"/>
      <w:bookmarkEnd w:id="29"/>
    </w:p>
    <w:p w14:paraId="75B06522" w14:textId="15120EC9" w:rsidR="002C683C" w:rsidRDefault="1D856440" w:rsidP="574C39C5">
      <w:pPr>
        <w:pStyle w:val="BodyText"/>
        <w:ind w:firstLine="709"/>
      </w:pPr>
      <w:r w:rsidRPr="574C39C5">
        <w:rPr>
          <w:rFonts w:eastAsia="Times New Roman" w:cs="Times New Roman"/>
          <w:color w:val="000000" w:themeColor="text1"/>
          <w:sz w:val="24"/>
        </w:rPr>
        <w:t>When building an FSAE car the most important requirements would be to build a high performance, durable racecar that can compete against the rest of the field.  Along with this there are numerous underlying requirements which help us succeed in building a successful design.  There are several sections which these requirements are divided into including general regulations, administrative regulations, chassis and structural, technical aspects, and driver equipment.  All of the regulations and requirements will be discussed in the section following.</w:t>
      </w:r>
    </w:p>
    <w:p w14:paraId="2DD142E9" w14:textId="286022BE" w:rsidR="002C683C" w:rsidRDefault="3D373EC9" w:rsidP="37240280">
      <w:pPr>
        <w:pStyle w:val="Heading2"/>
        <w:rPr>
          <w:rFonts w:eastAsia="Arial" w:cs="Arial"/>
          <w:color w:val="000000" w:themeColor="text1"/>
        </w:rPr>
      </w:pPr>
      <w:bookmarkStart w:id="30" w:name="_Toc703628004"/>
      <w:r w:rsidRPr="0056E777">
        <w:rPr>
          <w:rFonts w:eastAsia="Arial" w:cs="Arial"/>
          <w:color w:val="000000" w:themeColor="text1"/>
        </w:rPr>
        <w:t>Customer Requirements (CRs)</w:t>
      </w:r>
      <w:bookmarkEnd w:id="30"/>
    </w:p>
    <w:p w14:paraId="2473E2C1" w14:textId="6BABCA3F" w:rsidR="002C683C" w:rsidRDefault="23CFAAF7" w:rsidP="4C7A83C1">
      <w:pPr>
        <w:pStyle w:val="BodyText"/>
        <w:ind w:firstLine="709"/>
        <w:rPr>
          <w:rFonts w:eastAsia="Times New Roman" w:cs="Times New Roman"/>
          <w:color w:val="000000" w:themeColor="text1"/>
          <w:sz w:val="24"/>
        </w:rPr>
      </w:pPr>
      <w:bookmarkStart w:id="31" w:name="_Toc472068888"/>
      <w:bookmarkStart w:id="32" w:name="_Toc484366970"/>
      <w:r w:rsidRPr="4C7A83C1">
        <w:rPr>
          <w:rFonts w:eastAsia="Times New Roman" w:cs="Times New Roman"/>
          <w:color w:val="000000" w:themeColor="text1"/>
          <w:sz w:val="24"/>
        </w:rPr>
        <w:t>The customer requirements for the chassis were taken from the rules specified in the Formula SAE rulebook for 2024 and improvements from last year’s car. These requirements are specifications and functions that the chassis must perform to pass the technical inspection. The customer requirements are as follows.</w:t>
      </w:r>
    </w:p>
    <w:p w14:paraId="76B0D283" w14:textId="510C4820"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The cockpit of last year’s car was cramped, not allowing the driver to use the car to its full extent. Changing the design of the cockpit to make it larger is a priority in our chassis design this year.</w:t>
      </w:r>
    </w:p>
    <w:p w14:paraId="69815AFC" w14:textId="2B7AAAD8"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primary structure must meet the specified requirements for each section of the chassis. The rules split the tubing sizes into size A, B, and C, with the specified dimensions for each size. Tube sizes must meet the standards for each section of the chassis, laid out in the FSAE rulebook. </w:t>
      </w:r>
    </w:p>
    <w:p w14:paraId="57FC8F48" w14:textId="6FE2591D"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Another improvement the team would like to achieve on this year’s design is a removeable firewall. The fire wall is in proximity to the powertrain system so having it be removeable will allow for maintenance and adjustability of the engine to be efficient and effective. </w:t>
      </w:r>
    </w:p>
    <w:p w14:paraId="212A0EBA" w14:textId="0C9942FB"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Aerodynamics attached to the car have also been considered for this year’s car. Having aero will give the car more of a fighting chance against the other school we are competing with. The body of the car and other aero attachments must seamlessly integrate on the chassis. Making it easy to remove and assemble. </w:t>
      </w:r>
    </w:p>
    <w:p w14:paraId="71601C72" w14:textId="1A87B4A8"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pedal box is required to fit three pedals. Making sure the area for the pedal box is large enough to house the new pedal box design. </w:t>
      </w:r>
    </w:p>
    <w:p w14:paraId="23961862" w14:textId="064A5E78"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Reduce Rear Suspension Z-axis size?</w:t>
      </w:r>
    </w:p>
    <w:p w14:paraId="017778F9" w14:textId="5E87184B"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car must use a 5-, 6-, or 7-point harness and meet one of the following: SFI Specification 16.1, SFI Specification 16.5, or FIA Specification 8853/2016. Also, the lap belt must pass around the pelvic area below the anterior superior Iliac Spines. </w:t>
      </w:r>
    </w:p>
    <w:p w14:paraId="73405342" w14:textId="6E0E3DA1"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front bulkhead must be securely integrated into the frame. This creates a protection bubble around the driver’s legs in between the front hoop and front bulkhead area. </w:t>
      </w:r>
    </w:p>
    <w:p w14:paraId="7332DE37" w14:textId="123468A6"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fuel tank is a potential safety hazard for the driver. Having it shielded from side and rear impacts is paramount to the safety of the driver. </w:t>
      </w:r>
    </w:p>
    <w:p w14:paraId="760AE565" w14:textId="185EC19A"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To meet rule book requirements regarding aero, the front aero must be no more than 700mm forward of the front tire. The aero in the back must be no more than 250mm rearward of the rear tire. </w:t>
      </w:r>
    </w:p>
    <w:p w14:paraId="5B19EBEB" w14:textId="72E4BDFC"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 xml:space="preserve">The SIS is required to connect the front and main hoops, creating a stiff design and give the driver a bubble of protection. </w:t>
      </w:r>
    </w:p>
    <w:p w14:paraId="2E7D4369" w14:textId="106751CC" w:rsidR="002C683C" w:rsidRDefault="23CFAAF7" w:rsidP="574C39C5">
      <w:pPr>
        <w:pStyle w:val="BodyText"/>
        <w:ind w:firstLine="709"/>
        <w:rPr>
          <w:rFonts w:eastAsia="Times New Roman" w:cs="Times New Roman"/>
          <w:color w:val="000000" w:themeColor="text1"/>
          <w:sz w:val="24"/>
        </w:rPr>
      </w:pPr>
      <w:r w:rsidRPr="574C39C5">
        <w:rPr>
          <w:rFonts w:eastAsia="Times New Roman" w:cs="Times New Roman"/>
          <w:color w:val="000000" w:themeColor="text1"/>
          <w:sz w:val="24"/>
        </w:rPr>
        <w:t>The cockpit must accommodate the driver template, designed by FSAE. This gives the cockpit is the correct dimensions to accommodate a driver up to the size of a 95</w:t>
      </w:r>
      <w:r w:rsidRPr="574C39C5">
        <w:rPr>
          <w:rFonts w:eastAsia="Times New Roman" w:cs="Times New Roman"/>
          <w:color w:val="000000" w:themeColor="text1"/>
          <w:sz w:val="24"/>
          <w:vertAlign w:val="superscript"/>
        </w:rPr>
        <w:t>th</w:t>
      </w:r>
      <w:r w:rsidRPr="574C39C5">
        <w:rPr>
          <w:rFonts w:eastAsia="Times New Roman" w:cs="Times New Roman"/>
          <w:color w:val="000000" w:themeColor="text1"/>
          <w:sz w:val="24"/>
        </w:rPr>
        <w:t xml:space="preserve"> percentile male. </w:t>
      </w:r>
    </w:p>
    <w:p w14:paraId="5000A8E7" w14:textId="4A5BEA36" w:rsidR="002C683C" w:rsidRDefault="23CFAAF7" w:rsidP="000F5AC3">
      <w:pPr>
        <w:pStyle w:val="BodyText"/>
      </w:pPr>
      <w:r w:rsidRPr="574C39C5">
        <w:rPr>
          <w:rFonts w:eastAsia="Times New Roman" w:cs="Times New Roman"/>
          <w:color w:val="000000" w:themeColor="text1"/>
          <w:sz w:val="24"/>
        </w:rPr>
        <w:t>Meeting deliverables is important for the success of the car, so prioritizing the ease of manufacturing the chassis is important to the team.</w:t>
      </w:r>
    </w:p>
    <w:p w14:paraId="37441402" w14:textId="77777777" w:rsidR="00820069" w:rsidRDefault="00820069">
      <w:pPr>
        <w:pStyle w:val="Heading2"/>
      </w:pPr>
      <w:bookmarkStart w:id="33" w:name="_Toc146875028"/>
      <w:bookmarkStart w:id="34" w:name="_Toc1265049739"/>
      <w:r>
        <w:t>Engineering Requirements (ERs)</w:t>
      </w:r>
      <w:bookmarkEnd w:id="31"/>
      <w:bookmarkEnd w:id="32"/>
      <w:bookmarkEnd w:id="33"/>
      <w:bookmarkEnd w:id="34"/>
    </w:p>
    <w:p w14:paraId="07BE7816" w14:textId="77777777" w:rsidR="001F298B" w:rsidRPr="003E0144" w:rsidRDefault="001F298B" w:rsidP="001F298B">
      <w:pPr>
        <w:pStyle w:val="BodyText"/>
        <w:rPr>
          <w:b/>
          <w:sz w:val="24"/>
        </w:rPr>
      </w:pPr>
      <w:bookmarkStart w:id="35" w:name="_Toc472068891"/>
      <w:bookmarkStart w:id="36" w:name="_Toc484366973"/>
      <w:bookmarkStart w:id="37" w:name="_Toc472068898"/>
      <w:bookmarkStart w:id="38" w:name="_Toc484366980"/>
      <w:r w:rsidRPr="003E0144">
        <w:rPr>
          <w:b/>
          <w:sz w:val="24"/>
        </w:rPr>
        <w:t xml:space="preserve">Vehicle </w:t>
      </w:r>
      <w:r w:rsidRPr="003E0144">
        <w:rPr>
          <w:b/>
          <w:bCs/>
          <w:sz w:val="24"/>
        </w:rPr>
        <w:t>Configuration</w:t>
      </w:r>
    </w:p>
    <w:p w14:paraId="3111A628" w14:textId="77777777" w:rsidR="001F298B" w:rsidRPr="003E0144" w:rsidRDefault="001F298B" w:rsidP="001F298B">
      <w:pPr>
        <w:pStyle w:val="BodyText"/>
        <w:spacing w:line="259" w:lineRule="auto"/>
        <w:ind w:firstLine="709"/>
        <w:rPr>
          <w:sz w:val="24"/>
        </w:rPr>
      </w:pPr>
      <w:r w:rsidRPr="003E0144">
        <w:rPr>
          <w:sz w:val="24"/>
        </w:rPr>
        <w:t>The engineering requirements along with the customer requirements are derived directly from the FSAE rulebook.  The requirements listed below are the technical requirements that we must accomplish to not only build a high performing car but more importantly to be able to compete. The engineering requirements are listed below in categories.</w:t>
      </w:r>
    </w:p>
    <w:p w14:paraId="0D200EEC" w14:textId="77777777" w:rsidR="001F298B" w:rsidRDefault="001F298B" w:rsidP="001F298B">
      <w:pPr>
        <w:pStyle w:val="BodyText"/>
        <w:spacing w:line="259" w:lineRule="auto"/>
        <w:ind w:firstLine="709"/>
      </w:pPr>
      <w:r w:rsidRPr="003E0144">
        <w:rPr>
          <w:sz w:val="24"/>
        </w:rPr>
        <w:t>Since the vehicle must be open wheeled, the top 180 degrees of the wheels/tires must be unobstructed when viewed from above and from the side of the wheels. (see figure 1)</w:t>
      </w:r>
    </w:p>
    <w:p w14:paraId="21E924AA" w14:textId="77777777" w:rsidR="001F298B" w:rsidRDefault="001F298B" w:rsidP="001F298B">
      <w:pPr>
        <w:pStyle w:val="BodyText"/>
        <w:keepNext/>
        <w:spacing w:line="259" w:lineRule="auto"/>
        <w:jc w:val="center"/>
      </w:pPr>
      <w:r>
        <w:rPr>
          <w:noProof/>
        </w:rPr>
        <w:drawing>
          <wp:inline distT="0" distB="0" distL="0" distR="0" wp14:anchorId="16D0081B" wp14:editId="294D60A9">
            <wp:extent cx="3116218" cy="2155384"/>
            <wp:effectExtent l="0" t="0" r="0" b="0"/>
            <wp:docPr id="1288488450" name="Picture 1288488450" title="Inserting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3" cstate="print">
                      <a:extLst>
                        <a:ext uri="{28A0092B-C50C-407E-A947-70E740481C1C}">
                          <a14:useLocalDpi xmlns:a14="http://schemas.microsoft.com/office/drawing/2010/main" val="0"/>
                        </a:ext>
                      </a:extLst>
                    </a:blip>
                    <a:stretch>
                      <a:fillRect/>
                    </a:stretch>
                  </pic:blipFill>
                  <pic:spPr>
                    <a:xfrm>
                      <a:off x="0" y="0"/>
                      <a:ext cx="3116218" cy="2155384"/>
                    </a:xfrm>
                    <a:prstGeom prst="rect">
                      <a:avLst/>
                    </a:prstGeom>
                  </pic:spPr>
                </pic:pic>
              </a:graphicData>
            </a:graphic>
          </wp:inline>
        </w:drawing>
      </w:r>
    </w:p>
    <w:p w14:paraId="083058B1" w14:textId="6380422B" w:rsidR="001F298B" w:rsidRPr="00AD61D3" w:rsidRDefault="001F298B" w:rsidP="001F298B">
      <w:pPr>
        <w:pStyle w:val="Caption"/>
        <w:jc w:val="center"/>
        <w:rPr>
          <w:sz w:val="20"/>
          <w:szCs w:val="20"/>
        </w:rPr>
      </w:pPr>
      <w:r w:rsidRPr="00AD61D3">
        <w:rPr>
          <w:sz w:val="20"/>
          <w:szCs w:val="20"/>
        </w:rPr>
        <w:t xml:space="preserve">Figure </w:t>
      </w:r>
      <w:r w:rsidRPr="00AD61D3">
        <w:rPr>
          <w:sz w:val="20"/>
          <w:szCs w:val="20"/>
        </w:rPr>
        <w:fldChar w:fldCharType="begin"/>
      </w:r>
      <w:r w:rsidRPr="00AD61D3">
        <w:rPr>
          <w:sz w:val="20"/>
          <w:szCs w:val="20"/>
        </w:rPr>
        <w:instrText xml:space="preserve"> SEQ Figure \* ARABIC </w:instrText>
      </w:r>
      <w:r w:rsidRPr="00AD61D3">
        <w:rPr>
          <w:sz w:val="20"/>
          <w:szCs w:val="20"/>
        </w:rPr>
        <w:fldChar w:fldCharType="separate"/>
      </w:r>
      <w:r w:rsidR="000B08EF">
        <w:rPr>
          <w:noProof/>
          <w:sz w:val="20"/>
          <w:szCs w:val="20"/>
        </w:rPr>
        <w:t>1</w:t>
      </w:r>
      <w:r w:rsidRPr="00AD61D3">
        <w:rPr>
          <w:sz w:val="20"/>
          <w:szCs w:val="20"/>
        </w:rPr>
        <w:fldChar w:fldCharType="end"/>
      </w:r>
      <w:r w:rsidRPr="00AD61D3">
        <w:rPr>
          <w:sz w:val="20"/>
          <w:szCs w:val="20"/>
        </w:rPr>
        <w:t>: Open Wheel Requirements</w:t>
      </w:r>
    </w:p>
    <w:p w14:paraId="41C723FD" w14:textId="77777777" w:rsidR="001F298B" w:rsidRPr="003E0144" w:rsidRDefault="001F298B" w:rsidP="001F298B">
      <w:pPr>
        <w:pStyle w:val="BodyText"/>
        <w:spacing w:line="259" w:lineRule="auto"/>
        <w:ind w:firstLine="709"/>
        <w:rPr>
          <w:sz w:val="24"/>
        </w:rPr>
      </w:pPr>
      <w:r w:rsidRPr="003E0144">
        <w:rPr>
          <w:sz w:val="24"/>
        </w:rPr>
        <w:t>The vehicle must have a minimum wheelbase of 1525 mm, and the track and center of gravity must combine to provide sufficient rollover stability.</w:t>
      </w:r>
    </w:p>
    <w:p w14:paraId="0FBC88C4" w14:textId="77777777" w:rsidR="001F298B" w:rsidRPr="003E0144" w:rsidRDefault="001F298B" w:rsidP="001F298B">
      <w:pPr>
        <w:pStyle w:val="BodyText"/>
        <w:spacing w:line="259" w:lineRule="auto"/>
        <w:ind w:firstLine="709"/>
        <w:rPr>
          <w:sz w:val="24"/>
        </w:rPr>
      </w:pPr>
      <w:r w:rsidRPr="003E0144">
        <w:rPr>
          <w:sz w:val="24"/>
        </w:rPr>
        <w:t>The smaller track of the vehicle must be no less than 75% of the larger track.</w:t>
      </w:r>
    </w:p>
    <w:p w14:paraId="4ED7713D" w14:textId="77777777" w:rsidR="001F298B" w:rsidRPr="003E0144" w:rsidRDefault="001F298B" w:rsidP="001F298B">
      <w:pPr>
        <w:pStyle w:val="BodyText"/>
        <w:spacing w:line="259" w:lineRule="auto"/>
        <w:rPr>
          <w:b/>
          <w:sz w:val="24"/>
        </w:rPr>
      </w:pPr>
      <w:r w:rsidRPr="003E0144">
        <w:rPr>
          <w:b/>
          <w:sz w:val="24"/>
        </w:rPr>
        <w:t>Ground Clearance</w:t>
      </w:r>
    </w:p>
    <w:p w14:paraId="3A20072E" w14:textId="77777777" w:rsidR="001F298B" w:rsidRPr="003E0144" w:rsidRDefault="001F298B" w:rsidP="001F298B">
      <w:pPr>
        <w:pStyle w:val="BodyText"/>
        <w:spacing w:line="259" w:lineRule="auto"/>
        <w:ind w:firstLine="709"/>
        <w:rPr>
          <w:sz w:val="24"/>
        </w:rPr>
      </w:pPr>
      <w:r w:rsidRPr="003E0144">
        <w:rPr>
          <w:sz w:val="24"/>
        </w:rPr>
        <w:t>Ground clearance must be sufficient to prevent any portion of the vehicle except the tires from touching the ground during dynamic events.</w:t>
      </w:r>
    </w:p>
    <w:p w14:paraId="79C03744" w14:textId="77777777" w:rsidR="001F298B" w:rsidRPr="003E0144" w:rsidRDefault="001F298B" w:rsidP="001F298B">
      <w:pPr>
        <w:pStyle w:val="BodyText"/>
        <w:spacing w:line="259" w:lineRule="auto"/>
        <w:ind w:firstLine="709"/>
        <w:rPr>
          <w:sz w:val="24"/>
        </w:rPr>
      </w:pPr>
      <w:r w:rsidRPr="003E0144">
        <w:rPr>
          <w:sz w:val="24"/>
        </w:rPr>
        <w:t>The distance to the ground below the Lower Side Impact Structure at its lowest point must be 90 mm or less.  The distance to the ground should be 75 mm or less.  There must also be an opening for measuring the ride height at that point without removing aerodynamic devices.</w:t>
      </w:r>
    </w:p>
    <w:p w14:paraId="5E151773" w14:textId="77777777" w:rsidR="001F298B" w:rsidRPr="003E0144" w:rsidRDefault="001F298B" w:rsidP="001F298B">
      <w:pPr>
        <w:pStyle w:val="BodyText"/>
        <w:spacing w:line="259" w:lineRule="auto"/>
        <w:ind w:firstLine="709"/>
        <w:rPr>
          <w:sz w:val="24"/>
        </w:rPr>
      </w:pPr>
      <w:r w:rsidRPr="003E0144">
        <w:rPr>
          <w:sz w:val="24"/>
        </w:rPr>
        <w:t>Intentional or excessive ground contact of any portion of the vehicle other than the tires will forfeit a run or event.</w:t>
      </w:r>
    </w:p>
    <w:p w14:paraId="6A317868" w14:textId="77777777" w:rsidR="001F298B" w:rsidRPr="003E0144" w:rsidRDefault="001F298B" w:rsidP="001F298B">
      <w:pPr>
        <w:pStyle w:val="BodyText"/>
        <w:spacing w:line="259" w:lineRule="auto"/>
        <w:rPr>
          <w:sz w:val="24"/>
        </w:rPr>
      </w:pPr>
      <w:r w:rsidRPr="003E0144">
        <w:rPr>
          <w:b/>
          <w:bCs/>
          <w:sz w:val="24"/>
        </w:rPr>
        <w:t>Driver</w:t>
      </w:r>
    </w:p>
    <w:p w14:paraId="06E521A0" w14:textId="77777777" w:rsidR="001F298B" w:rsidRPr="003E0144" w:rsidRDefault="001F298B" w:rsidP="001F298B">
      <w:pPr>
        <w:pStyle w:val="BodyText"/>
        <w:spacing w:line="259" w:lineRule="auto"/>
        <w:ind w:firstLine="709"/>
        <w:rPr>
          <w:b/>
          <w:bCs/>
          <w:sz w:val="24"/>
        </w:rPr>
      </w:pPr>
      <w:r w:rsidRPr="003E0144">
        <w:rPr>
          <w:sz w:val="24"/>
        </w:rPr>
        <w:t>The vehicle must be able to accommodate drivers of sizes ranging from 5</w:t>
      </w:r>
      <w:r w:rsidRPr="003E0144">
        <w:rPr>
          <w:sz w:val="24"/>
          <w:vertAlign w:val="superscript"/>
        </w:rPr>
        <w:t>th</w:t>
      </w:r>
      <w:r w:rsidRPr="003E0144">
        <w:rPr>
          <w:sz w:val="24"/>
        </w:rPr>
        <w:t xml:space="preserve"> percentile female to 95</w:t>
      </w:r>
      <w:r w:rsidRPr="003E0144">
        <w:rPr>
          <w:sz w:val="24"/>
          <w:vertAlign w:val="superscript"/>
        </w:rPr>
        <w:t>th</w:t>
      </w:r>
      <w:r w:rsidRPr="003E0144">
        <w:rPr>
          <w:sz w:val="24"/>
        </w:rPr>
        <w:t xml:space="preserve"> percentile male.</w:t>
      </w:r>
    </w:p>
    <w:p w14:paraId="1F47A38F" w14:textId="77777777" w:rsidR="001F298B" w:rsidRPr="003E0144" w:rsidRDefault="001F298B" w:rsidP="001F298B">
      <w:pPr>
        <w:pStyle w:val="BodyText"/>
        <w:spacing w:line="259" w:lineRule="auto"/>
        <w:ind w:firstLine="709"/>
        <w:rPr>
          <w:sz w:val="24"/>
        </w:rPr>
      </w:pPr>
      <w:r w:rsidRPr="003E0144">
        <w:rPr>
          <w:sz w:val="24"/>
        </w:rPr>
        <w:t>The driver's head and hands must not contact the ground in any rollover attitude.</w:t>
      </w:r>
    </w:p>
    <w:p w14:paraId="1A5A73C7" w14:textId="77777777" w:rsidR="001F298B" w:rsidRPr="003E0144" w:rsidRDefault="001F298B" w:rsidP="001F298B">
      <w:pPr>
        <w:pStyle w:val="BodyText"/>
        <w:spacing w:line="259" w:lineRule="auto"/>
        <w:ind w:firstLine="709"/>
        <w:rPr>
          <w:sz w:val="24"/>
        </w:rPr>
      </w:pPr>
      <w:r w:rsidRPr="003E0144">
        <w:rPr>
          <w:sz w:val="24"/>
        </w:rPr>
        <w:t>The driver must have sufficient visibility to the front and sides of the vehicle.</w:t>
      </w:r>
    </w:p>
    <w:p w14:paraId="1B185011" w14:textId="77777777" w:rsidR="001F298B" w:rsidRPr="003E0144" w:rsidRDefault="001F298B" w:rsidP="001F298B">
      <w:pPr>
        <w:pStyle w:val="BodyText"/>
        <w:spacing w:line="259" w:lineRule="auto"/>
        <w:ind w:firstLine="709"/>
        <w:rPr>
          <w:sz w:val="24"/>
        </w:rPr>
      </w:pPr>
      <w:r w:rsidRPr="003E0144">
        <w:rPr>
          <w:sz w:val="24"/>
        </w:rPr>
        <w:t>In a normal seating position, the driver must have a minimum field of vision of 100 degrees to the left and right sides.</w:t>
      </w:r>
    </w:p>
    <w:p w14:paraId="0EC46D8D" w14:textId="77777777" w:rsidR="001F298B" w:rsidRPr="003E0144" w:rsidRDefault="001F298B" w:rsidP="001F298B">
      <w:pPr>
        <w:pStyle w:val="BodyText"/>
        <w:spacing w:line="259" w:lineRule="auto"/>
        <w:rPr>
          <w:sz w:val="24"/>
        </w:rPr>
      </w:pPr>
      <w:r w:rsidRPr="003E0144">
        <w:rPr>
          <w:b/>
          <w:bCs/>
          <w:sz w:val="24"/>
        </w:rPr>
        <w:t>Chassis</w:t>
      </w:r>
    </w:p>
    <w:p w14:paraId="20AB77BE" w14:textId="77777777" w:rsidR="001F298B" w:rsidRPr="003E0144" w:rsidRDefault="001F298B" w:rsidP="001F298B">
      <w:pPr>
        <w:pStyle w:val="BodyText"/>
        <w:spacing w:line="259" w:lineRule="auto"/>
        <w:ind w:firstLine="709"/>
        <w:rPr>
          <w:sz w:val="24"/>
        </w:rPr>
      </w:pPr>
      <w:r w:rsidRPr="003E0144">
        <w:rPr>
          <w:sz w:val="24"/>
        </w:rPr>
        <w:t>The fabricated structural assembly that supports all functional vehicle systems.  This assembly may be a single fabricated structure, multiple fabricated structures or a combination of composite and welded structures.</w:t>
      </w:r>
    </w:p>
    <w:p w14:paraId="6D1D6C5E" w14:textId="77777777" w:rsidR="001F298B" w:rsidRPr="003E0144" w:rsidRDefault="001F298B" w:rsidP="001F298B">
      <w:pPr>
        <w:pStyle w:val="BodyText"/>
        <w:spacing w:line="259" w:lineRule="auto"/>
        <w:ind w:firstLine="709"/>
        <w:rPr>
          <w:sz w:val="24"/>
        </w:rPr>
      </w:pPr>
      <w:r w:rsidRPr="003E0144">
        <w:rPr>
          <w:sz w:val="24"/>
        </w:rPr>
        <w:t>The minimum radius of any bend, measured at the tube centerline, must be three or more times the tube outside diameter.</w:t>
      </w:r>
    </w:p>
    <w:p w14:paraId="1CD342C5" w14:textId="77777777" w:rsidR="001F298B" w:rsidRPr="003E0144" w:rsidRDefault="001F298B" w:rsidP="001F298B">
      <w:pPr>
        <w:pStyle w:val="BodyText"/>
        <w:spacing w:line="259" w:lineRule="auto"/>
        <w:rPr>
          <w:sz w:val="24"/>
        </w:rPr>
      </w:pPr>
      <w:r w:rsidRPr="003E0144">
        <w:rPr>
          <w:b/>
          <w:bCs/>
          <w:sz w:val="24"/>
        </w:rPr>
        <w:t>Frame members</w:t>
      </w:r>
    </w:p>
    <w:p w14:paraId="6FB53357" w14:textId="77777777" w:rsidR="001F298B" w:rsidRPr="003E0144" w:rsidRDefault="001F298B" w:rsidP="001F298B">
      <w:pPr>
        <w:pStyle w:val="BodyText"/>
        <w:spacing w:line="259" w:lineRule="auto"/>
        <w:ind w:left="709" w:firstLine="709"/>
        <w:rPr>
          <w:b/>
          <w:bCs/>
          <w:sz w:val="24"/>
        </w:rPr>
      </w:pPr>
      <w:r w:rsidRPr="003E0144">
        <w:rPr>
          <w:sz w:val="24"/>
        </w:rPr>
        <w:t>A minimum representative single piece of uncut, continuous tubing.</w:t>
      </w:r>
    </w:p>
    <w:p w14:paraId="157F7E27" w14:textId="77777777" w:rsidR="001F298B" w:rsidRPr="003E0144" w:rsidRDefault="001F298B" w:rsidP="001F298B">
      <w:pPr>
        <w:pStyle w:val="BodyText"/>
        <w:spacing w:line="259" w:lineRule="auto"/>
        <w:ind w:firstLine="709"/>
        <w:rPr>
          <w:sz w:val="24"/>
        </w:rPr>
      </w:pPr>
      <w:r w:rsidRPr="003E0144">
        <w:rPr>
          <w:b/>
          <w:bCs/>
          <w:sz w:val="24"/>
        </w:rPr>
        <w:t>Monocoque</w:t>
      </w:r>
    </w:p>
    <w:p w14:paraId="57176739" w14:textId="77777777" w:rsidR="001F298B" w:rsidRPr="003E0144" w:rsidRDefault="001F298B" w:rsidP="001F298B">
      <w:pPr>
        <w:pStyle w:val="BodyText"/>
        <w:spacing w:line="259" w:lineRule="auto"/>
        <w:ind w:left="709" w:firstLine="709"/>
        <w:rPr>
          <w:b/>
          <w:bCs/>
          <w:sz w:val="24"/>
        </w:rPr>
      </w:pPr>
      <w:r w:rsidRPr="003E0144">
        <w:rPr>
          <w:sz w:val="24"/>
        </w:rPr>
        <w:t>A type of chassis where loads are supported by external panels.</w:t>
      </w:r>
    </w:p>
    <w:p w14:paraId="37DFD35E" w14:textId="77777777" w:rsidR="001F298B" w:rsidRPr="003E0144" w:rsidRDefault="001F298B" w:rsidP="001F298B">
      <w:pPr>
        <w:pStyle w:val="BodyText"/>
        <w:spacing w:line="259" w:lineRule="auto"/>
        <w:ind w:firstLine="709"/>
        <w:rPr>
          <w:sz w:val="24"/>
        </w:rPr>
      </w:pPr>
      <w:r w:rsidRPr="003E0144">
        <w:rPr>
          <w:b/>
          <w:bCs/>
          <w:sz w:val="24"/>
        </w:rPr>
        <w:t>Main hoop</w:t>
      </w:r>
    </w:p>
    <w:p w14:paraId="20BC98F0" w14:textId="77777777" w:rsidR="001F298B" w:rsidRPr="003E0144" w:rsidRDefault="001F298B" w:rsidP="001F298B">
      <w:pPr>
        <w:pStyle w:val="BodyText"/>
        <w:spacing w:line="259" w:lineRule="auto"/>
        <w:ind w:left="709" w:firstLine="709"/>
        <w:rPr>
          <w:b/>
          <w:bCs/>
          <w:sz w:val="24"/>
        </w:rPr>
      </w:pPr>
      <w:r w:rsidRPr="003E0144">
        <w:rPr>
          <w:sz w:val="24"/>
        </w:rPr>
        <w:t>A roll bar located alongside or immediately aft of the driver’s torso.</w:t>
      </w:r>
    </w:p>
    <w:p w14:paraId="7E43F637" w14:textId="77777777" w:rsidR="001F298B" w:rsidRPr="003E0144" w:rsidRDefault="001F298B" w:rsidP="001F298B">
      <w:pPr>
        <w:pStyle w:val="BodyText"/>
        <w:spacing w:line="259" w:lineRule="auto"/>
        <w:ind w:firstLine="709"/>
        <w:rPr>
          <w:sz w:val="24"/>
        </w:rPr>
      </w:pPr>
      <w:r w:rsidRPr="003E0144">
        <w:rPr>
          <w:b/>
          <w:bCs/>
          <w:sz w:val="24"/>
        </w:rPr>
        <w:t>Front hoop</w:t>
      </w:r>
    </w:p>
    <w:p w14:paraId="1049A3AE" w14:textId="77777777" w:rsidR="001F298B" w:rsidRPr="003E0144" w:rsidRDefault="001F298B" w:rsidP="001F298B">
      <w:pPr>
        <w:pStyle w:val="BodyText"/>
        <w:spacing w:line="259" w:lineRule="auto"/>
        <w:ind w:left="709" w:firstLine="709"/>
        <w:rPr>
          <w:b/>
          <w:bCs/>
          <w:sz w:val="24"/>
        </w:rPr>
      </w:pPr>
      <w:r w:rsidRPr="003E0144">
        <w:rPr>
          <w:sz w:val="24"/>
        </w:rPr>
        <w:t>A roll bar located above the driver’s legs, in proximity to the steering wheel.</w:t>
      </w:r>
    </w:p>
    <w:p w14:paraId="7418FBE3" w14:textId="77777777" w:rsidR="001F298B" w:rsidRPr="003E0144" w:rsidRDefault="001F298B" w:rsidP="001F298B">
      <w:pPr>
        <w:pStyle w:val="BodyText"/>
        <w:spacing w:line="259" w:lineRule="auto"/>
        <w:ind w:firstLine="709"/>
        <w:rPr>
          <w:sz w:val="24"/>
        </w:rPr>
      </w:pPr>
      <w:r w:rsidRPr="003E0144">
        <w:rPr>
          <w:b/>
          <w:bCs/>
          <w:sz w:val="24"/>
        </w:rPr>
        <w:t>Roll hoop</w:t>
      </w:r>
    </w:p>
    <w:p w14:paraId="7D841DB6" w14:textId="77777777" w:rsidR="001F298B" w:rsidRPr="003E0144" w:rsidRDefault="001F298B" w:rsidP="001F298B">
      <w:pPr>
        <w:pStyle w:val="BodyText"/>
        <w:spacing w:line="259" w:lineRule="auto"/>
        <w:ind w:left="709" w:firstLine="709"/>
        <w:rPr>
          <w:b/>
          <w:bCs/>
          <w:sz w:val="24"/>
        </w:rPr>
      </w:pPr>
      <w:r w:rsidRPr="003E0144">
        <w:rPr>
          <w:sz w:val="24"/>
        </w:rPr>
        <w:t>Referring to the front hoop and the main hoop.</w:t>
      </w:r>
    </w:p>
    <w:p w14:paraId="5074BED6" w14:textId="77777777" w:rsidR="001F298B" w:rsidRPr="003E0144" w:rsidRDefault="001F298B" w:rsidP="001F298B">
      <w:pPr>
        <w:pStyle w:val="BodyText"/>
        <w:spacing w:line="259" w:lineRule="auto"/>
        <w:ind w:firstLine="709"/>
        <w:rPr>
          <w:sz w:val="24"/>
        </w:rPr>
      </w:pPr>
      <w:r w:rsidRPr="003E0144">
        <w:rPr>
          <w:b/>
          <w:bCs/>
          <w:sz w:val="24"/>
        </w:rPr>
        <w:t>Roll hoop bracing supports</w:t>
      </w:r>
    </w:p>
    <w:p w14:paraId="29C9EAFD" w14:textId="77777777" w:rsidR="001F298B" w:rsidRPr="003E0144" w:rsidRDefault="001F298B" w:rsidP="001F298B">
      <w:pPr>
        <w:pStyle w:val="BodyText"/>
        <w:spacing w:line="259" w:lineRule="auto"/>
        <w:ind w:left="709" w:firstLine="709"/>
        <w:rPr>
          <w:sz w:val="24"/>
        </w:rPr>
      </w:pPr>
      <w:r w:rsidRPr="003E0144">
        <w:rPr>
          <w:sz w:val="24"/>
        </w:rPr>
        <w:t>The structure from the lower end of the roll hoop bracing back to the roll hoop(s).</w:t>
      </w:r>
    </w:p>
    <w:p w14:paraId="4248BE2E" w14:textId="77777777" w:rsidR="001F298B" w:rsidRPr="003E0144" w:rsidRDefault="001F298B" w:rsidP="001F298B">
      <w:pPr>
        <w:pStyle w:val="BodyText"/>
        <w:spacing w:line="259" w:lineRule="auto"/>
        <w:ind w:firstLine="709"/>
        <w:rPr>
          <w:sz w:val="24"/>
        </w:rPr>
      </w:pPr>
      <w:r w:rsidRPr="003E0144">
        <w:rPr>
          <w:b/>
          <w:bCs/>
          <w:sz w:val="24"/>
        </w:rPr>
        <w:t>Front bulkhead</w:t>
      </w:r>
    </w:p>
    <w:p w14:paraId="7BB4D57B" w14:textId="77777777" w:rsidR="001F298B" w:rsidRPr="003E0144" w:rsidRDefault="001F298B" w:rsidP="001F298B">
      <w:pPr>
        <w:pStyle w:val="BodyText"/>
        <w:spacing w:line="259" w:lineRule="auto"/>
        <w:ind w:left="709" w:firstLine="709"/>
        <w:rPr>
          <w:sz w:val="24"/>
        </w:rPr>
      </w:pPr>
      <w:r w:rsidRPr="003E0144">
        <w:rPr>
          <w:sz w:val="24"/>
        </w:rPr>
        <w:t>A planar structure that provides protection for the driver’s feet.</w:t>
      </w:r>
    </w:p>
    <w:p w14:paraId="636EC9AA" w14:textId="77777777" w:rsidR="001F298B" w:rsidRPr="003E0144" w:rsidRDefault="001F298B" w:rsidP="001F298B">
      <w:pPr>
        <w:pStyle w:val="BodyText"/>
        <w:spacing w:line="259" w:lineRule="auto"/>
        <w:ind w:firstLine="709"/>
        <w:rPr>
          <w:sz w:val="24"/>
        </w:rPr>
      </w:pPr>
      <w:r w:rsidRPr="003E0144">
        <w:rPr>
          <w:b/>
          <w:bCs/>
          <w:sz w:val="24"/>
        </w:rPr>
        <w:t>Impact Attenuator</w:t>
      </w:r>
    </w:p>
    <w:p w14:paraId="2C3B73DF" w14:textId="77777777" w:rsidR="001F298B" w:rsidRPr="003E0144" w:rsidRDefault="001F298B" w:rsidP="001F298B">
      <w:pPr>
        <w:pStyle w:val="BodyText"/>
        <w:spacing w:line="259" w:lineRule="auto"/>
        <w:ind w:left="709" w:firstLine="709"/>
        <w:rPr>
          <w:b/>
          <w:bCs/>
          <w:sz w:val="24"/>
        </w:rPr>
      </w:pPr>
      <w:r w:rsidRPr="003E0144">
        <w:rPr>
          <w:sz w:val="24"/>
        </w:rPr>
        <w:t>A deformable, energy absorbing device located forward of the front bulkhead.</w:t>
      </w:r>
    </w:p>
    <w:p w14:paraId="7FD9082D" w14:textId="77777777" w:rsidR="001F298B" w:rsidRPr="003E0144" w:rsidRDefault="001F298B" w:rsidP="001F298B">
      <w:pPr>
        <w:pStyle w:val="BodyText"/>
        <w:spacing w:line="259" w:lineRule="auto"/>
        <w:rPr>
          <w:sz w:val="24"/>
        </w:rPr>
      </w:pPr>
      <w:r w:rsidRPr="003E0144">
        <w:rPr>
          <w:b/>
          <w:bCs/>
          <w:sz w:val="24"/>
        </w:rPr>
        <w:t>Primary Structure</w:t>
      </w:r>
    </w:p>
    <w:p w14:paraId="441BA234" w14:textId="77777777" w:rsidR="001F298B" w:rsidRPr="003E0144" w:rsidRDefault="001F298B" w:rsidP="001F298B">
      <w:pPr>
        <w:pStyle w:val="BodyText"/>
        <w:spacing w:line="259" w:lineRule="auto"/>
        <w:rPr>
          <w:b/>
          <w:bCs/>
          <w:sz w:val="24"/>
        </w:rPr>
      </w:pPr>
      <w:r w:rsidRPr="003E0144">
        <w:rPr>
          <w:sz w:val="24"/>
        </w:rPr>
        <w:t>The combination of these components:</w:t>
      </w:r>
    </w:p>
    <w:p w14:paraId="732A8878" w14:textId="77777777" w:rsidR="001F298B" w:rsidRPr="003E0144" w:rsidRDefault="001F298B" w:rsidP="001F298B">
      <w:pPr>
        <w:pStyle w:val="BodyText"/>
        <w:numPr>
          <w:ilvl w:val="0"/>
          <w:numId w:val="35"/>
        </w:numPr>
        <w:spacing w:line="259" w:lineRule="auto"/>
        <w:rPr>
          <w:sz w:val="24"/>
        </w:rPr>
      </w:pPr>
      <w:r w:rsidRPr="003E0144">
        <w:rPr>
          <w:sz w:val="24"/>
        </w:rPr>
        <w:t>Front bulkhead and front bulkhead support</w:t>
      </w:r>
    </w:p>
    <w:p w14:paraId="41C24CCB" w14:textId="77777777" w:rsidR="001F298B" w:rsidRPr="003E0144" w:rsidRDefault="001F298B" w:rsidP="001F298B">
      <w:pPr>
        <w:pStyle w:val="BodyText"/>
        <w:numPr>
          <w:ilvl w:val="0"/>
          <w:numId w:val="35"/>
        </w:numPr>
        <w:spacing w:line="259" w:lineRule="auto"/>
        <w:rPr>
          <w:sz w:val="24"/>
        </w:rPr>
      </w:pPr>
      <w:r w:rsidRPr="003E0144">
        <w:rPr>
          <w:sz w:val="24"/>
        </w:rPr>
        <w:t>Front hoop, main hoop, roll hoop braces and supports</w:t>
      </w:r>
    </w:p>
    <w:p w14:paraId="5608E27C" w14:textId="77777777" w:rsidR="001F298B" w:rsidRPr="003E0144" w:rsidRDefault="001F298B" w:rsidP="001F298B">
      <w:pPr>
        <w:pStyle w:val="BodyText"/>
        <w:numPr>
          <w:ilvl w:val="0"/>
          <w:numId w:val="35"/>
        </w:numPr>
        <w:spacing w:line="259" w:lineRule="auto"/>
        <w:rPr>
          <w:sz w:val="24"/>
        </w:rPr>
      </w:pPr>
      <w:r w:rsidRPr="003E0144">
        <w:rPr>
          <w:sz w:val="24"/>
        </w:rPr>
        <w:t>Side impact structure</w:t>
      </w:r>
    </w:p>
    <w:p w14:paraId="2DE5879D" w14:textId="77777777" w:rsidR="001F298B" w:rsidRPr="003E0144" w:rsidRDefault="001F298B" w:rsidP="001F298B">
      <w:pPr>
        <w:pStyle w:val="BodyText"/>
        <w:numPr>
          <w:ilvl w:val="0"/>
          <w:numId w:val="35"/>
        </w:numPr>
        <w:spacing w:line="259" w:lineRule="auto"/>
        <w:rPr>
          <w:sz w:val="24"/>
        </w:rPr>
      </w:pPr>
      <w:r w:rsidRPr="003E0144">
        <w:rPr>
          <w:sz w:val="24"/>
        </w:rPr>
        <w:t xml:space="preserve">Any frame members, guides, or supports that transfer load from the driver restraint system  </w:t>
      </w:r>
    </w:p>
    <w:p w14:paraId="59906056" w14:textId="77777777" w:rsidR="001F298B" w:rsidRPr="003E0144" w:rsidRDefault="001F298B" w:rsidP="001F298B">
      <w:pPr>
        <w:pStyle w:val="BodyText"/>
        <w:spacing w:line="259" w:lineRule="auto"/>
        <w:rPr>
          <w:sz w:val="24"/>
        </w:rPr>
      </w:pPr>
      <w:r w:rsidRPr="003E0144">
        <w:rPr>
          <w:b/>
          <w:bCs/>
          <w:sz w:val="24"/>
        </w:rPr>
        <w:t>Primary structure envelope</w:t>
      </w:r>
    </w:p>
    <w:p w14:paraId="12CC95F7" w14:textId="77777777" w:rsidR="001F298B" w:rsidRPr="003E0144" w:rsidRDefault="001F298B" w:rsidP="001F298B">
      <w:pPr>
        <w:pStyle w:val="BodyText"/>
        <w:spacing w:line="259" w:lineRule="auto"/>
        <w:rPr>
          <w:b/>
          <w:bCs/>
          <w:sz w:val="24"/>
        </w:rPr>
      </w:pPr>
      <w:r w:rsidRPr="003E0144">
        <w:rPr>
          <w:sz w:val="24"/>
        </w:rPr>
        <w:t>A volume enclosed by multiple tangent planes, each of which follows the exact outline of the primary structure frame members.</w:t>
      </w:r>
    </w:p>
    <w:p w14:paraId="4DA1EC96" w14:textId="77777777" w:rsidR="001F298B" w:rsidRPr="003E0144" w:rsidRDefault="001F298B" w:rsidP="001F298B">
      <w:pPr>
        <w:pStyle w:val="BodyText"/>
        <w:spacing w:line="259" w:lineRule="auto"/>
        <w:rPr>
          <w:sz w:val="24"/>
        </w:rPr>
      </w:pPr>
      <w:r w:rsidRPr="003E0144">
        <w:rPr>
          <w:b/>
          <w:bCs/>
          <w:sz w:val="24"/>
        </w:rPr>
        <w:t>Major Structure</w:t>
      </w:r>
    </w:p>
    <w:p w14:paraId="57FE17BF" w14:textId="77777777" w:rsidR="001F298B" w:rsidRPr="003E0144" w:rsidRDefault="001F298B" w:rsidP="001F298B">
      <w:pPr>
        <w:pStyle w:val="BodyText"/>
        <w:spacing w:line="259" w:lineRule="auto"/>
        <w:rPr>
          <w:sz w:val="24"/>
        </w:rPr>
      </w:pPr>
      <w:r w:rsidRPr="003E0144">
        <w:rPr>
          <w:sz w:val="24"/>
        </w:rPr>
        <w:t>The portion of the chassis that lies inside the primary structure envelope, excluding the main hoop bracing and the portion of the main hoop above a horizontal plane located at the top of the upper side impact member or top of the side impact zone.</w:t>
      </w:r>
    </w:p>
    <w:p w14:paraId="49E1F1BF" w14:textId="77777777" w:rsidR="001F298B" w:rsidRPr="003E0144" w:rsidRDefault="001F298B" w:rsidP="001F298B">
      <w:pPr>
        <w:pStyle w:val="BodyText"/>
        <w:spacing w:line="259" w:lineRule="auto"/>
        <w:rPr>
          <w:sz w:val="24"/>
        </w:rPr>
      </w:pPr>
      <w:r w:rsidRPr="003E0144">
        <w:rPr>
          <w:b/>
          <w:bCs/>
          <w:sz w:val="24"/>
        </w:rPr>
        <w:t>Rollover protection envelope</w:t>
      </w:r>
    </w:p>
    <w:p w14:paraId="7C0413C9" w14:textId="77777777" w:rsidR="001F298B" w:rsidRPr="003E0144" w:rsidRDefault="001F298B" w:rsidP="001F298B">
      <w:pPr>
        <w:pStyle w:val="BodyText"/>
        <w:spacing w:line="259" w:lineRule="auto"/>
        <w:rPr>
          <w:b/>
          <w:bCs/>
          <w:sz w:val="24"/>
        </w:rPr>
      </w:pPr>
      <w:r w:rsidRPr="003E0144">
        <w:rPr>
          <w:sz w:val="24"/>
        </w:rPr>
        <w:t>The primary structure plus a plane from the top of the main hoop to the top of the front hoop, plus a plane from the top of the main hoop to the rearmost triangulated structural tube, or monocoque equivalent.</w:t>
      </w:r>
    </w:p>
    <w:p w14:paraId="4377F956" w14:textId="77777777" w:rsidR="001F298B" w:rsidRDefault="001F298B" w:rsidP="001F298B">
      <w:pPr>
        <w:pStyle w:val="BodyText"/>
        <w:keepNext/>
        <w:spacing w:line="259" w:lineRule="auto"/>
        <w:jc w:val="center"/>
      </w:pPr>
      <w:r>
        <w:rPr>
          <w:noProof/>
        </w:rPr>
        <w:drawing>
          <wp:inline distT="0" distB="0" distL="0" distR="0" wp14:anchorId="663AF0DE" wp14:editId="3B17A596">
            <wp:extent cx="5943600" cy="1371600"/>
            <wp:effectExtent l="9525" t="9525" r="9525" b="9525"/>
            <wp:docPr id="809243759" name="Picture 809243759" descr="A drawing of a triang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9243759" name="Picture 809243759" descr="A drawing of a triangle&#10;&#10;AI-generated content may be incorrect."/>
                    <pic:cNvPicPr/>
                  </pic:nvPicPr>
                  <pic:blipFill>
                    <a:blip r:embed="rId14">
                      <a:extLst>
                        <a:ext uri="{28A0092B-C50C-407E-A947-70E740481C1C}">
                          <a14:useLocalDpi xmlns:a14="http://schemas.microsoft.com/office/drawing/2010/main" val="0"/>
                        </a:ext>
                      </a:extLst>
                    </a:blip>
                    <a:stretch>
                      <a:fillRect/>
                    </a:stretch>
                  </pic:blipFill>
                  <pic:spPr>
                    <a:xfrm>
                      <a:off x="0" y="0"/>
                      <a:ext cx="5943600" cy="1371600"/>
                    </a:xfrm>
                    <a:prstGeom prst="rect">
                      <a:avLst/>
                    </a:prstGeom>
                    <a:ln w="9525">
                      <a:solidFill>
                        <a:srgbClr val="0070C0"/>
                      </a:solidFill>
                      <a:prstDash val="solid"/>
                    </a:ln>
                  </pic:spPr>
                </pic:pic>
              </a:graphicData>
            </a:graphic>
          </wp:inline>
        </w:drawing>
      </w:r>
    </w:p>
    <w:p w14:paraId="6CA520B2" w14:textId="693BC13E" w:rsidR="001F298B" w:rsidRPr="00AD61D3" w:rsidRDefault="001F298B" w:rsidP="001F298B">
      <w:pPr>
        <w:pStyle w:val="Caption"/>
        <w:jc w:val="center"/>
        <w:rPr>
          <w:sz w:val="20"/>
          <w:szCs w:val="20"/>
        </w:rPr>
      </w:pPr>
      <w:r w:rsidRPr="00AD61D3">
        <w:rPr>
          <w:sz w:val="20"/>
          <w:szCs w:val="20"/>
        </w:rPr>
        <w:t xml:space="preserve">Figure </w:t>
      </w:r>
      <w:r w:rsidRPr="00AD61D3">
        <w:rPr>
          <w:sz w:val="20"/>
          <w:szCs w:val="20"/>
        </w:rPr>
        <w:fldChar w:fldCharType="begin"/>
      </w:r>
      <w:r w:rsidRPr="00AD61D3">
        <w:rPr>
          <w:sz w:val="20"/>
          <w:szCs w:val="20"/>
        </w:rPr>
        <w:instrText xml:space="preserve"> SEQ Figure \* ARABIC </w:instrText>
      </w:r>
      <w:r w:rsidRPr="00AD61D3">
        <w:rPr>
          <w:sz w:val="20"/>
          <w:szCs w:val="20"/>
        </w:rPr>
        <w:fldChar w:fldCharType="separate"/>
      </w:r>
      <w:r w:rsidR="000B08EF">
        <w:rPr>
          <w:noProof/>
          <w:sz w:val="20"/>
          <w:szCs w:val="20"/>
        </w:rPr>
        <w:t>2</w:t>
      </w:r>
      <w:r w:rsidRPr="00AD61D3">
        <w:rPr>
          <w:sz w:val="20"/>
          <w:szCs w:val="20"/>
        </w:rPr>
        <w:fldChar w:fldCharType="end"/>
      </w:r>
      <w:r w:rsidRPr="00AD61D3">
        <w:rPr>
          <w:sz w:val="20"/>
          <w:szCs w:val="20"/>
        </w:rPr>
        <w:t>: Rollover Protection Envelope</w:t>
      </w:r>
    </w:p>
    <w:p w14:paraId="15E43F4F" w14:textId="77777777" w:rsidR="001F298B" w:rsidRPr="003E0144" w:rsidRDefault="001F298B" w:rsidP="001F298B">
      <w:pPr>
        <w:pStyle w:val="BodyText"/>
        <w:spacing w:line="259" w:lineRule="auto"/>
        <w:rPr>
          <w:b/>
          <w:sz w:val="24"/>
        </w:rPr>
      </w:pPr>
      <w:r w:rsidRPr="003E0144">
        <w:rPr>
          <w:b/>
          <w:sz w:val="24"/>
        </w:rPr>
        <w:t>Tire surface envelope</w:t>
      </w:r>
    </w:p>
    <w:p w14:paraId="705D69E0" w14:textId="77777777" w:rsidR="001F298B" w:rsidRPr="003E0144" w:rsidRDefault="001F298B" w:rsidP="001F298B">
      <w:pPr>
        <w:pStyle w:val="BodyText"/>
        <w:spacing w:line="259" w:lineRule="auto"/>
        <w:rPr>
          <w:sz w:val="24"/>
        </w:rPr>
      </w:pPr>
      <w:r w:rsidRPr="003E0144">
        <w:rPr>
          <w:sz w:val="24"/>
        </w:rPr>
        <w:t>The volume enclosed by tangent lines between the main hoop and the outside edge of each of the four tires.</w:t>
      </w:r>
    </w:p>
    <w:p w14:paraId="4AB3AEB6" w14:textId="77777777" w:rsidR="001F298B" w:rsidRDefault="001F298B" w:rsidP="001F298B">
      <w:pPr>
        <w:pStyle w:val="BodyText"/>
        <w:keepNext/>
        <w:spacing w:line="259" w:lineRule="auto"/>
        <w:jc w:val="center"/>
      </w:pPr>
      <w:r>
        <w:rPr>
          <w:noProof/>
        </w:rPr>
        <w:drawing>
          <wp:inline distT="0" distB="0" distL="0" distR="0" wp14:anchorId="2D74246F" wp14:editId="15383DD7">
            <wp:extent cx="5943600" cy="1419225"/>
            <wp:effectExtent l="0" t="0" r="0" b="0"/>
            <wp:docPr id="1645704122" name="Picture 1645704122" descr="A drawing of a triang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5704122" name="Picture 1645704122" descr="A drawing of a triangle&#10;&#10;AI-generated content may be incorrect."/>
                    <pic:cNvPicPr/>
                  </pic:nvPicPr>
                  <pic:blipFill>
                    <a:blip r:embed="rId15">
                      <a:extLst>
                        <a:ext uri="{28A0092B-C50C-407E-A947-70E740481C1C}">
                          <a14:useLocalDpi xmlns:a14="http://schemas.microsoft.com/office/drawing/2010/main" val="0"/>
                        </a:ext>
                      </a:extLst>
                    </a:blip>
                    <a:stretch>
                      <a:fillRect/>
                    </a:stretch>
                  </pic:blipFill>
                  <pic:spPr>
                    <a:xfrm>
                      <a:off x="0" y="0"/>
                      <a:ext cx="5943600" cy="1419225"/>
                    </a:xfrm>
                    <a:prstGeom prst="rect">
                      <a:avLst/>
                    </a:prstGeom>
                  </pic:spPr>
                </pic:pic>
              </a:graphicData>
            </a:graphic>
          </wp:inline>
        </w:drawing>
      </w:r>
    </w:p>
    <w:p w14:paraId="6A424B2A" w14:textId="5C940D71" w:rsidR="001F298B" w:rsidRPr="00AD61D3" w:rsidRDefault="001F298B" w:rsidP="001F298B">
      <w:pPr>
        <w:pStyle w:val="Caption"/>
        <w:jc w:val="center"/>
        <w:rPr>
          <w:sz w:val="20"/>
          <w:szCs w:val="20"/>
        </w:rPr>
      </w:pPr>
      <w:r w:rsidRPr="00AD61D3">
        <w:rPr>
          <w:sz w:val="20"/>
          <w:szCs w:val="20"/>
        </w:rPr>
        <w:t xml:space="preserve">Figure </w:t>
      </w:r>
      <w:r w:rsidRPr="00AD61D3">
        <w:rPr>
          <w:sz w:val="20"/>
          <w:szCs w:val="20"/>
        </w:rPr>
        <w:fldChar w:fldCharType="begin"/>
      </w:r>
      <w:r w:rsidRPr="00AD61D3">
        <w:rPr>
          <w:sz w:val="20"/>
          <w:szCs w:val="20"/>
        </w:rPr>
        <w:instrText xml:space="preserve"> SEQ Figure \* ARABIC </w:instrText>
      </w:r>
      <w:r w:rsidRPr="00AD61D3">
        <w:rPr>
          <w:sz w:val="20"/>
          <w:szCs w:val="20"/>
        </w:rPr>
        <w:fldChar w:fldCharType="separate"/>
      </w:r>
      <w:r w:rsidR="000B08EF">
        <w:rPr>
          <w:noProof/>
          <w:sz w:val="20"/>
          <w:szCs w:val="20"/>
        </w:rPr>
        <w:t>3</w:t>
      </w:r>
      <w:r w:rsidRPr="00AD61D3">
        <w:rPr>
          <w:sz w:val="20"/>
          <w:szCs w:val="20"/>
        </w:rPr>
        <w:fldChar w:fldCharType="end"/>
      </w:r>
      <w:r w:rsidRPr="00AD61D3">
        <w:rPr>
          <w:sz w:val="20"/>
          <w:szCs w:val="20"/>
        </w:rPr>
        <w:t>: Tire Surface Envelope</w:t>
      </w:r>
    </w:p>
    <w:p w14:paraId="0C4A7C4D" w14:textId="77777777" w:rsidR="001F298B" w:rsidRPr="003E0144" w:rsidRDefault="001F298B" w:rsidP="001F298B">
      <w:pPr>
        <w:pStyle w:val="BodyText"/>
        <w:spacing w:line="259" w:lineRule="auto"/>
        <w:rPr>
          <w:b/>
          <w:sz w:val="24"/>
        </w:rPr>
      </w:pPr>
      <w:r w:rsidRPr="003E0144">
        <w:rPr>
          <w:b/>
          <w:bCs/>
          <w:sz w:val="24"/>
        </w:rPr>
        <w:t>Component envelope</w:t>
      </w:r>
    </w:p>
    <w:p w14:paraId="208F5AFC" w14:textId="77777777" w:rsidR="001F298B" w:rsidRPr="003E0144" w:rsidRDefault="001F298B" w:rsidP="001F298B">
      <w:pPr>
        <w:pStyle w:val="BodyText"/>
        <w:spacing w:line="259" w:lineRule="auto"/>
        <w:rPr>
          <w:sz w:val="24"/>
        </w:rPr>
      </w:pPr>
      <w:r w:rsidRPr="003E0144">
        <w:rPr>
          <w:sz w:val="24"/>
        </w:rPr>
        <w:t>The area that is inside a plane from the top of the main hoop to the top of the front bulkhead, plus a plane from the top of the main hoop to the rearmost triangulated structural tube, or monocoque equivalent.</w:t>
      </w:r>
    </w:p>
    <w:p w14:paraId="36A23430" w14:textId="77777777" w:rsidR="001F298B" w:rsidRDefault="001F298B" w:rsidP="001F298B">
      <w:pPr>
        <w:pStyle w:val="BodyText"/>
        <w:keepNext/>
        <w:spacing w:line="259" w:lineRule="auto"/>
        <w:jc w:val="center"/>
      </w:pPr>
      <w:r>
        <w:rPr>
          <w:noProof/>
        </w:rPr>
        <w:drawing>
          <wp:inline distT="0" distB="0" distL="0" distR="0" wp14:anchorId="1D438BF8" wp14:editId="29A92C7C">
            <wp:extent cx="5943600" cy="1600200"/>
            <wp:effectExtent l="0" t="0" r="0" b="0"/>
            <wp:docPr id="63910594" name="Picture 63910594" descr="A drawing of a triangle with a red dotted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910594" name="Picture 63910594" descr="A drawing of a triangle with a red dotted line&#10;&#10;AI-generated content may be incorrect."/>
                    <pic:cNvPicPr/>
                  </pic:nvPicPr>
                  <pic:blipFill>
                    <a:blip r:embed="rId16">
                      <a:extLst>
                        <a:ext uri="{28A0092B-C50C-407E-A947-70E740481C1C}">
                          <a14:useLocalDpi xmlns:a14="http://schemas.microsoft.com/office/drawing/2010/main" val="0"/>
                        </a:ext>
                      </a:extLst>
                    </a:blip>
                    <a:stretch>
                      <a:fillRect/>
                    </a:stretch>
                  </pic:blipFill>
                  <pic:spPr>
                    <a:xfrm>
                      <a:off x="0" y="0"/>
                      <a:ext cx="5943600" cy="1600200"/>
                    </a:xfrm>
                    <a:prstGeom prst="rect">
                      <a:avLst/>
                    </a:prstGeom>
                  </pic:spPr>
                </pic:pic>
              </a:graphicData>
            </a:graphic>
          </wp:inline>
        </w:drawing>
      </w:r>
    </w:p>
    <w:p w14:paraId="07B8E996" w14:textId="4DB50715" w:rsidR="001F298B" w:rsidRPr="00AD61D3" w:rsidRDefault="001F298B" w:rsidP="001F298B">
      <w:pPr>
        <w:pStyle w:val="Caption"/>
        <w:jc w:val="center"/>
        <w:rPr>
          <w:sz w:val="20"/>
          <w:szCs w:val="20"/>
        </w:rPr>
      </w:pPr>
      <w:r w:rsidRPr="00AD61D3">
        <w:rPr>
          <w:sz w:val="20"/>
          <w:szCs w:val="20"/>
        </w:rPr>
        <w:t xml:space="preserve">Figure </w:t>
      </w:r>
      <w:r w:rsidRPr="00AD61D3">
        <w:rPr>
          <w:sz w:val="20"/>
          <w:szCs w:val="20"/>
        </w:rPr>
        <w:fldChar w:fldCharType="begin"/>
      </w:r>
      <w:r w:rsidRPr="00AD61D3">
        <w:rPr>
          <w:sz w:val="20"/>
          <w:szCs w:val="20"/>
        </w:rPr>
        <w:instrText xml:space="preserve"> SEQ Figure \* ARABIC </w:instrText>
      </w:r>
      <w:r w:rsidRPr="00AD61D3">
        <w:rPr>
          <w:sz w:val="20"/>
          <w:szCs w:val="20"/>
        </w:rPr>
        <w:fldChar w:fldCharType="separate"/>
      </w:r>
      <w:r w:rsidR="000B08EF">
        <w:rPr>
          <w:noProof/>
          <w:sz w:val="20"/>
          <w:szCs w:val="20"/>
        </w:rPr>
        <w:t>4</w:t>
      </w:r>
      <w:r w:rsidRPr="00AD61D3">
        <w:rPr>
          <w:sz w:val="20"/>
          <w:szCs w:val="20"/>
        </w:rPr>
        <w:fldChar w:fldCharType="end"/>
      </w:r>
      <w:r w:rsidRPr="00AD61D3">
        <w:rPr>
          <w:sz w:val="20"/>
          <w:szCs w:val="20"/>
        </w:rPr>
        <w:t>: Component Envelope</w:t>
      </w:r>
    </w:p>
    <w:p w14:paraId="5BE5D24B" w14:textId="77777777" w:rsidR="001F298B" w:rsidRPr="003E0144" w:rsidRDefault="001F298B" w:rsidP="001F298B">
      <w:pPr>
        <w:pStyle w:val="BodyText"/>
        <w:spacing w:line="259" w:lineRule="auto"/>
        <w:rPr>
          <w:sz w:val="24"/>
        </w:rPr>
      </w:pPr>
      <w:r w:rsidRPr="003E0144">
        <w:rPr>
          <w:b/>
          <w:sz w:val="24"/>
        </w:rPr>
        <w:t>Buckling modulus</w:t>
      </w:r>
    </w:p>
    <w:p w14:paraId="1AC166EF" w14:textId="77777777" w:rsidR="001F298B" w:rsidRPr="003E0144" w:rsidRDefault="001F298B" w:rsidP="001F298B">
      <w:pPr>
        <w:pStyle w:val="BodyText"/>
        <w:spacing w:line="259" w:lineRule="auto"/>
        <w:rPr>
          <w:sz w:val="24"/>
        </w:rPr>
      </w:pPr>
      <w:r w:rsidRPr="003E0144">
        <w:rPr>
          <w:sz w:val="24"/>
        </w:rPr>
        <w:t>Equal to E*I, where E = modulus of elasticity and I = area moment of inertia about the weakest axis.</w:t>
      </w:r>
    </w:p>
    <w:p w14:paraId="08969095" w14:textId="77777777" w:rsidR="001F298B" w:rsidRPr="003E0144" w:rsidRDefault="001F298B" w:rsidP="001F298B">
      <w:pPr>
        <w:pStyle w:val="BodyText"/>
        <w:spacing w:line="259" w:lineRule="auto"/>
        <w:rPr>
          <w:sz w:val="24"/>
        </w:rPr>
      </w:pPr>
      <w:r w:rsidRPr="003E0144">
        <w:rPr>
          <w:b/>
          <w:bCs/>
          <w:sz w:val="24"/>
        </w:rPr>
        <w:t>Triangulation</w:t>
      </w:r>
    </w:p>
    <w:p w14:paraId="1335489F" w14:textId="77777777" w:rsidR="001F298B" w:rsidRPr="003E0144" w:rsidRDefault="001F298B" w:rsidP="001F298B">
      <w:pPr>
        <w:pStyle w:val="BodyText"/>
        <w:spacing w:line="259" w:lineRule="auto"/>
        <w:rPr>
          <w:b/>
          <w:bCs/>
          <w:sz w:val="24"/>
        </w:rPr>
      </w:pPr>
      <w:r w:rsidRPr="003E0144">
        <w:rPr>
          <w:sz w:val="24"/>
        </w:rPr>
        <w:t>An arrangement of frame members where all members and segments of members between bends or nodes with structural tubes form a structure composed entirely of triangles.</w:t>
      </w:r>
    </w:p>
    <w:p w14:paraId="7E2FC0D8" w14:textId="77777777" w:rsidR="001F298B" w:rsidRPr="003E0144" w:rsidRDefault="001F298B" w:rsidP="001F298B">
      <w:pPr>
        <w:pStyle w:val="BodyText"/>
        <w:numPr>
          <w:ilvl w:val="0"/>
          <w:numId w:val="36"/>
        </w:numPr>
        <w:spacing w:line="259" w:lineRule="auto"/>
        <w:rPr>
          <w:sz w:val="24"/>
        </w:rPr>
      </w:pPr>
      <w:r w:rsidRPr="003E0144">
        <w:rPr>
          <w:sz w:val="24"/>
        </w:rPr>
        <w:t>This is generally required between an upper member and a lower member; each may have multiple segments requiring a diagonal to form multiple triangles.</w:t>
      </w:r>
    </w:p>
    <w:p w14:paraId="09060A72" w14:textId="77777777" w:rsidR="001F298B" w:rsidRPr="003E0144" w:rsidRDefault="001F298B" w:rsidP="001F298B">
      <w:pPr>
        <w:pStyle w:val="BodyText"/>
        <w:numPr>
          <w:ilvl w:val="0"/>
          <w:numId w:val="36"/>
        </w:numPr>
        <w:spacing w:line="259" w:lineRule="auto"/>
        <w:rPr>
          <w:sz w:val="24"/>
        </w:rPr>
      </w:pPr>
      <w:r w:rsidRPr="003E0144">
        <w:rPr>
          <w:sz w:val="24"/>
        </w:rPr>
        <w:t>This is also what is meant by “properly triangulated”</w:t>
      </w:r>
    </w:p>
    <w:p w14:paraId="47CB6126" w14:textId="77777777" w:rsidR="001F298B" w:rsidRDefault="001F298B" w:rsidP="001F298B">
      <w:pPr>
        <w:pStyle w:val="BodyText"/>
        <w:keepNext/>
        <w:spacing w:line="259" w:lineRule="auto"/>
        <w:jc w:val="center"/>
      </w:pPr>
      <w:r>
        <w:rPr>
          <w:noProof/>
        </w:rPr>
        <w:drawing>
          <wp:inline distT="0" distB="0" distL="0" distR="0" wp14:anchorId="7421ABC1" wp14:editId="5A1C608B">
            <wp:extent cx="5943600" cy="1638300"/>
            <wp:effectExtent l="0" t="0" r="0" b="0"/>
            <wp:docPr id="2052267810" name="Picture 2052267810" descr="A close-up of a figu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2267810" name="Picture 2052267810" descr="A close-up of a figure&#10;&#10;AI-generated content may be incorrect."/>
                    <pic:cNvPicPr/>
                  </pic:nvPicPr>
                  <pic:blipFill>
                    <a:blip r:embed="rId17">
                      <a:extLst>
                        <a:ext uri="{28A0092B-C50C-407E-A947-70E740481C1C}">
                          <a14:useLocalDpi xmlns:a14="http://schemas.microsoft.com/office/drawing/2010/main" val="0"/>
                        </a:ext>
                      </a:extLst>
                    </a:blip>
                    <a:stretch>
                      <a:fillRect/>
                    </a:stretch>
                  </pic:blipFill>
                  <pic:spPr>
                    <a:xfrm>
                      <a:off x="0" y="0"/>
                      <a:ext cx="5943600" cy="1638300"/>
                    </a:xfrm>
                    <a:prstGeom prst="rect">
                      <a:avLst/>
                    </a:prstGeom>
                  </pic:spPr>
                </pic:pic>
              </a:graphicData>
            </a:graphic>
          </wp:inline>
        </w:drawing>
      </w:r>
    </w:p>
    <w:p w14:paraId="605ACF50" w14:textId="58A992BF" w:rsidR="001F298B" w:rsidRPr="00AD61D3" w:rsidRDefault="001F298B" w:rsidP="001F298B">
      <w:pPr>
        <w:pStyle w:val="Caption"/>
        <w:jc w:val="center"/>
        <w:rPr>
          <w:sz w:val="20"/>
          <w:szCs w:val="20"/>
        </w:rPr>
      </w:pPr>
      <w:r w:rsidRPr="00AD61D3">
        <w:rPr>
          <w:sz w:val="20"/>
          <w:szCs w:val="20"/>
        </w:rPr>
        <w:t xml:space="preserve">Figure </w:t>
      </w:r>
      <w:r w:rsidRPr="00AD61D3">
        <w:rPr>
          <w:sz w:val="20"/>
          <w:szCs w:val="20"/>
        </w:rPr>
        <w:fldChar w:fldCharType="begin"/>
      </w:r>
      <w:r w:rsidRPr="00AD61D3">
        <w:rPr>
          <w:sz w:val="20"/>
          <w:szCs w:val="20"/>
        </w:rPr>
        <w:instrText xml:space="preserve"> SEQ Figure \* ARABIC </w:instrText>
      </w:r>
      <w:r w:rsidRPr="00AD61D3">
        <w:rPr>
          <w:sz w:val="20"/>
          <w:szCs w:val="20"/>
        </w:rPr>
        <w:fldChar w:fldCharType="separate"/>
      </w:r>
      <w:r w:rsidR="000B08EF">
        <w:rPr>
          <w:noProof/>
          <w:sz w:val="20"/>
          <w:szCs w:val="20"/>
        </w:rPr>
        <w:t>5</w:t>
      </w:r>
      <w:r w:rsidRPr="00AD61D3">
        <w:rPr>
          <w:sz w:val="20"/>
          <w:szCs w:val="20"/>
        </w:rPr>
        <w:fldChar w:fldCharType="end"/>
      </w:r>
      <w:r w:rsidRPr="00AD61D3">
        <w:rPr>
          <w:sz w:val="20"/>
          <w:szCs w:val="20"/>
        </w:rPr>
        <w:t>: Triangulation Requirement</w:t>
      </w:r>
    </w:p>
    <w:p w14:paraId="10645E4A" w14:textId="550C94DA" w:rsidR="002C683C" w:rsidRDefault="002C683C" w:rsidP="00F00108">
      <w:pPr>
        <w:pStyle w:val="BodyText"/>
      </w:pPr>
    </w:p>
    <w:p w14:paraId="24249794" w14:textId="1CF6CA92" w:rsidR="00F00108" w:rsidRDefault="00F00108" w:rsidP="00F00108">
      <w:pPr>
        <w:pStyle w:val="Heading2"/>
      </w:pPr>
      <w:bookmarkStart w:id="39" w:name="_Toc146875029"/>
      <w:bookmarkStart w:id="40" w:name="_Toc128084234"/>
      <w:r>
        <w:t>House of Quality (HoQ)</w:t>
      </w:r>
      <w:bookmarkEnd w:id="35"/>
      <w:bookmarkEnd w:id="36"/>
      <w:bookmarkEnd w:id="39"/>
      <w:bookmarkEnd w:id="40"/>
    </w:p>
    <w:p w14:paraId="757C6FBC" w14:textId="43C0947C" w:rsidR="00A51080" w:rsidRDefault="68E1573E" w:rsidP="7FA6B0FF">
      <w:pPr>
        <w:pStyle w:val="BodyText"/>
        <w:ind w:firstLine="709"/>
      </w:pPr>
      <w:r w:rsidRPr="7FA6B0FF">
        <w:rPr>
          <w:rFonts w:eastAsia="Times New Roman" w:cs="Times New Roman"/>
          <w:color w:val="000000" w:themeColor="text1"/>
          <w:sz w:val="24"/>
        </w:rPr>
        <w:t xml:space="preserve">The house of quality QFD can be found in Appendix (Letter). Since our customer requirements are pulled from the rule book, the engineering requirements correlate with the customer requirements, meaning the customer requirements must be met to pass technical inspection. The engineering requirements describes how to customer requirements will be fulfilled. Due to the nature of passing technical inspection the customer requirements were all weighted with 5, the highest possible. When looking at the engineering requirements a majority of them are in regard to the main hoop. This result makes sense since the main hoop provides the highest level of protection for the driver if a roll over occurs. The chassis must meet tangible and important requirements in order to pass technical inspection, meaning all the customer and engineering requirements must be met to pass. Having a ranking system of importance regarding the chassis is unnecessary. To be repetitive and assertive in this statement, all requirements must be met. </w:t>
      </w:r>
      <w:r w:rsidRPr="7FA6B0FF">
        <w:t xml:space="preserve"> </w:t>
      </w:r>
    </w:p>
    <w:p w14:paraId="75B61EC8" w14:textId="77777777" w:rsidR="00DA7EA4" w:rsidRDefault="6B28BACE" w:rsidP="00DA7EA4">
      <w:pPr>
        <w:keepNext/>
        <w:suppressAutoHyphens w:val="0"/>
        <w:spacing w:after="120"/>
      </w:pPr>
      <w:r>
        <w:rPr>
          <w:noProof/>
        </w:rPr>
        <w:drawing>
          <wp:inline distT="0" distB="0" distL="0" distR="0" wp14:anchorId="5DDB0D92" wp14:editId="13BF7D34">
            <wp:extent cx="5943600" cy="5324475"/>
            <wp:effectExtent l="0" t="0" r="0" b="0"/>
            <wp:docPr id="498728186"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728186" name=""/>
                    <pic:cNvPicPr/>
                  </pic:nvPicPr>
                  <pic:blipFill>
                    <a:blip r:embed="rId18">
                      <a:extLst>
                        <a:ext uri="{28A0092B-C50C-407E-A947-70E740481C1C}">
                          <a14:useLocalDpi xmlns:a14="http://schemas.microsoft.com/office/drawing/2010/main" val="0"/>
                        </a:ext>
                      </a:extLst>
                    </a:blip>
                    <a:stretch>
                      <a:fillRect/>
                    </a:stretch>
                  </pic:blipFill>
                  <pic:spPr>
                    <a:xfrm>
                      <a:off x="0" y="0"/>
                      <a:ext cx="5943600" cy="5324475"/>
                    </a:xfrm>
                    <a:prstGeom prst="rect">
                      <a:avLst/>
                    </a:prstGeom>
                  </pic:spPr>
                </pic:pic>
              </a:graphicData>
            </a:graphic>
          </wp:inline>
        </w:drawing>
      </w:r>
    </w:p>
    <w:p w14:paraId="6C4C37D8" w14:textId="490C0C10" w:rsidR="00A51080" w:rsidRPr="00DA7EA4" w:rsidRDefault="00DA7EA4" w:rsidP="00DA7EA4">
      <w:pPr>
        <w:pStyle w:val="Caption"/>
        <w:jc w:val="center"/>
        <w:rPr>
          <w:sz w:val="20"/>
          <w:szCs w:val="20"/>
        </w:rPr>
      </w:pPr>
      <w:r w:rsidRPr="00DA7EA4">
        <w:rPr>
          <w:sz w:val="20"/>
          <w:szCs w:val="20"/>
        </w:rPr>
        <w:t xml:space="preserve">Figure </w:t>
      </w:r>
      <w:r w:rsidRPr="00DA7EA4">
        <w:rPr>
          <w:sz w:val="20"/>
          <w:szCs w:val="20"/>
        </w:rPr>
        <w:fldChar w:fldCharType="begin"/>
      </w:r>
      <w:r w:rsidRPr="00DA7EA4">
        <w:rPr>
          <w:sz w:val="20"/>
          <w:szCs w:val="20"/>
        </w:rPr>
        <w:instrText xml:space="preserve"> SEQ Figure \* ARABIC </w:instrText>
      </w:r>
      <w:r w:rsidRPr="00DA7EA4">
        <w:rPr>
          <w:sz w:val="20"/>
          <w:szCs w:val="20"/>
        </w:rPr>
        <w:fldChar w:fldCharType="separate"/>
      </w:r>
      <w:r w:rsidR="000B08EF">
        <w:rPr>
          <w:noProof/>
          <w:sz w:val="20"/>
          <w:szCs w:val="20"/>
        </w:rPr>
        <w:t>6</w:t>
      </w:r>
      <w:r w:rsidRPr="00DA7EA4">
        <w:rPr>
          <w:sz w:val="20"/>
          <w:szCs w:val="20"/>
        </w:rPr>
        <w:fldChar w:fldCharType="end"/>
      </w:r>
      <w:r w:rsidRPr="00DA7EA4">
        <w:rPr>
          <w:sz w:val="20"/>
          <w:szCs w:val="20"/>
        </w:rPr>
        <w:t>: Frame-Body-Aero QFD</w:t>
      </w:r>
    </w:p>
    <w:p w14:paraId="7C5C09AB" w14:textId="000BFD1D" w:rsidR="4C7A83C1" w:rsidRDefault="4C7A83C1" w:rsidP="4C7A83C1">
      <w:pPr>
        <w:spacing w:after="120"/>
      </w:pPr>
    </w:p>
    <w:p w14:paraId="6FF2E4FD" w14:textId="7385172E" w:rsidR="00A51080" w:rsidRDefault="00A51080" w:rsidP="00A51080">
      <w:pPr>
        <w:pStyle w:val="Heading1"/>
      </w:pPr>
      <w:bookmarkStart w:id="41" w:name="_Toc146875030"/>
      <w:bookmarkStart w:id="42" w:name="_Toc891396648"/>
      <w:r>
        <w:t>Research Within Your Design Space</w:t>
      </w:r>
      <w:bookmarkEnd w:id="41"/>
      <w:bookmarkEnd w:id="42"/>
    </w:p>
    <w:p w14:paraId="473BFF1B" w14:textId="01C0F847" w:rsidR="00A51080" w:rsidRDefault="00A51080" w:rsidP="0056E777">
      <w:pPr>
        <w:pStyle w:val="Heading2"/>
        <w:rPr>
          <w:rFonts w:eastAsia="Arial" w:cs="Arial"/>
          <w:i w:val="0"/>
          <w:iCs w:val="0"/>
          <w:color w:val="000000" w:themeColor="text1"/>
          <w:sz w:val="24"/>
          <w:szCs w:val="24"/>
        </w:rPr>
      </w:pPr>
      <w:bookmarkStart w:id="43" w:name="_Toc146875031"/>
      <w:bookmarkStart w:id="44" w:name="_Toc1723900465"/>
      <w:r>
        <w:t>Benchmarking</w:t>
      </w:r>
      <w:bookmarkEnd w:id="43"/>
      <w:bookmarkEnd w:id="44"/>
    </w:p>
    <w:p w14:paraId="317DA1CE" w14:textId="751CB307" w:rsidR="23168AEE" w:rsidRDefault="23168AEE" w:rsidP="37240280">
      <w:pPr>
        <w:pStyle w:val="Heading3"/>
        <w:rPr>
          <w:rFonts w:eastAsia="Arial" w:cs="Arial"/>
          <w:color w:val="000000" w:themeColor="text1"/>
        </w:rPr>
      </w:pPr>
      <w:bookmarkStart w:id="45" w:name="_Toc1987894927"/>
      <w:r>
        <w:t>Benchmarking – Side Impact Structure</w:t>
      </w:r>
      <w:bookmarkEnd w:id="45"/>
    </w:p>
    <w:p w14:paraId="1B33A0A6" w14:textId="77777777" w:rsidR="007B460C" w:rsidRDefault="0105334C" w:rsidP="007B460C">
      <w:pPr>
        <w:keepNext/>
        <w:spacing w:after="120"/>
        <w:ind w:firstLine="709"/>
        <w:jc w:val="center"/>
      </w:pPr>
      <w:r>
        <w:rPr>
          <w:noProof/>
        </w:rPr>
        <w:drawing>
          <wp:inline distT="0" distB="0" distL="0" distR="0" wp14:anchorId="56B8BBD0" wp14:editId="4F32D6FC">
            <wp:extent cx="2714625" cy="1464067"/>
            <wp:effectExtent l="0" t="0" r="0" b="0"/>
            <wp:docPr id="734861530" name="drawing" descr="A colorful bridge made out of sticks&#10;&#10;Description automatically generated with medium confidence,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861530" name=""/>
                    <pic:cNvPicPr/>
                  </pic:nvPicPr>
                  <pic:blipFill>
                    <a:blip r:embed="rId19">
                      <a:extLst>
                        <a:ext uri="{28A0092B-C50C-407E-A947-70E740481C1C}">
                          <a14:useLocalDpi xmlns:a14="http://schemas.microsoft.com/office/drawing/2010/main"/>
                        </a:ext>
                      </a:extLst>
                    </a:blip>
                    <a:stretch>
                      <a:fillRect/>
                    </a:stretch>
                  </pic:blipFill>
                  <pic:spPr>
                    <a:xfrm>
                      <a:off x="0" y="0"/>
                      <a:ext cx="2714625" cy="1464067"/>
                    </a:xfrm>
                    <a:prstGeom prst="rect">
                      <a:avLst/>
                    </a:prstGeom>
                  </pic:spPr>
                </pic:pic>
              </a:graphicData>
            </a:graphic>
          </wp:inline>
        </w:drawing>
      </w:r>
    </w:p>
    <w:p w14:paraId="08FA955E" w14:textId="27BA06D3" w:rsidR="007B460C"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7</w:t>
      </w:r>
      <w:r w:rsidRPr="007B460C">
        <w:rPr>
          <w:sz w:val="20"/>
          <w:szCs w:val="20"/>
        </w:rPr>
        <w:fldChar w:fldCharType="end"/>
      </w:r>
      <w:r w:rsidRPr="007B460C">
        <w:rPr>
          <w:sz w:val="20"/>
          <w:szCs w:val="20"/>
        </w:rPr>
        <w:t>: University of Arkansas V.1</w:t>
      </w:r>
    </w:p>
    <w:p w14:paraId="0624D2A2" w14:textId="77777777" w:rsidR="007B460C" w:rsidRDefault="0105334C" w:rsidP="007B460C">
      <w:pPr>
        <w:keepNext/>
        <w:spacing w:after="120"/>
        <w:ind w:firstLine="709"/>
        <w:jc w:val="center"/>
      </w:pPr>
      <w:r>
        <w:rPr>
          <w:noProof/>
        </w:rPr>
        <w:drawing>
          <wp:inline distT="0" distB="0" distL="0" distR="0" wp14:anchorId="77E87F00" wp14:editId="7AF0088C">
            <wp:extent cx="4286250" cy="333375"/>
            <wp:effectExtent l="0" t="0" r="0" b="0"/>
            <wp:docPr id="1790805669" name="drawing" descr="Text Box 1, Text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0805669" name=""/>
                    <pic:cNvPicPr/>
                  </pic:nvPicPr>
                  <pic:blipFill>
                    <a:blip r:embed="rId20">
                      <a:extLst>
                        <a:ext uri="{28A0092B-C50C-407E-A947-70E740481C1C}">
                          <a14:useLocalDpi xmlns:a14="http://schemas.microsoft.com/office/drawing/2010/main" val="0"/>
                        </a:ext>
                      </a:extLst>
                    </a:blip>
                    <a:stretch>
                      <a:fillRect/>
                    </a:stretch>
                  </pic:blipFill>
                  <pic:spPr>
                    <a:xfrm>
                      <a:off x="0" y="0"/>
                      <a:ext cx="4286250" cy="333375"/>
                    </a:xfrm>
                    <a:prstGeom prst="rect">
                      <a:avLst/>
                    </a:prstGeom>
                  </pic:spPr>
                </pic:pic>
              </a:graphicData>
            </a:graphic>
          </wp:inline>
        </w:drawing>
      </w:r>
      <w:r>
        <w:rPr>
          <w:noProof/>
        </w:rPr>
        <w:drawing>
          <wp:inline distT="0" distB="0" distL="0" distR="0" wp14:anchorId="050FA92E" wp14:editId="6994B7D3">
            <wp:extent cx="2949401" cy="1390650"/>
            <wp:effectExtent l="0" t="0" r="0" b="0"/>
            <wp:docPr id="976259823" name="drawing" descr="A colorful metal structure with bent corners&#10;&#10;Description automatically generated with low confidence,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6259823" name=""/>
                    <pic:cNvPicPr/>
                  </pic:nvPicPr>
                  <pic:blipFill>
                    <a:blip r:embed="rId21">
                      <a:extLst>
                        <a:ext uri="{28A0092B-C50C-407E-A947-70E740481C1C}">
                          <a14:useLocalDpi xmlns:a14="http://schemas.microsoft.com/office/drawing/2010/main"/>
                        </a:ext>
                      </a:extLst>
                    </a:blip>
                    <a:stretch>
                      <a:fillRect/>
                    </a:stretch>
                  </pic:blipFill>
                  <pic:spPr>
                    <a:xfrm>
                      <a:off x="0" y="0"/>
                      <a:ext cx="2949401" cy="1390650"/>
                    </a:xfrm>
                    <a:prstGeom prst="rect">
                      <a:avLst/>
                    </a:prstGeom>
                  </pic:spPr>
                </pic:pic>
              </a:graphicData>
            </a:graphic>
          </wp:inline>
        </w:drawing>
      </w:r>
    </w:p>
    <w:p w14:paraId="7AD0D79E" w14:textId="5A66ED92" w:rsidR="6494E96C"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8</w:t>
      </w:r>
      <w:r w:rsidRPr="007B460C">
        <w:rPr>
          <w:sz w:val="20"/>
          <w:szCs w:val="20"/>
        </w:rPr>
        <w:fldChar w:fldCharType="end"/>
      </w:r>
      <w:r w:rsidRPr="007B460C">
        <w:rPr>
          <w:sz w:val="20"/>
          <w:szCs w:val="20"/>
        </w:rPr>
        <w:t>: University of Arkansas V.2</w:t>
      </w:r>
    </w:p>
    <w:p w14:paraId="47C21E66" w14:textId="635FFBF0" w:rsidR="0105334C" w:rsidRDefault="0105334C" w:rsidP="4C7A83C1">
      <w:pPr>
        <w:spacing w:after="120"/>
        <w:ind w:firstLine="709"/>
        <w:jc w:val="both"/>
        <w:rPr>
          <w:rFonts w:eastAsia="Times New Roman" w:cs="Times New Roman"/>
          <w:color w:val="000000" w:themeColor="text1"/>
          <w:sz w:val="24"/>
        </w:rPr>
      </w:pPr>
      <w:r w:rsidRPr="4C7A83C1">
        <w:rPr>
          <w:rFonts w:eastAsia="Times New Roman" w:cs="Times New Roman"/>
          <w:color w:val="000000" w:themeColor="text1"/>
          <w:sz w:val="24"/>
        </w:rPr>
        <w:t xml:space="preserve">Conducting research on universities Formula teams, University of Arkansas had an extensive review of seven different iterations. The first iteration had SIS tubes running backwards up towards the main hoop, providing support for the main hoop. It did leave a large amount of area towards the front hoop that could be dangerous in a collision. Iteration 2 added more SIS structure to deal with that concern and increased torsional rigidity by 58%. Farther down the iterations, iteration 6, they reduced the size of the top SIS tube, to reduce weight. Their final iteration surpassed their goal of 1750 ft-lb/deg(2372.7 Nm/deg) by 13ft-lb/deg.   </w:t>
      </w:r>
    </w:p>
    <w:p w14:paraId="6249303E" w14:textId="4952FA8E" w:rsidR="4C7A83C1" w:rsidRDefault="4C7A83C1" w:rsidP="4C7A83C1">
      <w:pPr>
        <w:spacing w:after="120"/>
        <w:ind w:firstLine="709"/>
        <w:jc w:val="both"/>
        <w:rPr>
          <w:rFonts w:eastAsia="Times New Roman" w:cs="Times New Roman"/>
          <w:color w:val="000000" w:themeColor="text1"/>
          <w:szCs w:val="22"/>
        </w:rPr>
      </w:pPr>
    </w:p>
    <w:p w14:paraId="1D643BA3" w14:textId="3CBF952E" w:rsidR="4C7A83C1" w:rsidRDefault="4C7A83C1" w:rsidP="4C7A83C1">
      <w:pPr>
        <w:spacing w:after="120"/>
      </w:pPr>
    </w:p>
    <w:p w14:paraId="74ED4094" w14:textId="42E2CE15" w:rsidR="4C7A83C1" w:rsidRDefault="4C7A83C1" w:rsidP="4C7A83C1">
      <w:pPr>
        <w:spacing w:after="120"/>
        <w:ind w:firstLine="709"/>
        <w:rPr>
          <w:rFonts w:eastAsia="Times New Roman" w:cs="Times New Roman"/>
          <w:color w:val="000000" w:themeColor="text1"/>
          <w:szCs w:val="22"/>
        </w:rPr>
      </w:pPr>
    </w:p>
    <w:p w14:paraId="7BF93FBE" w14:textId="64BD7168" w:rsidR="4C7A83C1" w:rsidRDefault="4C7A83C1" w:rsidP="4C7A83C1">
      <w:pPr>
        <w:spacing w:after="120"/>
        <w:ind w:firstLine="709"/>
        <w:rPr>
          <w:rFonts w:eastAsia="Times New Roman" w:cs="Times New Roman"/>
          <w:color w:val="000000" w:themeColor="text1"/>
          <w:szCs w:val="22"/>
        </w:rPr>
      </w:pPr>
    </w:p>
    <w:p w14:paraId="38210267" w14:textId="649254F7" w:rsidR="4C7A83C1" w:rsidRDefault="4C7A83C1" w:rsidP="4C7A83C1">
      <w:pPr>
        <w:spacing w:after="120"/>
        <w:ind w:firstLine="709"/>
        <w:rPr>
          <w:rFonts w:eastAsia="Times New Roman" w:cs="Times New Roman"/>
          <w:color w:val="000000" w:themeColor="text1"/>
          <w:szCs w:val="22"/>
        </w:rPr>
      </w:pPr>
    </w:p>
    <w:p w14:paraId="2FD7263E" w14:textId="2B9FA540" w:rsidR="4C7A83C1" w:rsidRDefault="4C7A83C1" w:rsidP="4C7A83C1">
      <w:pPr>
        <w:spacing w:after="120"/>
        <w:ind w:firstLine="709"/>
        <w:rPr>
          <w:rFonts w:eastAsia="Times New Roman" w:cs="Times New Roman"/>
          <w:color w:val="000000" w:themeColor="text1"/>
          <w:szCs w:val="22"/>
        </w:rPr>
      </w:pPr>
    </w:p>
    <w:p w14:paraId="5B82B3BF" w14:textId="77777777" w:rsidR="007B460C" w:rsidRDefault="0105334C" w:rsidP="007B460C">
      <w:pPr>
        <w:keepNext/>
        <w:spacing w:after="120"/>
        <w:ind w:firstLine="709"/>
        <w:jc w:val="center"/>
      </w:pPr>
      <w:r>
        <w:rPr>
          <w:noProof/>
        </w:rPr>
        <w:drawing>
          <wp:inline distT="0" distB="0" distL="0" distR="0" wp14:anchorId="5FC174A6" wp14:editId="70B045AB">
            <wp:extent cx="3514725" cy="1905000"/>
            <wp:effectExtent l="0" t="0" r="0" b="0"/>
            <wp:docPr id="633855614" name="drawing" descr="A colorful stick structure made out of sticks&#10;&#10;Description automatically generated with medium confidence,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3855614" name=""/>
                    <pic:cNvPicPr/>
                  </pic:nvPicPr>
                  <pic:blipFill>
                    <a:blip r:embed="rId22">
                      <a:extLst>
                        <a:ext uri="{28A0092B-C50C-407E-A947-70E740481C1C}">
                          <a14:useLocalDpi xmlns:a14="http://schemas.microsoft.com/office/drawing/2010/main" val="0"/>
                        </a:ext>
                      </a:extLst>
                    </a:blip>
                    <a:stretch>
                      <a:fillRect/>
                    </a:stretch>
                  </pic:blipFill>
                  <pic:spPr>
                    <a:xfrm>
                      <a:off x="0" y="0"/>
                      <a:ext cx="3514725" cy="1905000"/>
                    </a:xfrm>
                    <a:prstGeom prst="rect">
                      <a:avLst/>
                    </a:prstGeom>
                  </pic:spPr>
                </pic:pic>
              </a:graphicData>
            </a:graphic>
          </wp:inline>
        </w:drawing>
      </w:r>
    </w:p>
    <w:p w14:paraId="6CF45833" w14:textId="1F49F1A7" w:rsidR="007B460C"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9</w:t>
      </w:r>
      <w:r w:rsidRPr="007B460C">
        <w:rPr>
          <w:sz w:val="20"/>
          <w:szCs w:val="20"/>
        </w:rPr>
        <w:fldChar w:fldCharType="end"/>
      </w:r>
      <w:r w:rsidRPr="007B460C">
        <w:rPr>
          <w:sz w:val="20"/>
          <w:szCs w:val="20"/>
        </w:rPr>
        <w:t>: University of Arkansas V.3</w:t>
      </w:r>
    </w:p>
    <w:p w14:paraId="79AB091B" w14:textId="074D2460" w:rsidR="0105334C" w:rsidRDefault="0105334C" w:rsidP="4C7A83C1">
      <w:pPr>
        <w:spacing w:after="120"/>
        <w:ind w:firstLine="709"/>
        <w:rPr>
          <w:rFonts w:eastAsia="Times New Roman" w:cs="Times New Roman"/>
          <w:color w:val="000000" w:themeColor="text1"/>
          <w:szCs w:val="22"/>
        </w:rPr>
      </w:pPr>
    </w:p>
    <w:p w14:paraId="69B2720E" w14:textId="77777777" w:rsidR="007B460C" w:rsidRDefault="0105334C" w:rsidP="007B460C">
      <w:pPr>
        <w:keepNext/>
        <w:spacing w:after="120"/>
        <w:ind w:firstLine="709"/>
        <w:jc w:val="center"/>
      </w:pPr>
      <w:r>
        <w:rPr>
          <w:noProof/>
        </w:rPr>
        <w:drawing>
          <wp:inline distT="0" distB="0" distL="0" distR="0" wp14:anchorId="40F4AD8F" wp14:editId="6B85F8E9">
            <wp:extent cx="3667125" cy="2819400"/>
            <wp:effectExtent l="0" t="0" r="0" b="0"/>
            <wp:docPr id="1905208881" name="drawing" descr="Different types of metal structures&#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208881" name=""/>
                    <pic:cNvPicPr/>
                  </pic:nvPicPr>
                  <pic:blipFill>
                    <a:blip r:embed="rId23">
                      <a:extLst>
                        <a:ext uri="{28A0092B-C50C-407E-A947-70E740481C1C}">
                          <a14:useLocalDpi xmlns:a14="http://schemas.microsoft.com/office/drawing/2010/main" val="0"/>
                        </a:ext>
                      </a:extLst>
                    </a:blip>
                    <a:stretch>
                      <a:fillRect/>
                    </a:stretch>
                  </pic:blipFill>
                  <pic:spPr>
                    <a:xfrm>
                      <a:off x="0" y="0"/>
                      <a:ext cx="3667125" cy="2819400"/>
                    </a:xfrm>
                    <a:prstGeom prst="rect">
                      <a:avLst/>
                    </a:prstGeom>
                  </pic:spPr>
                </pic:pic>
              </a:graphicData>
            </a:graphic>
          </wp:inline>
        </w:drawing>
      </w:r>
    </w:p>
    <w:p w14:paraId="74A00DE0" w14:textId="76278EF4" w:rsidR="33A55AB7"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10</w:t>
      </w:r>
      <w:r w:rsidRPr="007B460C">
        <w:rPr>
          <w:sz w:val="20"/>
          <w:szCs w:val="20"/>
        </w:rPr>
        <w:fldChar w:fldCharType="end"/>
      </w:r>
      <w:r w:rsidRPr="007B460C">
        <w:rPr>
          <w:sz w:val="20"/>
          <w:szCs w:val="20"/>
        </w:rPr>
        <w:t>: University of Bhopal Chassis Design</w:t>
      </w:r>
    </w:p>
    <w:p w14:paraId="0E6726CF" w14:textId="2BB4BB3F" w:rsidR="0105334C" w:rsidRDefault="0105334C" w:rsidP="4C7A83C1">
      <w:pPr>
        <w:spacing w:after="120"/>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The next source is from the University of Bhopal, India. Their frame design took an unorthodox approach by adding structural side pods. This increased torsional rigidity and protection from side impacts. The structural side pods were highly effective at protecting the driver in their analysis but added a large amount of weight to the chassis. </w:t>
      </w:r>
    </w:p>
    <w:p w14:paraId="75EB20ED" w14:textId="68B1490A" w:rsidR="4C7A83C1" w:rsidRDefault="4C7A83C1" w:rsidP="4C7A83C1">
      <w:pPr>
        <w:spacing w:after="120"/>
        <w:ind w:firstLine="709"/>
        <w:rPr>
          <w:rFonts w:eastAsia="Times New Roman" w:cs="Times New Roman"/>
          <w:color w:val="000000" w:themeColor="text1"/>
          <w:szCs w:val="22"/>
        </w:rPr>
      </w:pPr>
    </w:p>
    <w:p w14:paraId="3EB7E9FB" w14:textId="4F8CEB4A" w:rsidR="4C7A83C1" w:rsidRDefault="4C7A83C1" w:rsidP="4C7A83C1">
      <w:pPr>
        <w:spacing w:after="120"/>
        <w:ind w:firstLine="709"/>
        <w:rPr>
          <w:rFonts w:eastAsia="Times New Roman" w:cs="Times New Roman"/>
          <w:color w:val="000000" w:themeColor="text1"/>
          <w:szCs w:val="22"/>
        </w:rPr>
      </w:pPr>
    </w:p>
    <w:p w14:paraId="7F125064" w14:textId="030A3EB0" w:rsidR="4C7A83C1" w:rsidRDefault="4C7A83C1" w:rsidP="4C7A83C1">
      <w:pPr>
        <w:spacing w:after="120"/>
        <w:ind w:firstLine="709"/>
        <w:rPr>
          <w:rFonts w:eastAsia="Times New Roman" w:cs="Times New Roman"/>
          <w:color w:val="000000" w:themeColor="text1"/>
          <w:szCs w:val="22"/>
        </w:rPr>
      </w:pPr>
    </w:p>
    <w:p w14:paraId="28853F8D" w14:textId="35E2CCBB" w:rsidR="4C7A83C1" w:rsidRDefault="4C7A83C1" w:rsidP="4C7A83C1">
      <w:pPr>
        <w:spacing w:after="120"/>
        <w:ind w:firstLine="709"/>
        <w:rPr>
          <w:rFonts w:eastAsia="Times New Roman" w:cs="Times New Roman"/>
          <w:color w:val="000000" w:themeColor="text1"/>
          <w:szCs w:val="22"/>
        </w:rPr>
      </w:pPr>
    </w:p>
    <w:p w14:paraId="04C158D4" w14:textId="2BA737EB" w:rsidR="4C7A83C1" w:rsidRDefault="4C7A83C1" w:rsidP="4C7A83C1">
      <w:pPr>
        <w:spacing w:after="120"/>
        <w:ind w:firstLine="709"/>
        <w:rPr>
          <w:rFonts w:eastAsia="Times New Roman" w:cs="Times New Roman"/>
          <w:color w:val="000000" w:themeColor="text1"/>
          <w:szCs w:val="22"/>
        </w:rPr>
      </w:pPr>
    </w:p>
    <w:p w14:paraId="2409244D" w14:textId="77777777" w:rsidR="007B460C" w:rsidRDefault="0105334C" w:rsidP="007B460C">
      <w:pPr>
        <w:keepNext/>
        <w:spacing w:after="120"/>
        <w:ind w:firstLine="709"/>
        <w:jc w:val="center"/>
      </w:pPr>
      <w:r>
        <w:rPr>
          <w:noProof/>
        </w:rPr>
        <w:drawing>
          <wp:inline distT="0" distB="0" distL="0" distR="0" wp14:anchorId="3498F074" wp14:editId="49B4F521">
            <wp:extent cx="4981575" cy="1229427"/>
            <wp:effectExtent l="0" t="0" r="0" b="0"/>
            <wp:docPr id="756621723" name="drawing" descr="A close-up of a graph&#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621723" name=""/>
                    <pic:cNvPicPr/>
                  </pic:nvPicPr>
                  <pic:blipFill>
                    <a:blip r:embed="rId24">
                      <a:extLst>
                        <a:ext uri="{28A0092B-C50C-407E-A947-70E740481C1C}">
                          <a14:useLocalDpi xmlns:a14="http://schemas.microsoft.com/office/drawing/2010/main"/>
                        </a:ext>
                      </a:extLst>
                    </a:blip>
                    <a:stretch>
                      <a:fillRect/>
                    </a:stretch>
                  </pic:blipFill>
                  <pic:spPr>
                    <a:xfrm>
                      <a:off x="0" y="0"/>
                      <a:ext cx="4981575" cy="1229427"/>
                    </a:xfrm>
                    <a:prstGeom prst="rect">
                      <a:avLst/>
                    </a:prstGeom>
                  </pic:spPr>
                </pic:pic>
              </a:graphicData>
            </a:graphic>
          </wp:inline>
        </w:drawing>
      </w:r>
    </w:p>
    <w:p w14:paraId="7B6FFE62" w14:textId="6A55DD17" w:rsidR="0105334C"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11</w:t>
      </w:r>
      <w:r w:rsidRPr="007B460C">
        <w:rPr>
          <w:sz w:val="20"/>
          <w:szCs w:val="20"/>
        </w:rPr>
        <w:fldChar w:fldCharType="end"/>
      </w:r>
      <w:r w:rsidRPr="007B460C">
        <w:rPr>
          <w:sz w:val="20"/>
          <w:szCs w:val="20"/>
        </w:rPr>
        <w:t>: University of Bhopal SIS Analysis</w:t>
      </w:r>
    </w:p>
    <w:p w14:paraId="2624FD1C" w14:textId="2B4F367F" w:rsidR="639AE3B9" w:rsidRDefault="639AE3B9" w:rsidP="4C7A83C1">
      <w:pPr>
        <w:spacing w:after="120"/>
        <w:ind w:firstLine="709"/>
      </w:pPr>
    </w:p>
    <w:p w14:paraId="2F286595" w14:textId="77777777" w:rsidR="007B460C" w:rsidRDefault="0105334C" w:rsidP="007B460C">
      <w:pPr>
        <w:keepNext/>
        <w:spacing w:after="120"/>
        <w:ind w:firstLine="709"/>
        <w:jc w:val="center"/>
      </w:pPr>
      <w:r>
        <w:rPr>
          <w:noProof/>
        </w:rPr>
        <w:drawing>
          <wp:inline distT="0" distB="0" distL="0" distR="0" wp14:anchorId="5AFB4BCA" wp14:editId="4A2631AB">
            <wp:extent cx="3686175" cy="2590800"/>
            <wp:effectExtent l="0" t="0" r="0" b="0"/>
            <wp:docPr id="254537887" name="drawing" descr="A screenshot of a computer generated imag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537887" name=""/>
                    <pic:cNvPicPr/>
                  </pic:nvPicPr>
                  <pic:blipFill>
                    <a:blip r:embed="rId25">
                      <a:extLst>
                        <a:ext uri="{28A0092B-C50C-407E-A947-70E740481C1C}">
                          <a14:useLocalDpi xmlns:a14="http://schemas.microsoft.com/office/drawing/2010/main" val="0"/>
                        </a:ext>
                      </a:extLst>
                    </a:blip>
                    <a:stretch>
                      <a:fillRect/>
                    </a:stretch>
                  </pic:blipFill>
                  <pic:spPr>
                    <a:xfrm>
                      <a:off x="0" y="0"/>
                      <a:ext cx="3686175" cy="2590800"/>
                    </a:xfrm>
                    <a:prstGeom prst="rect">
                      <a:avLst/>
                    </a:prstGeom>
                  </pic:spPr>
                </pic:pic>
              </a:graphicData>
            </a:graphic>
          </wp:inline>
        </w:drawing>
      </w:r>
    </w:p>
    <w:p w14:paraId="4FDE974D" w14:textId="05F31174" w:rsidR="5238A420"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12</w:t>
      </w:r>
      <w:r w:rsidRPr="007B460C">
        <w:rPr>
          <w:sz w:val="20"/>
          <w:szCs w:val="20"/>
        </w:rPr>
        <w:fldChar w:fldCharType="end"/>
      </w:r>
      <w:r w:rsidRPr="007B460C">
        <w:rPr>
          <w:sz w:val="20"/>
          <w:szCs w:val="20"/>
        </w:rPr>
        <w:t>: University of Charotar Chassis Design</w:t>
      </w:r>
    </w:p>
    <w:p w14:paraId="6929AFB2" w14:textId="288D0AAD" w:rsidR="0105334C" w:rsidRDefault="0105334C" w:rsidP="4C7A83C1">
      <w:pPr>
        <w:spacing w:after="120"/>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The last source is from the University of Charotar. Choosing a highly triangulated and complex SIS design. Resulting in a max displacement of 11.7mm. This design results in protecting the driver, but at the cost of more weight and complexity. Other designs have shown that complexity isn’t always the right decision. </w:t>
      </w:r>
    </w:p>
    <w:p w14:paraId="61EE90A8" w14:textId="2CB3EF5D" w:rsidR="4C7A83C1" w:rsidRDefault="4C7A83C1" w:rsidP="4C7A83C1">
      <w:pPr>
        <w:spacing w:after="120"/>
        <w:ind w:firstLine="709"/>
        <w:rPr>
          <w:rFonts w:eastAsia="Times New Roman" w:cs="Times New Roman"/>
          <w:color w:val="000000" w:themeColor="text1"/>
          <w:szCs w:val="22"/>
        </w:rPr>
      </w:pPr>
    </w:p>
    <w:p w14:paraId="21D24391" w14:textId="03294247" w:rsidR="4C7A83C1" w:rsidRDefault="4C7A83C1" w:rsidP="4C7A83C1">
      <w:pPr>
        <w:spacing w:after="120"/>
        <w:ind w:firstLine="709"/>
        <w:rPr>
          <w:rFonts w:eastAsia="Times New Roman" w:cs="Times New Roman"/>
          <w:color w:val="000000" w:themeColor="text1"/>
          <w:szCs w:val="22"/>
        </w:rPr>
      </w:pPr>
    </w:p>
    <w:p w14:paraId="286A8074" w14:textId="4168A064" w:rsidR="4C7A83C1" w:rsidRDefault="4C7A83C1" w:rsidP="4C7A83C1">
      <w:pPr>
        <w:spacing w:after="120"/>
        <w:ind w:firstLine="709"/>
        <w:rPr>
          <w:rFonts w:eastAsia="Times New Roman" w:cs="Times New Roman"/>
          <w:color w:val="000000" w:themeColor="text1"/>
          <w:szCs w:val="22"/>
        </w:rPr>
      </w:pPr>
    </w:p>
    <w:p w14:paraId="391B4386" w14:textId="3F04AAB5" w:rsidR="4C7A83C1" w:rsidRDefault="4C7A83C1" w:rsidP="4C7A83C1">
      <w:pPr>
        <w:spacing w:after="120"/>
        <w:ind w:firstLine="709"/>
        <w:rPr>
          <w:rFonts w:eastAsia="Times New Roman" w:cs="Times New Roman"/>
          <w:color w:val="000000" w:themeColor="text1"/>
          <w:szCs w:val="22"/>
        </w:rPr>
      </w:pPr>
    </w:p>
    <w:p w14:paraId="5CD3E8D6" w14:textId="7E4B4E79" w:rsidR="4C7A83C1" w:rsidRDefault="4C7A83C1" w:rsidP="4C7A83C1">
      <w:pPr>
        <w:spacing w:after="120"/>
        <w:ind w:firstLine="709"/>
        <w:rPr>
          <w:rFonts w:eastAsia="Times New Roman" w:cs="Times New Roman"/>
          <w:color w:val="000000" w:themeColor="text1"/>
          <w:szCs w:val="22"/>
        </w:rPr>
      </w:pPr>
    </w:p>
    <w:p w14:paraId="0921B611" w14:textId="23EB7E3B" w:rsidR="4C7A83C1" w:rsidRDefault="4C7A83C1" w:rsidP="4C7A83C1">
      <w:pPr>
        <w:spacing w:after="120"/>
        <w:ind w:firstLine="709"/>
        <w:rPr>
          <w:rFonts w:eastAsia="Times New Roman" w:cs="Times New Roman"/>
          <w:color w:val="000000" w:themeColor="text1"/>
          <w:szCs w:val="22"/>
        </w:rPr>
      </w:pPr>
    </w:p>
    <w:p w14:paraId="022AA720" w14:textId="4A14600F" w:rsidR="4C7A83C1" w:rsidRDefault="4C7A83C1" w:rsidP="4C7A83C1">
      <w:pPr>
        <w:spacing w:after="120"/>
        <w:ind w:firstLine="709"/>
        <w:rPr>
          <w:rFonts w:eastAsia="Times New Roman" w:cs="Times New Roman"/>
          <w:color w:val="000000" w:themeColor="text1"/>
          <w:szCs w:val="22"/>
        </w:rPr>
      </w:pPr>
    </w:p>
    <w:p w14:paraId="6D9B020F" w14:textId="77777777" w:rsidR="007B460C" w:rsidRDefault="0105334C" w:rsidP="007B460C">
      <w:pPr>
        <w:keepNext/>
        <w:spacing w:after="120"/>
        <w:ind w:firstLine="709"/>
        <w:jc w:val="center"/>
      </w:pPr>
      <w:r>
        <w:rPr>
          <w:noProof/>
        </w:rPr>
        <w:drawing>
          <wp:inline distT="0" distB="0" distL="0" distR="0" wp14:anchorId="5D81FBA9" wp14:editId="14CB3B6B">
            <wp:extent cx="4714875" cy="3028950"/>
            <wp:effectExtent l="0" t="0" r="0" b="0"/>
            <wp:docPr id="1316619703" name="drawing" descr="A colorful metal frame with a white background&#10;&#10;Description automatically generated with medium confidence,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6619703" name=""/>
                    <pic:cNvPicPr/>
                  </pic:nvPicPr>
                  <pic:blipFill>
                    <a:blip r:embed="rId26">
                      <a:extLst>
                        <a:ext uri="{28A0092B-C50C-407E-A947-70E740481C1C}">
                          <a14:useLocalDpi xmlns:a14="http://schemas.microsoft.com/office/drawing/2010/main" val="0"/>
                        </a:ext>
                      </a:extLst>
                    </a:blip>
                    <a:stretch>
                      <a:fillRect/>
                    </a:stretch>
                  </pic:blipFill>
                  <pic:spPr>
                    <a:xfrm>
                      <a:off x="0" y="0"/>
                      <a:ext cx="4714875" cy="3028950"/>
                    </a:xfrm>
                    <a:prstGeom prst="rect">
                      <a:avLst/>
                    </a:prstGeom>
                  </pic:spPr>
                </pic:pic>
              </a:graphicData>
            </a:graphic>
          </wp:inline>
        </w:drawing>
      </w:r>
    </w:p>
    <w:p w14:paraId="2BE66F39" w14:textId="44F1AFBA" w:rsidR="4C7A83C1"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13</w:t>
      </w:r>
      <w:r w:rsidRPr="007B460C">
        <w:rPr>
          <w:sz w:val="20"/>
          <w:szCs w:val="20"/>
        </w:rPr>
        <w:fldChar w:fldCharType="end"/>
      </w:r>
      <w:r w:rsidRPr="007B460C">
        <w:rPr>
          <w:sz w:val="20"/>
          <w:szCs w:val="20"/>
        </w:rPr>
        <w:t>: University of Charotar SIS Analysis</w:t>
      </w:r>
    </w:p>
    <w:p w14:paraId="4BC0E0FF" w14:textId="77777777" w:rsidR="007B460C" w:rsidRPr="007B460C" w:rsidRDefault="007B460C" w:rsidP="007B460C">
      <w:pPr>
        <w:pStyle w:val="Caption"/>
        <w:jc w:val="center"/>
        <w:rPr>
          <w:rFonts w:eastAsia="Times New Roman" w:cs="Times New Roman"/>
          <w:color w:val="000000" w:themeColor="text1"/>
          <w:sz w:val="20"/>
          <w:szCs w:val="20"/>
        </w:rPr>
      </w:pPr>
    </w:p>
    <w:p w14:paraId="235EFF7A" w14:textId="1508CAFF" w:rsidR="0105334C" w:rsidRDefault="0105334C" w:rsidP="37240280">
      <w:pPr>
        <w:pStyle w:val="Heading3"/>
        <w:rPr>
          <w:rFonts w:eastAsia="Arial" w:cs="Arial"/>
          <w:color w:val="000000" w:themeColor="text1"/>
        </w:rPr>
      </w:pPr>
      <w:bookmarkStart w:id="46" w:name="_Toc811193325"/>
      <w:r w:rsidRPr="0056E777">
        <w:rPr>
          <w:rFonts w:eastAsia="Arial" w:cs="Arial"/>
          <w:color w:val="000000" w:themeColor="text1"/>
        </w:rPr>
        <w:t>Benchmarking – Front, rear and main hoop concepts (Brandon Guzman)</w:t>
      </w:r>
      <w:bookmarkEnd w:id="46"/>
    </w:p>
    <w:p w14:paraId="3BAC8FC3" w14:textId="3A49E83C" w:rsidR="0105334C" w:rsidRDefault="0105334C" w:rsidP="4C7A83C1">
      <w:pPr>
        <w:pStyle w:val="BodyText"/>
        <w:rPr>
          <w:rFonts w:eastAsia="Times New Roman" w:cs="Times New Roman"/>
          <w:color w:val="000000" w:themeColor="text1"/>
          <w:sz w:val="24"/>
        </w:rPr>
      </w:pPr>
      <w:r w:rsidRPr="4C7A83C1">
        <w:rPr>
          <w:rFonts w:eastAsia="Times New Roman" w:cs="Times New Roman"/>
          <w:b/>
          <w:bCs/>
          <w:color w:val="000000" w:themeColor="text1"/>
          <w:sz w:val="24"/>
        </w:rPr>
        <w:t xml:space="preserve"> </w:t>
      </w:r>
      <w:r>
        <w:tab/>
      </w:r>
      <w:r w:rsidRPr="4C7A83C1">
        <w:rPr>
          <w:rFonts w:eastAsia="Times New Roman" w:cs="Times New Roman"/>
          <w:color w:val="000000" w:themeColor="text1"/>
          <w:sz w:val="24"/>
        </w:rPr>
        <w:t>While conducting research and benchmarking with other Universities formula teams State of the art (SOTA) designs, the team was able to narrow down our own design concepts to the one that best meets the present and other sub team deliverables. A few goals from the chassis specific sub team are regarding larger front hoops, more room in cockpit/pedal box, and proper triangulation. In addition, NAU’s previous FSAE team from the 2024 competition did not get the opportunity to include an aerodynamics aspect to their vehicle design, this year it is one of our sub teams goals to also create a design that could incorporate this feature to allow for more downforce and less drag on the vehicle. In this section of the report, a brief description of 3 SOTA chassis designs from other universities followed by the team’s final selected design that will later be used in section 4.4 as the datum for the Pugh chart regarding concept selection.</w:t>
      </w:r>
    </w:p>
    <w:p w14:paraId="7EF08E26" w14:textId="77777777" w:rsidR="007B460C" w:rsidRDefault="0105334C" w:rsidP="007B460C">
      <w:pPr>
        <w:keepNext/>
        <w:spacing w:after="120"/>
        <w:jc w:val="center"/>
      </w:pPr>
      <w:r>
        <w:rPr>
          <w:noProof/>
        </w:rPr>
        <w:drawing>
          <wp:inline distT="0" distB="0" distL="0" distR="0" wp14:anchorId="4BA24C6F" wp14:editId="246E2FC9">
            <wp:extent cx="3095625" cy="2219325"/>
            <wp:effectExtent l="0" t="0" r="0" b="0"/>
            <wp:docPr id="1433561834" name="drawing" descr="A metal frame with a tractor&#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3561834" name=""/>
                    <pic:cNvPicPr/>
                  </pic:nvPicPr>
                  <pic:blipFill>
                    <a:blip r:embed="rId27">
                      <a:extLst>
                        <a:ext uri="{28A0092B-C50C-407E-A947-70E740481C1C}">
                          <a14:useLocalDpi xmlns:a14="http://schemas.microsoft.com/office/drawing/2010/main" val="0"/>
                        </a:ext>
                      </a:extLst>
                    </a:blip>
                    <a:stretch>
                      <a:fillRect/>
                    </a:stretch>
                  </pic:blipFill>
                  <pic:spPr>
                    <a:xfrm>
                      <a:off x="0" y="0"/>
                      <a:ext cx="3095625" cy="2219325"/>
                    </a:xfrm>
                    <a:prstGeom prst="rect">
                      <a:avLst/>
                    </a:prstGeom>
                  </pic:spPr>
                </pic:pic>
              </a:graphicData>
            </a:graphic>
          </wp:inline>
        </w:drawing>
      </w:r>
    </w:p>
    <w:p w14:paraId="0DEEEA11" w14:textId="7BEAF3E6" w:rsidR="0105334C"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14</w:t>
      </w:r>
      <w:r w:rsidRPr="007B460C">
        <w:rPr>
          <w:sz w:val="20"/>
          <w:szCs w:val="20"/>
        </w:rPr>
        <w:fldChar w:fldCharType="end"/>
      </w:r>
      <w:r w:rsidRPr="007B460C">
        <w:rPr>
          <w:sz w:val="20"/>
          <w:szCs w:val="20"/>
        </w:rPr>
        <w:t>: San Deigo State Chassis</w:t>
      </w:r>
    </w:p>
    <w:p w14:paraId="6D6F017F" w14:textId="27E52CBC" w:rsidR="0105334C" w:rsidRDefault="0105334C" w:rsidP="007B460C">
      <w:pPr>
        <w:pStyle w:val="BodyText"/>
        <w:ind w:firstLine="709"/>
        <w:rPr>
          <w:rFonts w:eastAsia="Times New Roman" w:cs="Times New Roman"/>
          <w:color w:val="000000" w:themeColor="text1"/>
          <w:sz w:val="24"/>
        </w:rPr>
      </w:pPr>
      <w:r w:rsidRPr="4C7A83C1">
        <w:rPr>
          <w:rFonts w:eastAsia="Times New Roman" w:cs="Times New Roman"/>
          <w:color w:val="000000" w:themeColor="text1"/>
          <w:sz w:val="24"/>
        </w:rPr>
        <w:t>In Figure 1</w:t>
      </w:r>
      <w:r w:rsidR="007B460C">
        <w:rPr>
          <w:rFonts w:eastAsia="Times New Roman" w:cs="Times New Roman"/>
          <w:color w:val="000000" w:themeColor="text1"/>
          <w:sz w:val="24"/>
        </w:rPr>
        <w:t>4</w:t>
      </w:r>
      <w:r w:rsidRPr="4C7A83C1">
        <w:rPr>
          <w:rFonts w:eastAsia="Times New Roman" w:cs="Times New Roman"/>
          <w:color w:val="000000" w:themeColor="text1"/>
          <w:sz w:val="24"/>
        </w:rPr>
        <w:t xml:space="preserve"> above, this is the chassis design from San Diego state during the 2010 FSAE competition. Although an older design it still performed admirably enough to be show cased at SolidWorks world. This is due to its robust design from being properly triangulated, the large front hoop with extra pedal box room, and cockpit space Which is why this design was selected for one of SOTA designs to benchmark the teams designs with.</w:t>
      </w:r>
    </w:p>
    <w:p w14:paraId="36047A24" w14:textId="6AE17483" w:rsidR="4C7A83C1" w:rsidRDefault="4C7A83C1" w:rsidP="4C7A83C1">
      <w:pPr>
        <w:spacing w:after="120"/>
        <w:jc w:val="center"/>
        <w:rPr>
          <w:rFonts w:eastAsia="Times New Roman" w:cs="Times New Roman"/>
          <w:color w:val="000000" w:themeColor="text1"/>
          <w:sz w:val="24"/>
        </w:rPr>
      </w:pPr>
    </w:p>
    <w:p w14:paraId="20F6CD2C" w14:textId="77777777" w:rsidR="007B460C" w:rsidRDefault="0105334C" w:rsidP="007B460C">
      <w:pPr>
        <w:keepNext/>
        <w:spacing w:after="120"/>
        <w:jc w:val="center"/>
      </w:pPr>
      <w:r>
        <w:rPr>
          <w:noProof/>
        </w:rPr>
        <w:drawing>
          <wp:inline distT="0" distB="0" distL="0" distR="0" wp14:anchorId="4C6490D3" wp14:editId="5A955B3B">
            <wp:extent cx="3343275" cy="2428875"/>
            <wp:effectExtent l="0" t="0" r="0" b="0"/>
            <wp:docPr id="462492487" name="drawing" descr="A metal frame on a cart&#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492487" name=""/>
                    <pic:cNvPicPr/>
                  </pic:nvPicPr>
                  <pic:blipFill>
                    <a:blip r:embed="rId28">
                      <a:extLst>
                        <a:ext uri="{28A0092B-C50C-407E-A947-70E740481C1C}">
                          <a14:useLocalDpi xmlns:a14="http://schemas.microsoft.com/office/drawing/2010/main" val="0"/>
                        </a:ext>
                      </a:extLst>
                    </a:blip>
                    <a:stretch>
                      <a:fillRect/>
                    </a:stretch>
                  </pic:blipFill>
                  <pic:spPr>
                    <a:xfrm>
                      <a:off x="0" y="0"/>
                      <a:ext cx="3343275" cy="2428875"/>
                    </a:xfrm>
                    <a:prstGeom prst="rect">
                      <a:avLst/>
                    </a:prstGeom>
                  </pic:spPr>
                </pic:pic>
              </a:graphicData>
            </a:graphic>
          </wp:inline>
        </w:drawing>
      </w:r>
    </w:p>
    <w:p w14:paraId="5D002719" w14:textId="1B71EDDD" w:rsidR="0105334C"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15</w:t>
      </w:r>
      <w:r w:rsidRPr="007B460C">
        <w:rPr>
          <w:sz w:val="20"/>
          <w:szCs w:val="20"/>
        </w:rPr>
        <w:fldChar w:fldCharType="end"/>
      </w:r>
      <w:r w:rsidRPr="007B460C">
        <w:rPr>
          <w:sz w:val="20"/>
          <w:szCs w:val="20"/>
        </w:rPr>
        <w:t>: University of Delaware Chassis Design</w:t>
      </w:r>
    </w:p>
    <w:p w14:paraId="6E93BAFC" w14:textId="44526EC0" w:rsidR="0105334C" w:rsidRDefault="0105334C" w:rsidP="007B460C">
      <w:pPr>
        <w:pStyle w:val="BodyText"/>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This figure above showcases the university of Delawares chassis design from the 2017 FSAE competition. Their design includes a very large cockpit and front hoop, giving the driver lots of space. It is more of a stalky design but because they were a top performing school it is interesting to compare a variety of designs to see what does well and what doesn’t which is why this design was selected as a SOTA design. </w:t>
      </w:r>
    </w:p>
    <w:p w14:paraId="5864E7A1" w14:textId="77777777" w:rsidR="007B460C" w:rsidRDefault="0105334C" w:rsidP="007B460C">
      <w:pPr>
        <w:keepNext/>
        <w:spacing w:after="120"/>
        <w:jc w:val="center"/>
      </w:pPr>
      <w:r>
        <w:rPr>
          <w:noProof/>
        </w:rPr>
        <w:drawing>
          <wp:inline distT="0" distB="0" distL="0" distR="0" wp14:anchorId="041F270C" wp14:editId="01E1C3DA">
            <wp:extent cx="2543175" cy="2419350"/>
            <wp:effectExtent l="0" t="0" r="0" b="0"/>
            <wp:docPr id="1623617636" name="drawing" descr="A model of a plan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617636" name=""/>
                    <pic:cNvPicPr/>
                  </pic:nvPicPr>
                  <pic:blipFill>
                    <a:blip r:embed="rId29">
                      <a:extLst>
                        <a:ext uri="{28A0092B-C50C-407E-A947-70E740481C1C}">
                          <a14:useLocalDpi xmlns:a14="http://schemas.microsoft.com/office/drawing/2010/main" val="0"/>
                        </a:ext>
                      </a:extLst>
                    </a:blip>
                    <a:stretch>
                      <a:fillRect/>
                    </a:stretch>
                  </pic:blipFill>
                  <pic:spPr>
                    <a:xfrm>
                      <a:off x="0" y="0"/>
                      <a:ext cx="2543175" cy="2419350"/>
                    </a:xfrm>
                    <a:prstGeom prst="rect">
                      <a:avLst/>
                    </a:prstGeom>
                  </pic:spPr>
                </pic:pic>
              </a:graphicData>
            </a:graphic>
          </wp:inline>
        </w:drawing>
      </w:r>
    </w:p>
    <w:p w14:paraId="418991CF" w14:textId="2E5DF2E2" w:rsidR="0105334C"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16</w:t>
      </w:r>
      <w:r w:rsidRPr="007B460C">
        <w:rPr>
          <w:sz w:val="20"/>
          <w:szCs w:val="20"/>
        </w:rPr>
        <w:fldChar w:fldCharType="end"/>
      </w:r>
      <w:r w:rsidRPr="007B460C">
        <w:rPr>
          <w:sz w:val="20"/>
          <w:szCs w:val="20"/>
        </w:rPr>
        <w:t>: Purdue University chassis design</w:t>
      </w:r>
    </w:p>
    <w:p w14:paraId="31F20DA2" w14:textId="6C636774" w:rsidR="0105334C" w:rsidRDefault="0105334C" w:rsidP="007B460C">
      <w:pPr>
        <w:pStyle w:val="Caption"/>
        <w:ind w:firstLine="709"/>
        <w:rPr>
          <w:rFonts w:eastAsia="Times New Roman" w:cs="Times New Roman"/>
          <w:color w:val="000000" w:themeColor="text1"/>
        </w:rPr>
      </w:pPr>
      <w:r w:rsidRPr="4C7A83C1">
        <w:rPr>
          <w:rFonts w:eastAsia="Times New Roman" w:cs="Times New Roman"/>
          <w:i w:val="0"/>
          <w:iCs w:val="0"/>
          <w:color w:val="000000" w:themeColor="text1"/>
        </w:rPr>
        <w:t>In figure 1</w:t>
      </w:r>
      <w:r w:rsidR="007B460C">
        <w:rPr>
          <w:rFonts w:eastAsia="Times New Roman" w:cs="Times New Roman"/>
          <w:i w:val="0"/>
          <w:iCs w:val="0"/>
          <w:color w:val="000000" w:themeColor="text1"/>
        </w:rPr>
        <w:t>6</w:t>
      </w:r>
      <w:r w:rsidRPr="4C7A83C1">
        <w:rPr>
          <w:rFonts w:eastAsia="Times New Roman" w:cs="Times New Roman"/>
          <w:i w:val="0"/>
          <w:iCs w:val="0"/>
          <w:color w:val="000000" w:themeColor="text1"/>
        </w:rPr>
        <w:t xml:space="preserve"> above, this was Purdue university’s chassis design from the 2020 FSAE competition. This chassis design scored 2</w:t>
      </w:r>
      <w:r w:rsidRPr="4C7A83C1">
        <w:rPr>
          <w:rFonts w:eastAsia="Times New Roman" w:cs="Times New Roman"/>
          <w:i w:val="0"/>
          <w:iCs w:val="0"/>
          <w:color w:val="000000" w:themeColor="text1"/>
          <w:vertAlign w:val="superscript"/>
        </w:rPr>
        <w:t>nd</w:t>
      </w:r>
      <w:r w:rsidRPr="4C7A83C1">
        <w:rPr>
          <w:rFonts w:eastAsia="Times New Roman" w:cs="Times New Roman"/>
          <w:i w:val="0"/>
          <w:iCs w:val="0"/>
          <w:color w:val="000000" w:themeColor="text1"/>
        </w:rPr>
        <w:t xml:space="preserve"> place in the knowledge event competition of the entire event, and was the best design score a team has scored in the University’s history of competing in this competition. It is important to note this design also has a large front hoop and lots of space in the cockpit. For those reasons, this design was selected as the last SOTA design to be benchmarked with the team’s designs. </w:t>
      </w:r>
    </w:p>
    <w:p w14:paraId="1A1EC65E" w14:textId="24379E51" w:rsidR="4C7A83C1" w:rsidRDefault="4C7A83C1" w:rsidP="4C7A83C1">
      <w:pPr>
        <w:spacing w:before="120" w:after="120"/>
        <w:jc w:val="center"/>
        <w:rPr>
          <w:rFonts w:eastAsia="Times New Roman" w:cs="Times New Roman"/>
          <w:i/>
          <w:iCs/>
          <w:color w:val="000000" w:themeColor="text1"/>
          <w:sz w:val="24"/>
        </w:rPr>
      </w:pPr>
    </w:p>
    <w:p w14:paraId="0586BDCC" w14:textId="77777777" w:rsidR="007B460C" w:rsidRDefault="0105334C" w:rsidP="007B460C">
      <w:pPr>
        <w:keepNext/>
        <w:spacing w:before="120" w:after="120"/>
        <w:jc w:val="center"/>
      </w:pPr>
      <w:r>
        <w:rPr>
          <w:noProof/>
        </w:rPr>
        <w:drawing>
          <wp:inline distT="0" distB="0" distL="0" distR="0" wp14:anchorId="53BF3252" wp14:editId="14543590">
            <wp:extent cx="4533900" cy="2495550"/>
            <wp:effectExtent l="0" t="0" r="0" b="0"/>
            <wp:docPr id="918415678" name="drawing" descr="A drawing of a metal fram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8415678" name=""/>
                    <pic:cNvPicPr/>
                  </pic:nvPicPr>
                  <pic:blipFill>
                    <a:blip r:embed="rId30">
                      <a:extLst>
                        <a:ext uri="{28A0092B-C50C-407E-A947-70E740481C1C}">
                          <a14:useLocalDpi xmlns:a14="http://schemas.microsoft.com/office/drawing/2010/main" val="0"/>
                        </a:ext>
                      </a:extLst>
                    </a:blip>
                    <a:stretch>
                      <a:fillRect/>
                    </a:stretch>
                  </pic:blipFill>
                  <pic:spPr>
                    <a:xfrm>
                      <a:off x="0" y="0"/>
                      <a:ext cx="4533900" cy="2495550"/>
                    </a:xfrm>
                    <a:prstGeom prst="rect">
                      <a:avLst/>
                    </a:prstGeom>
                  </pic:spPr>
                </pic:pic>
              </a:graphicData>
            </a:graphic>
          </wp:inline>
        </w:drawing>
      </w:r>
    </w:p>
    <w:p w14:paraId="3DE1FEA3" w14:textId="40488E86" w:rsidR="0105334C" w:rsidRPr="007B460C" w:rsidRDefault="007B460C" w:rsidP="007B460C">
      <w:pPr>
        <w:pStyle w:val="Caption"/>
        <w:jc w:val="center"/>
        <w:rPr>
          <w:rFonts w:eastAsia="Times New Roman" w:cs="Times New Roman"/>
          <w:i w:val="0"/>
          <w:iCs w:val="0"/>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17</w:t>
      </w:r>
      <w:r w:rsidRPr="007B460C">
        <w:rPr>
          <w:sz w:val="20"/>
          <w:szCs w:val="20"/>
        </w:rPr>
        <w:fldChar w:fldCharType="end"/>
      </w:r>
      <w:r w:rsidRPr="007B460C">
        <w:rPr>
          <w:sz w:val="20"/>
          <w:szCs w:val="20"/>
        </w:rPr>
        <w:t>: Final design for FSAE 2025 Car</w:t>
      </w:r>
    </w:p>
    <w:p w14:paraId="44A777E4" w14:textId="3372E3B6" w:rsidR="0105334C" w:rsidRDefault="0105334C" w:rsidP="4C7A83C1">
      <w:pPr>
        <w:pStyle w:val="BodyText"/>
        <w:rPr>
          <w:rFonts w:eastAsia="Times New Roman" w:cs="Times New Roman"/>
          <w:color w:val="000000" w:themeColor="text1"/>
          <w:sz w:val="24"/>
        </w:rPr>
      </w:pPr>
      <w:r w:rsidRPr="7FA6B0FF">
        <w:rPr>
          <w:rFonts w:eastAsia="Times New Roman" w:cs="Times New Roman"/>
          <w:color w:val="000000" w:themeColor="text1"/>
          <w:sz w:val="24"/>
        </w:rPr>
        <w:t>Lastly, Figure 1</w:t>
      </w:r>
      <w:r w:rsidR="007B460C">
        <w:rPr>
          <w:rFonts w:eastAsia="Times New Roman" w:cs="Times New Roman"/>
          <w:color w:val="000000" w:themeColor="text1"/>
          <w:sz w:val="24"/>
        </w:rPr>
        <w:t>7</w:t>
      </w:r>
      <w:r w:rsidRPr="7FA6B0FF">
        <w:rPr>
          <w:rFonts w:eastAsia="Times New Roman" w:cs="Times New Roman"/>
          <w:color w:val="000000" w:themeColor="text1"/>
          <w:sz w:val="24"/>
        </w:rPr>
        <w:t xml:space="preserve"> is a picture of the final selected CAD design for the 2025 car. In this final design, the team increased the height of the front hoop, made the rear suspension box smaller, and increased the width of the cockpit. The front hoop size was one of the most notable changes for the design, this was done for safely in case of the event of a roll over and to implement more aerodynamic</w:t>
      </w:r>
      <w:r w:rsidRPr="7FA6B0FF">
        <w:rPr>
          <w:rFonts w:eastAsia="Times New Roman" w:cs="Times New Roman"/>
          <w:color w:val="000000" w:themeColor="text1"/>
          <w:szCs w:val="22"/>
        </w:rPr>
        <w:t xml:space="preserve"> </w:t>
      </w:r>
      <w:r w:rsidRPr="7FA6B0FF">
        <w:rPr>
          <w:rFonts w:eastAsia="Times New Roman" w:cs="Times New Roman"/>
          <w:color w:val="000000" w:themeColor="text1"/>
          <w:sz w:val="24"/>
        </w:rPr>
        <w:t>designs to the car. It is also important to note that the other designs chosen as the teams SOTA designs also incorporate a large front hoop. More description as to why this design was selected will be further described in section 4.3, section 4.3 and section 4.4 further down in this design report.</w:t>
      </w:r>
    </w:p>
    <w:p w14:paraId="501B4073" w14:textId="77777777" w:rsidR="002D470D" w:rsidRDefault="002D470D" w:rsidP="4C7A83C1">
      <w:pPr>
        <w:pStyle w:val="BodyText"/>
        <w:rPr>
          <w:rFonts w:eastAsia="Times New Roman" w:cs="Times New Roman"/>
          <w:color w:val="000000" w:themeColor="text1"/>
          <w:sz w:val="24"/>
        </w:rPr>
      </w:pPr>
    </w:p>
    <w:p w14:paraId="3264C296" w14:textId="3163F81C" w:rsidR="002D470D" w:rsidRDefault="00332995" w:rsidP="002C6DCB">
      <w:pPr>
        <w:pStyle w:val="Heading3"/>
      </w:pPr>
      <w:bookmarkStart w:id="47" w:name="_Toc1981394503"/>
      <w:r>
        <w:t>Front Wing</w:t>
      </w:r>
      <w:r w:rsidR="001F61D8">
        <w:t xml:space="preserve"> – Ryan Meger</w:t>
      </w:r>
      <w:bookmarkEnd w:id="47"/>
    </w:p>
    <w:p w14:paraId="351E6F15" w14:textId="77777777" w:rsidR="007B460C" w:rsidRDefault="008C37CB" w:rsidP="007B460C">
      <w:pPr>
        <w:pStyle w:val="BodyText"/>
        <w:keepNext/>
        <w:jc w:val="center"/>
      </w:pPr>
      <w:r w:rsidRPr="008C37CB">
        <w:rPr>
          <w:noProof/>
        </w:rPr>
        <w:drawing>
          <wp:inline distT="0" distB="0" distL="0" distR="0" wp14:anchorId="0C8C0FFE" wp14:editId="7BADFF19">
            <wp:extent cx="3429000" cy="1714500"/>
            <wp:effectExtent l="0" t="0" r="0" b="0"/>
            <wp:docPr id="935746872" name="Picture 2" descr="A person in a race ca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A person in a race car&#10;&#10;AI-generated content may be incorrect."/>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3429000" cy="1714500"/>
                    </a:xfrm>
                    <a:prstGeom prst="rect">
                      <a:avLst/>
                    </a:prstGeom>
                    <a:noFill/>
                    <a:ln>
                      <a:noFill/>
                    </a:ln>
                  </pic:spPr>
                </pic:pic>
              </a:graphicData>
            </a:graphic>
          </wp:inline>
        </w:drawing>
      </w:r>
    </w:p>
    <w:p w14:paraId="45FE1B86" w14:textId="6944831E" w:rsidR="003051FB"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18</w:t>
      </w:r>
      <w:r w:rsidRPr="007B460C">
        <w:rPr>
          <w:sz w:val="20"/>
          <w:szCs w:val="20"/>
        </w:rPr>
        <w:fldChar w:fldCharType="end"/>
      </w:r>
      <w:r w:rsidRPr="007B460C">
        <w:rPr>
          <w:sz w:val="20"/>
          <w:szCs w:val="20"/>
        </w:rPr>
        <w:t>: Purdue FSAE Car</w:t>
      </w:r>
    </w:p>
    <w:p w14:paraId="13F00C09" w14:textId="1A376763" w:rsidR="001F61D8" w:rsidRPr="000B08EF" w:rsidRDefault="002840A5" w:rsidP="0020615E">
      <w:pPr>
        <w:pStyle w:val="BodyText"/>
        <w:ind w:firstLine="709"/>
        <w:rPr>
          <w:sz w:val="24"/>
        </w:rPr>
      </w:pPr>
      <w:r w:rsidRPr="000B08EF">
        <w:rPr>
          <w:sz w:val="24"/>
        </w:rPr>
        <w:t xml:space="preserve">The front wing was a tricky aerodynamic device to incorporate onto the car. Due to the size of the nose cone it left little room to </w:t>
      </w:r>
      <w:r w:rsidR="00D00AA7" w:rsidRPr="000B08EF">
        <w:rPr>
          <w:sz w:val="24"/>
        </w:rPr>
        <w:t xml:space="preserve">be </w:t>
      </w:r>
      <w:r w:rsidR="003051FB" w:rsidRPr="000B08EF">
        <w:rPr>
          <w:sz w:val="24"/>
        </w:rPr>
        <w:t xml:space="preserve">creative with the design. </w:t>
      </w:r>
      <w:r w:rsidR="008C37CB" w:rsidRPr="000B08EF">
        <w:rPr>
          <w:sz w:val="24"/>
        </w:rPr>
        <w:t>The image above</w:t>
      </w:r>
      <w:r w:rsidR="003E53ED" w:rsidRPr="000B08EF">
        <w:rPr>
          <w:sz w:val="24"/>
        </w:rPr>
        <w:t>, Purdue university’s car,</w:t>
      </w:r>
      <w:r w:rsidR="008C37CB" w:rsidRPr="000B08EF">
        <w:rPr>
          <w:sz w:val="24"/>
        </w:rPr>
        <w:t xml:space="preserve"> </w:t>
      </w:r>
      <w:r w:rsidR="00201053" w:rsidRPr="000B08EF">
        <w:rPr>
          <w:sz w:val="24"/>
        </w:rPr>
        <w:t xml:space="preserve">is what we </w:t>
      </w:r>
      <w:r w:rsidR="0020615E" w:rsidRPr="000B08EF">
        <w:rPr>
          <w:sz w:val="24"/>
        </w:rPr>
        <w:t>take</w:t>
      </w:r>
      <w:r w:rsidR="00201053" w:rsidRPr="000B08EF">
        <w:rPr>
          <w:sz w:val="24"/>
        </w:rPr>
        <w:t xml:space="preserve"> inspiration from</w:t>
      </w:r>
      <w:r w:rsidR="003E53ED" w:rsidRPr="000B08EF">
        <w:rPr>
          <w:sz w:val="24"/>
        </w:rPr>
        <w:t xml:space="preserve">. We have limited knowledge of the manufacturing techniques used to create such a wing, but we did what we could from images and articles found online. Having at least a </w:t>
      </w:r>
      <w:r w:rsidR="0020615E" w:rsidRPr="000B08EF">
        <w:rPr>
          <w:sz w:val="24"/>
        </w:rPr>
        <w:t>two-stage</w:t>
      </w:r>
      <w:r w:rsidR="003E53ED" w:rsidRPr="000B08EF">
        <w:rPr>
          <w:sz w:val="24"/>
        </w:rPr>
        <w:t xml:space="preserve"> front wing would be paramount to create </w:t>
      </w:r>
      <w:r w:rsidR="00A82EBA" w:rsidRPr="000B08EF">
        <w:rPr>
          <w:sz w:val="24"/>
        </w:rPr>
        <w:t>a</w:t>
      </w:r>
      <w:r w:rsidR="003E53ED" w:rsidRPr="000B08EF">
        <w:rPr>
          <w:sz w:val="24"/>
        </w:rPr>
        <w:t xml:space="preserve"> sort of downforce for the car. This would also add to the simplicity of the design, </w:t>
      </w:r>
      <w:r w:rsidR="00C45315" w:rsidRPr="000B08EF">
        <w:rPr>
          <w:sz w:val="24"/>
        </w:rPr>
        <w:t xml:space="preserve">not having a </w:t>
      </w:r>
      <w:r w:rsidR="00A82EBA" w:rsidRPr="000B08EF">
        <w:rPr>
          <w:sz w:val="24"/>
        </w:rPr>
        <w:t>multistage</w:t>
      </w:r>
      <w:r w:rsidR="00C45315" w:rsidRPr="000B08EF">
        <w:rPr>
          <w:sz w:val="24"/>
        </w:rPr>
        <w:t xml:space="preserve"> airfoil. </w:t>
      </w:r>
    </w:p>
    <w:p w14:paraId="59589972" w14:textId="31EC9326" w:rsidR="001F61D8" w:rsidRDefault="001F61D8" w:rsidP="001F61D8">
      <w:pPr>
        <w:pStyle w:val="Heading3"/>
      </w:pPr>
      <w:bookmarkStart w:id="48" w:name="_Toc355954917"/>
      <w:r>
        <w:t>Rear Wing – Ryan Meger</w:t>
      </w:r>
      <w:bookmarkEnd w:id="48"/>
      <w:r>
        <w:t xml:space="preserve"> </w:t>
      </w:r>
    </w:p>
    <w:p w14:paraId="5C3B9733" w14:textId="77777777" w:rsidR="007B460C" w:rsidRDefault="001878B2" w:rsidP="007B460C">
      <w:pPr>
        <w:pStyle w:val="BodyText"/>
        <w:keepNext/>
        <w:jc w:val="center"/>
      </w:pPr>
      <w:r>
        <w:rPr>
          <w:noProof/>
        </w:rPr>
        <w:drawing>
          <wp:inline distT="0" distB="0" distL="0" distR="0" wp14:anchorId="4ECF0BAE" wp14:editId="5A205B55">
            <wp:extent cx="3180522" cy="1789044"/>
            <wp:effectExtent l="0" t="0" r="1270" b="1905"/>
            <wp:docPr id="123751352" name="Picture 5" descr="A race car on a track&#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751352" name="Picture 5" descr="A race car on a track&#10;&#10;AI-generated content may be incorrect."/>
                    <pic:cNvPicPr/>
                  </pic:nvPicPr>
                  <pic:blipFill>
                    <a:blip r:embed="rId32" cstate="print">
                      <a:extLst>
                        <a:ext uri="{28A0092B-C50C-407E-A947-70E740481C1C}">
                          <a14:useLocalDpi xmlns:a14="http://schemas.microsoft.com/office/drawing/2010/main" val="0"/>
                        </a:ext>
                      </a:extLst>
                    </a:blip>
                    <a:stretch>
                      <a:fillRect/>
                    </a:stretch>
                  </pic:blipFill>
                  <pic:spPr>
                    <a:xfrm>
                      <a:off x="0" y="0"/>
                      <a:ext cx="3183137" cy="1790515"/>
                    </a:xfrm>
                    <a:prstGeom prst="rect">
                      <a:avLst/>
                    </a:prstGeom>
                  </pic:spPr>
                </pic:pic>
              </a:graphicData>
            </a:graphic>
          </wp:inline>
        </w:drawing>
      </w:r>
    </w:p>
    <w:p w14:paraId="3782EFDE" w14:textId="36E1D002" w:rsidR="001F61D8" w:rsidRPr="007B460C" w:rsidRDefault="007B460C" w:rsidP="007B460C">
      <w:pPr>
        <w:pStyle w:val="Caption"/>
        <w:jc w:val="center"/>
        <w:rPr>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19</w:t>
      </w:r>
      <w:r w:rsidRPr="007B460C">
        <w:rPr>
          <w:sz w:val="20"/>
          <w:szCs w:val="20"/>
        </w:rPr>
        <w:fldChar w:fldCharType="end"/>
      </w:r>
      <w:r w:rsidRPr="007B460C">
        <w:rPr>
          <w:sz w:val="20"/>
          <w:szCs w:val="20"/>
        </w:rPr>
        <w:t>: BME Formula Racing Team</w:t>
      </w:r>
    </w:p>
    <w:p w14:paraId="50608F99" w14:textId="4174E98A" w:rsidR="001878B2" w:rsidRPr="000B08EF" w:rsidRDefault="001878B2" w:rsidP="0056E777">
      <w:pPr>
        <w:pStyle w:val="BodyText"/>
        <w:rPr>
          <w:sz w:val="24"/>
        </w:rPr>
      </w:pPr>
      <w:r>
        <w:tab/>
      </w:r>
      <w:r w:rsidR="07C927B4" w:rsidRPr="0056E777">
        <w:rPr>
          <w:sz w:val="24"/>
        </w:rPr>
        <w:t>This is the BME formula racing team in 2020. The mounting system and overall size of the rear wing was taken into consideration for our final design. They incor</w:t>
      </w:r>
      <w:r w:rsidR="436B9D65" w:rsidRPr="0056E777">
        <w:rPr>
          <w:sz w:val="24"/>
        </w:rPr>
        <w:t>porated a goose neck design that</w:t>
      </w:r>
      <w:r w:rsidR="43291747" w:rsidRPr="0056E777">
        <w:rPr>
          <w:sz w:val="24"/>
        </w:rPr>
        <w:t xml:space="preserve"> connects to the main hoop of the car, giving it a rig</w:t>
      </w:r>
      <w:r w:rsidR="32A1386E" w:rsidRPr="0056E777">
        <w:rPr>
          <w:sz w:val="24"/>
        </w:rPr>
        <w:t>i</w:t>
      </w:r>
      <w:r w:rsidR="43291747" w:rsidRPr="0056E777">
        <w:rPr>
          <w:sz w:val="24"/>
        </w:rPr>
        <w:t xml:space="preserve">d design. </w:t>
      </w:r>
      <w:r w:rsidR="094D9993" w:rsidRPr="0056E777">
        <w:rPr>
          <w:sz w:val="24"/>
        </w:rPr>
        <w:t xml:space="preserve">The top airfoil AOA is angled very aggressively, so we took this design choice into our final design. </w:t>
      </w:r>
    </w:p>
    <w:p w14:paraId="636747A9" w14:textId="507BF616" w:rsidR="001F61D8" w:rsidRPr="001F61D8" w:rsidRDefault="001F61D8" w:rsidP="001F61D8">
      <w:pPr>
        <w:pStyle w:val="Heading3"/>
      </w:pPr>
      <w:bookmarkStart w:id="49" w:name="_Toc1171982583"/>
      <w:r>
        <w:t>Nose Cone – Ryan Meger</w:t>
      </w:r>
      <w:bookmarkEnd w:id="49"/>
    </w:p>
    <w:p w14:paraId="2555B9F3" w14:textId="77777777" w:rsidR="007B460C" w:rsidRDefault="00E53C6A" w:rsidP="007B460C">
      <w:pPr>
        <w:pStyle w:val="BodyText"/>
        <w:keepNext/>
        <w:jc w:val="center"/>
      </w:pPr>
      <w:r w:rsidRPr="00E53C6A">
        <w:rPr>
          <w:i/>
          <w:iCs/>
          <w:noProof/>
        </w:rPr>
        <w:drawing>
          <wp:inline distT="0" distB="0" distL="0" distR="0" wp14:anchorId="0AB2E2F1" wp14:editId="1EEED25F">
            <wp:extent cx="2773017" cy="2079763"/>
            <wp:effectExtent l="0" t="0" r="8890" b="0"/>
            <wp:docPr id="190074287" name="Picture 4" descr="A race car with a person in the fro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A race car with a person in the front&#10;&#10;AI-generated content may be incorrect."/>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2780325" cy="2085244"/>
                    </a:xfrm>
                    <a:prstGeom prst="rect">
                      <a:avLst/>
                    </a:prstGeom>
                    <a:noFill/>
                    <a:ln>
                      <a:noFill/>
                    </a:ln>
                  </pic:spPr>
                </pic:pic>
              </a:graphicData>
            </a:graphic>
          </wp:inline>
        </w:drawing>
      </w:r>
    </w:p>
    <w:p w14:paraId="0EDD8CD9" w14:textId="471B5AE7" w:rsidR="00A51080" w:rsidRPr="007B460C" w:rsidRDefault="007B460C" w:rsidP="007B460C">
      <w:pPr>
        <w:pStyle w:val="Caption"/>
        <w:jc w:val="center"/>
        <w:rPr>
          <w:i w:val="0"/>
          <w:iCs w:val="0"/>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20</w:t>
      </w:r>
      <w:r w:rsidRPr="007B460C">
        <w:rPr>
          <w:sz w:val="20"/>
          <w:szCs w:val="20"/>
        </w:rPr>
        <w:fldChar w:fldCharType="end"/>
      </w:r>
      <w:r w:rsidRPr="007B460C">
        <w:rPr>
          <w:sz w:val="20"/>
          <w:szCs w:val="20"/>
        </w:rPr>
        <w:t>: Ohio State FSAE Car</w:t>
      </w:r>
    </w:p>
    <w:p w14:paraId="4E0934BB" w14:textId="7D02B2C0" w:rsidR="00E53C6A" w:rsidRPr="000B08EF" w:rsidRDefault="00E53C6A" w:rsidP="00E53C6A">
      <w:pPr>
        <w:pStyle w:val="BodyText"/>
        <w:rPr>
          <w:sz w:val="24"/>
        </w:rPr>
      </w:pPr>
      <w:r>
        <w:tab/>
      </w:r>
      <w:r w:rsidRPr="000B08EF">
        <w:rPr>
          <w:sz w:val="24"/>
        </w:rPr>
        <w:t xml:space="preserve">The image above is from one of the highest performing FSAE teams in the country, Ohio state. We have no prior knowledge </w:t>
      </w:r>
      <w:r w:rsidR="009E341C" w:rsidRPr="000B08EF">
        <w:rPr>
          <w:sz w:val="24"/>
        </w:rPr>
        <w:t>of</w:t>
      </w:r>
      <w:r w:rsidRPr="000B08EF">
        <w:rPr>
          <w:sz w:val="24"/>
        </w:rPr>
        <w:t xml:space="preserve"> how to design a nose cone for a formula car, so this was used to guide us. </w:t>
      </w:r>
      <w:r w:rsidR="007E2A29" w:rsidRPr="000B08EF">
        <w:rPr>
          <w:sz w:val="24"/>
        </w:rPr>
        <w:t xml:space="preserve">The team wants the nose cone to go over the </w:t>
      </w:r>
      <w:r w:rsidR="00B43E24" w:rsidRPr="000B08EF">
        <w:rPr>
          <w:sz w:val="24"/>
        </w:rPr>
        <w:t xml:space="preserve">dash, so it has to be tall enough to do so. This team did just that. They also keep the front of the cone very pointy, slicing the air as the car moves forward. We copied this design and can be seen in our final </w:t>
      </w:r>
      <w:r w:rsidR="008F111C" w:rsidRPr="000B08EF">
        <w:rPr>
          <w:sz w:val="24"/>
        </w:rPr>
        <w:t xml:space="preserve">design. </w:t>
      </w:r>
    </w:p>
    <w:p w14:paraId="57182915" w14:textId="54ECECB6" w:rsidR="00A51080" w:rsidRDefault="00A51080" w:rsidP="00A51080">
      <w:pPr>
        <w:pStyle w:val="Heading2"/>
      </w:pPr>
      <w:bookmarkStart w:id="50" w:name="_Toc146875032"/>
      <w:bookmarkStart w:id="51" w:name="_Toc2045086245"/>
      <w:r>
        <w:t>Literature Review</w:t>
      </w:r>
      <w:bookmarkEnd w:id="50"/>
      <w:bookmarkEnd w:id="51"/>
    </w:p>
    <w:p w14:paraId="3AD223E2" w14:textId="22A89559" w:rsidR="00A51080" w:rsidRPr="00A51080" w:rsidRDefault="1EC164C6" w:rsidP="37240280">
      <w:pPr>
        <w:pStyle w:val="Heading3"/>
        <w:rPr>
          <w:rFonts w:eastAsia="Arial" w:cs="Arial"/>
          <w:color w:val="000000" w:themeColor="text1"/>
        </w:rPr>
      </w:pPr>
      <w:bookmarkStart w:id="52" w:name="_Toc70659705"/>
      <w:r w:rsidRPr="0056E777">
        <w:rPr>
          <w:rFonts w:eastAsia="Arial" w:cs="Arial"/>
          <w:color w:val="000000" w:themeColor="text1"/>
        </w:rPr>
        <w:t>Alexandra Brister – Seat Belt/ Seat/ Mounting System</w:t>
      </w:r>
      <w:bookmarkEnd w:id="52"/>
    </w:p>
    <w:p w14:paraId="2D4BCF53" w14:textId="1C40F64A"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The following resources provide a foundation for benchmarking, analyzing, and designing the systems within the cockpit. These collectively address force dynamics, safety standards, and crash simulations. </w:t>
      </w:r>
    </w:p>
    <w:p w14:paraId="05096B51" w14:textId="6F489872"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[1a] Bruno Muss. "Crash test numerical analysis of a Formula SAE vehicle," YouTube, 1/17/2018. </w:t>
      </w:r>
      <w:hyperlink r:id="rId34">
        <w:r w:rsidRPr="000B08EF">
          <w:rPr>
            <w:rStyle w:val="Hyperlink"/>
            <w:rFonts w:eastAsia="Times New Roman" w:cs="Times New Roman"/>
            <w:sz w:val="24"/>
          </w:rPr>
          <w:t>https://www.youtube.com/watch?v=c8k9Idy5kwk</w:t>
        </w:r>
      </w:hyperlink>
    </w:p>
    <w:p w14:paraId="72ECF89A" w14:textId="4D8A14E0"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video shows an impact simulation of a Formula SAE vehicle using LS-Dyna software. It shows a visual and computational insight into the safety systems and how they behave during a crash. It relates to the project because it allows for the team to observe how the seat belt systems behave under a simulated crash; this offers data for comparison with theoretical models which helps validates the design choices for the seat belt stress analysis.</w:t>
      </w:r>
    </w:p>
    <w:p w14:paraId="364408CA" w14:textId="210AF337"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[2a] C. D. Carter, C. B. Sherman, and R. D. Matthews, “Design of a Formula SAE race car: Vehicle Dynamics and Performance,” SAE Technical Paper Series, Feb. 1982. doi:10.4271/821092 Aerodynamics</w:t>
      </w:r>
    </w:p>
    <w:p w14:paraId="060CEC2B" w14:textId="69D29769"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discusses the dynamics of the vehicle and the aspects of performance for a Formula SAE standard. This discusses how the forces are transmitted through the vehicle; it is important to understand how the seat belt system reacts during impacts or maneuvers of the vehicle. This paper shows how to apply Newton’s laws in real world examples, it provides case studies show how to optimize the performance of seat belt systems with different conditions.</w:t>
      </w:r>
    </w:p>
    <w:p w14:paraId="01BF333F" w14:textId="19CB1728"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[3a] C. Itu, A. Toderita, L.-V. Melnic, and S. Vlase, “Effects of seat belts and shock absorbers on the safety of racing car drivers,” Mathematics, vol. 10, no. 19, p. 3593, Oct. 2022. doi:10.3390/math10193593</w:t>
      </w:r>
    </w:p>
    <w:p w14:paraId="704AF03C" w14:textId="25A4BB17"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paper explains how the driver's safety is impacted by the seat belt systems in various scenarios. This is useful for the mathematical modeling for calculating the stress of the seat belt system under impact conditions and use this information to assess the safety and design for the application.</w:t>
      </w:r>
    </w:p>
    <w:p w14:paraId="16F9B524" w14:textId="1F325DD5"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[4a] The, Dynamics: Force and Newton’s Laws of Motion. 2019 (Chapter 4).</w:t>
      </w:r>
    </w:p>
    <w:p w14:paraId="7B90D146" w14:textId="63132589"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chapter covers Newton’s Second Law of Motion, it focuses on the relationship between acceleration, force, and mass. Using the Newton laws to analyze the forces acting on the seat belt systems during impact. This creates a foundation for calculating the crash forces to understand the dynamics that act on the driver during an impact.</w:t>
      </w:r>
    </w:p>
    <w:p w14:paraId="7A6777C6" w14:textId="0AF76842"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[5a] K. Baszczyński and M. Jachowicz, “The Effect of the Use of Full Body Harnesses on Their Protective Properties,” International Journal of Occupational Safety and Ergonomics, vol. 15, no. 4, pp. 435–446, Jan. 2009, doi: </w:t>
      </w:r>
      <w:hyperlink r:id="rId35">
        <w:r w:rsidRPr="000B08EF">
          <w:rPr>
            <w:rStyle w:val="Hyperlink"/>
            <w:rFonts w:eastAsia="Times New Roman" w:cs="Times New Roman"/>
            <w:sz w:val="24"/>
          </w:rPr>
          <w:t>https://doi.org/10.1080/10803548.2009.11076823</w:t>
        </w:r>
      </w:hyperlink>
      <w:r w:rsidRPr="000B08EF">
        <w:rPr>
          <w:rFonts w:eastAsia="Times New Roman" w:cs="Times New Roman"/>
          <w:color w:val="000000" w:themeColor="text1"/>
          <w:sz w:val="24"/>
        </w:rPr>
        <w:t>.</w:t>
      </w:r>
    </w:p>
    <w:p w14:paraId="7C4EF973" w14:textId="336B7D15"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provides insight into understanding the long-term effectiveness of racing harness systems, it expresses the importance of periodic maintenance for the protective features. It aids in considering the durability and the shelf life of the seat belt product, this ensures that it remains effective over time, specifically in racing environments.</w:t>
      </w:r>
    </w:p>
    <w:p w14:paraId="67AD450D" w14:textId="55599E19"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[6a] R. G. Budynas, J. K. Nisbett, and J. E. Shigley, Shigley’s mechanical engineering design. New York, NY: McGraw-Hill Education, 2020. Chapter 3 </w:t>
      </w:r>
    </w:p>
    <w:p w14:paraId="4B2802A1" w14:textId="56CBB6ED"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provides information for a foundation on the behaviors of materials under stress and how the forces are distributed across the system. It discusses the force distribution in a 6-point harness system, this explains how the lap, submarine, and shoulder belts share the forces from impact. This forms a basis for understanding stress analysis on the seat belt systems. This ensures uniform force distribution across the system to increase safety.</w:t>
      </w:r>
    </w:p>
    <w:p w14:paraId="3AAFCBC7" w14:textId="12F70442"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[7a] “SAE standards for Mobility Knowledge and Solutions,” SAE International, </w:t>
      </w:r>
      <w:hyperlink r:id="rId36">
        <w:r w:rsidRPr="000B08EF">
          <w:rPr>
            <w:rStyle w:val="Hyperlink"/>
            <w:rFonts w:eastAsia="Times New Roman" w:cs="Times New Roman"/>
            <w:sz w:val="24"/>
          </w:rPr>
          <w:t>https://www.sae.org/standards?utm_source=google&amp;utm_medium=ppc&amp;utm_campaign=LVL_SAE_SCH_GSE_NTN_GPM_B2C_Standards&amp;utm_content=Standards&amp;utm_term=B2C&amp;utm_device=c&amp;utm_keymatch=p&amp;utm_adposition=&amp;gad_source=1&amp;gclid=CjwKCAjw0aS3BhA3EiwAKaD2ZSgsuuN9rfyeBQE_uWePei2JlxfRiqc2r97IeRPudAJ_66PtXDuT6xoC7T4QAvD_BwE</w:t>
        </w:r>
      </w:hyperlink>
      <w:r w:rsidRPr="000B08EF">
        <w:rPr>
          <w:rFonts w:eastAsia="Times New Roman" w:cs="Times New Roman"/>
          <w:color w:val="000000" w:themeColor="text1"/>
          <w:sz w:val="24"/>
        </w:rPr>
        <w:t xml:space="preserve"> (accessed Sep. 17, 2024).  </w:t>
      </w:r>
    </w:p>
    <w:p w14:paraId="34A37350" w14:textId="4FB93EE1"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This website outlines the standards for vehicle safety and efficiency. This provides essential information on the safety requirements specific to the seat belt harness. This further benchmarks for safety for the system. </w:t>
      </w:r>
    </w:p>
    <w:p w14:paraId="3BBB7111" w14:textId="59FB1D0B"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[8a] B. Herbstreit, “Seat &amp; Firewall Design for Cornell Racing FSAE,” Dec. 2017. Available: </w:t>
      </w:r>
      <w:hyperlink r:id="rId37">
        <w:r w:rsidRPr="000B08EF">
          <w:rPr>
            <w:rStyle w:val="Hyperlink"/>
            <w:rFonts w:eastAsia="Times New Roman" w:cs="Times New Roman"/>
            <w:sz w:val="24"/>
          </w:rPr>
          <w:t>https://www.ergofoundation.org/images/Bailey_Herbstreit_%20Seat_and_Firewall.pdf</w:t>
        </w:r>
      </w:hyperlink>
    </w:p>
    <w:p w14:paraId="05389C3A" w14:textId="540896BC"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document discusses the design for the seat systems which has insigight into the integration of seat belts, this provides optimal driver protection</w:t>
      </w:r>
    </w:p>
    <w:p w14:paraId="450168E9" w14:textId="5FEA77EF"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[9a] H. Bergstrand, “F-SAE Race Car Seat Design -A user-centred concept development project.” Accessed: Nov. 27, 2024. [Online]. Available: </w:t>
      </w:r>
      <w:hyperlink r:id="rId38">
        <w:r w:rsidRPr="000B08EF">
          <w:rPr>
            <w:rStyle w:val="Hyperlink"/>
            <w:rFonts w:eastAsia="Times New Roman" w:cs="Times New Roman"/>
            <w:sz w:val="24"/>
          </w:rPr>
          <w:t>https://hampusbergstrand.com/wp-content/uploads/2017/02/F-SAE_race_car_seat_design_Hampus_Bergstrand_2015_Newcastle.pdf</w:t>
        </w:r>
      </w:hyperlink>
    </w:p>
    <w:p w14:paraId="2769B132" w14:textId="1DA4373B"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This document focuses on the seat design being ergonomic and have optimal safety features which would enhance the seat belt system integration.</w:t>
      </w:r>
    </w:p>
    <w:p w14:paraId="2DC31F70" w14:textId="14499624" w:rsidR="00A51080" w:rsidRPr="000B08EF" w:rsidRDefault="1EC164C6" w:rsidP="4C7A83C1">
      <w:pPr>
        <w:pStyle w:val="BodyText"/>
        <w:rPr>
          <w:rFonts w:eastAsia="Times New Roman" w:cs="Times New Roman"/>
          <w:color w:val="000000" w:themeColor="text1"/>
          <w:sz w:val="24"/>
        </w:rPr>
      </w:pPr>
      <w:r w:rsidRPr="000B08EF">
        <w:rPr>
          <w:rFonts w:eastAsia="Times New Roman" w:cs="Times New Roman"/>
          <w:color w:val="000000" w:themeColor="text1"/>
          <w:sz w:val="24"/>
        </w:rPr>
        <w:t xml:space="preserve">[10a]  M. Scheitlin and T. Bräunl, “Renewable Energy Vehicle Project: Pedal Box Design for Formula SAE,” 2011. Available: </w:t>
      </w:r>
      <w:hyperlink r:id="rId39">
        <w:r w:rsidRPr="000B08EF">
          <w:rPr>
            <w:rStyle w:val="Hyperlink"/>
            <w:rFonts w:eastAsia="Times New Roman" w:cs="Times New Roman"/>
            <w:sz w:val="24"/>
          </w:rPr>
          <w:t>https://robotics.ee.uwa.edu.au/theses/2011-REV-3-PedalBox-Scheitlin.pdf</w:t>
        </w:r>
      </w:hyperlink>
    </w:p>
    <w:p w14:paraId="280C8EA0" w14:textId="750DEF7C" w:rsidR="00A51080" w:rsidRPr="00A51080" w:rsidRDefault="1EC164C6"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This details the pedal box design, which is relevant to the mounting system in the cockpit .</w:t>
      </w:r>
    </w:p>
    <w:p w14:paraId="53C834B3" w14:textId="17E9E029" w:rsidR="00A51080" w:rsidRPr="00A51080" w:rsidRDefault="00A51080" w:rsidP="4C7A83C1">
      <w:pPr>
        <w:spacing w:after="120"/>
        <w:rPr>
          <w:rFonts w:eastAsia="Times New Roman" w:cs="Times New Roman"/>
          <w:color w:val="000000" w:themeColor="text1"/>
          <w:szCs w:val="22"/>
        </w:rPr>
      </w:pPr>
    </w:p>
    <w:p w14:paraId="5F940F4F" w14:textId="7B267A7E" w:rsidR="00A51080" w:rsidRPr="00A51080" w:rsidRDefault="1EC164C6" w:rsidP="37240280">
      <w:pPr>
        <w:pStyle w:val="Heading3"/>
        <w:rPr>
          <w:rFonts w:eastAsia="Arial" w:cs="Arial"/>
          <w:color w:val="000000" w:themeColor="text1"/>
        </w:rPr>
      </w:pPr>
      <w:bookmarkStart w:id="53" w:name="_Toc1442690820"/>
      <w:r w:rsidRPr="0056E777">
        <w:rPr>
          <w:rFonts w:eastAsia="Arial" w:cs="Arial"/>
          <w:color w:val="000000" w:themeColor="text1"/>
        </w:rPr>
        <w:t>Ryan Meger – Torsional Stiffness</w:t>
      </w:r>
      <w:bookmarkEnd w:id="53"/>
    </w:p>
    <w:p w14:paraId="5DD4B6A5" w14:textId="3C4A1151" w:rsidR="00A51080" w:rsidRPr="000B08EF" w:rsidRDefault="1EC164C6" w:rsidP="4C7A83C1">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For my portion of the literature review, I researched how the chassis will react to torsional forces when cornering. I first looked at a well-known vehicle dynamics textbook</w:t>
      </w:r>
      <w:r w:rsidRPr="000B08EF">
        <w:rPr>
          <w:rFonts w:eastAsia="Times New Roman" w:cs="Times New Roman"/>
          <w:i/>
          <w:iCs/>
          <w:color w:val="000000" w:themeColor="text1"/>
          <w:sz w:val="24"/>
        </w:rPr>
        <w:t>, Race Car Vehicle Dynamics Milliken Milliken</w:t>
      </w:r>
      <w:r w:rsidRPr="000B08EF">
        <w:rPr>
          <w:rFonts w:eastAsia="Times New Roman" w:cs="Times New Roman"/>
          <w:color w:val="000000" w:themeColor="text1"/>
          <w:sz w:val="24"/>
        </w:rPr>
        <w:t xml:space="preserve"> [1r]. This familiarized me with chassis stiffness, impact on handling and the dynamics associated, optimization, and driver feedback. Next, I needed to know the required equations and calculations to find the torsional rigidity, which was found using a combination of </w:t>
      </w:r>
      <w:r w:rsidRPr="000B08EF">
        <w:rPr>
          <w:rFonts w:eastAsia="Times New Roman" w:cs="Times New Roman"/>
          <w:i/>
          <w:iCs/>
          <w:color w:val="000000" w:themeColor="text1"/>
          <w:sz w:val="24"/>
        </w:rPr>
        <w:t xml:space="preserve">Analysis of Torsional Stiffness of the Frame of a Formula Student Vehicle </w:t>
      </w:r>
      <w:r w:rsidRPr="000B08EF">
        <w:rPr>
          <w:rFonts w:eastAsia="Times New Roman" w:cs="Times New Roman"/>
          <w:color w:val="000000" w:themeColor="text1"/>
          <w:sz w:val="24"/>
        </w:rPr>
        <w:t xml:space="preserve">[2r] and </w:t>
      </w:r>
      <w:r w:rsidRPr="000B08EF">
        <w:rPr>
          <w:rFonts w:eastAsia="Times New Roman" w:cs="Times New Roman"/>
          <w:i/>
          <w:iCs/>
          <w:color w:val="000000" w:themeColor="text1"/>
          <w:sz w:val="24"/>
        </w:rPr>
        <w:t>Formula SAE Chassis System</w:t>
      </w:r>
      <w:r w:rsidRPr="000B08EF">
        <w:rPr>
          <w:rFonts w:eastAsia="Times New Roman" w:cs="Times New Roman"/>
          <w:color w:val="000000" w:themeColor="text1"/>
          <w:sz w:val="24"/>
        </w:rPr>
        <w:t xml:space="preserve"> [3r]. Both sources helped me develop method to analyze a chassis for its torsional rigidity. To test torsional rigidity, SolidWorks’ simulation tool was chosen for its available resources and ability to test different designs efficiently. I learned how to use the simulation tool by watching </w:t>
      </w:r>
      <w:r w:rsidRPr="000B08EF">
        <w:rPr>
          <w:rFonts w:eastAsia="Times New Roman" w:cs="Times New Roman"/>
          <w:i/>
          <w:iCs/>
          <w:color w:val="000000" w:themeColor="text1"/>
          <w:sz w:val="24"/>
        </w:rPr>
        <w:t xml:space="preserve">SolidWorks Simulation By Mahtabalam </w:t>
      </w:r>
      <w:r w:rsidRPr="000B08EF">
        <w:rPr>
          <w:rFonts w:eastAsia="Times New Roman" w:cs="Times New Roman"/>
          <w:color w:val="000000" w:themeColor="text1"/>
          <w:sz w:val="24"/>
        </w:rPr>
        <w:t xml:space="preserve">[4r] and </w:t>
      </w:r>
      <w:r w:rsidRPr="000B08EF">
        <w:rPr>
          <w:rFonts w:eastAsia="Times New Roman" w:cs="Times New Roman"/>
          <w:i/>
          <w:iCs/>
          <w:color w:val="000000" w:themeColor="text1"/>
          <w:sz w:val="24"/>
        </w:rPr>
        <w:t xml:space="preserve">SolidWorks FSAE &amp; Formula Student Tutorials </w:t>
      </w:r>
      <w:r w:rsidRPr="000B08EF">
        <w:rPr>
          <w:rFonts w:eastAsia="Times New Roman" w:cs="Times New Roman"/>
          <w:color w:val="000000" w:themeColor="text1"/>
          <w:sz w:val="24"/>
        </w:rPr>
        <w:t xml:space="preserve">[5r]. The simulation tool is only as good as how you know how to use it. Studying on how to use the simulation tool was paramount to having correct results. Sources: </w:t>
      </w:r>
      <w:r w:rsidRPr="000B08EF">
        <w:rPr>
          <w:rFonts w:eastAsia="Times New Roman" w:cs="Times New Roman"/>
          <w:i/>
          <w:iCs/>
          <w:color w:val="000000" w:themeColor="text1"/>
          <w:sz w:val="24"/>
        </w:rPr>
        <w:t xml:space="preserve">ANALYSIS OF FSAE CHASSIS </w:t>
      </w:r>
      <w:r w:rsidRPr="000B08EF">
        <w:rPr>
          <w:rFonts w:eastAsia="Times New Roman" w:cs="Times New Roman"/>
          <w:color w:val="000000" w:themeColor="text1"/>
          <w:sz w:val="24"/>
        </w:rPr>
        <w:t xml:space="preserve">[6r], </w:t>
      </w:r>
      <w:r w:rsidRPr="000B08EF">
        <w:rPr>
          <w:rFonts w:eastAsia="Times New Roman" w:cs="Times New Roman"/>
          <w:i/>
          <w:iCs/>
          <w:color w:val="000000" w:themeColor="text1"/>
          <w:sz w:val="24"/>
        </w:rPr>
        <w:t>MEEG 402-010 Chassis Design Report</w:t>
      </w:r>
      <w:r w:rsidRPr="000B08EF">
        <w:rPr>
          <w:rFonts w:eastAsia="Times New Roman" w:cs="Times New Roman"/>
          <w:color w:val="000000" w:themeColor="text1"/>
          <w:sz w:val="24"/>
        </w:rPr>
        <w:t xml:space="preserve"> [7r], and </w:t>
      </w:r>
      <w:r w:rsidRPr="000B08EF">
        <w:rPr>
          <w:rFonts w:eastAsia="Times New Roman" w:cs="Times New Roman"/>
          <w:i/>
          <w:iCs/>
          <w:color w:val="000000" w:themeColor="text1"/>
          <w:sz w:val="24"/>
        </w:rPr>
        <w:t xml:space="preserve">Modeling of a chassis for an SAE formula car </w:t>
      </w:r>
      <w:r w:rsidRPr="000B08EF">
        <w:rPr>
          <w:rFonts w:eastAsia="Times New Roman" w:cs="Times New Roman"/>
          <w:color w:val="000000" w:themeColor="text1"/>
          <w:sz w:val="24"/>
        </w:rPr>
        <w:t xml:space="preserve">[8r] for a larger selection of frame types to compare to each other for our team’s chassis design. To further my knowledge and understanding of a Failure Mode and Effect Analysis (FMEA) I read </w:t>
      </w:r>
      <w:r w:rsidRPr="000B08EF">
        <w:rPr>
          <w:rFonts w:eastAsia="Times New Roman" w:cs="Times New Roman"/>
          <w:i/>
          <w:iCs/>
          <w:color w:val="000000" w:themeColor="text1"/>
          <w:sz w:val="24"/>
        </w:rPr>
        <w:t>Understanding FMEA Calculations</w:t>
      </w:r>
      <w:r w:rsidRPr="000B08EF">
        <w:rPr>
          <w:rFonts w:eastAsia="Times New Roman" w:cs="Times New Roman"/>
          <w:color w:val="000000" w:themeColor="text1"/>
          <w:sz w:val="24"/>
        </w:rPr>
        <w:t xml:space="preserve">[9]. It goes over all the calculations regarding a FMEA analysis and their importance. It explains what the RPN value is and their results. Next I wanted to apply it to our SAE Formula capstone. Watching a video called </w:t>
      </w:r>
      <w:r w:rsidRPr="000B08EF">
        <w:rPr>
          <w:rFonts w:eastAsia="Times New Roman" w:cs="Times New Roman"/>
          <w:i/>
          <w:iCs/>
          <w:color w:val="000000" w:themeColor="text1"/>
          <w:sz w:val="24"/>
        </w:rPr>
        <w:t>DFMEA explained</w:t>
      </w:r>
      <w:r w:rsidRPr="000B08EF">
        <w:rPr>
          <w:rFonts w:eastAsia="Times New Roman" w:cs="Times New Roman"/>
          <w:color w:val="000000" w:themeColor="text1"/>
          <w:sz w:val="24"/>
        </w:rPr>
        <w:t xml:space="preserve">[10] it goes over the important functions and subfunctions of a SAE Formula car and important failure points to address in the analysis. </w:t>
      </w:r>
    </w:p>
    <w:p w14:paraId="31917A24" w14:textId="571BEAA5" w:rsidR="00A51080" w:rsidRPr="00A51080" w:rsidRDefault="1EC164C6"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 </w:t>
      </w:r>
    </w:p>
    <w:p w14:paraId="72ECED2F" w14:textId="0B177316" w:rsidR="00A51080" w:rsidRPr="00A51080" w:rsidRDefault="1EC164C6" w:rsidP="37240280">
      <w:pPr>
        <w:pStyle w:val="Heading3"/>
        <w:rPr>
          <w:rFonts w:eastAsia="Arial" w:cs="Arial"/>
          <w:color w:val="000000" w:themeColor="text1"/>
        </w:rPr>
      </w:pPr>
      <w:bookmarkStart w:id="54" w:name="_Toc948300608"/>
      <w:r w:rsidRPr="0056E777">
        <w:rPr>
          <w:rFonts w:eastAsia="Arial" w:cs="Arial"/>
          <w:color w:val="000000" w:themeColor="text1"/>
        </w:rPr>
        <w:t>Gustavo Ruiz – Chassis Frame Design</w:t>
      </w:r>
      <w:bookmarkEnd w:id="54"/>
    </w:p>
    <w:p w14:paraId="6155CCC7" w14:textId="220C8F59"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[1g] "Design and Analysis of FSAE Chassis for Safe Conditions" (Paper) </w:t>
      </w:r>
    </w:p>
    <w:p w14:paraId="1B5358C4" w14:textId="4F4D41E6"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Helpful design parameters and calculations to run our design through, as well as finding vertical center of gravity methods. </w:t>
      </w:r>
    </w:p>
    <w:p w14:paraId="2CD4335B" w14:textId="19DDF485" w:rsidR="00A51080" w:rsidRPr="000B08EF" w:rsidRDefault="00A51080" w:rsidP="4C7A83C1">
      <w:pPr>
        <w:widowControl/>
        <w:rPr>
          <w:rFonts w:eastAsia="Times New Roman" w:cs="Times New Roman"/>
          <w:color w:val="000000" w:themeColor="text1"/>
          <w:sz w:val="24"/>
        </w:rPr>
      </w:pPr>
    </w:p>
    <w:p w14:paraId="33E60512" w14:textId="4C60812A"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[2g] "FEA Analysis of FSAE Chassis" (Paper) </w:t>
      </w:r>
    </w:p>
    <w:p w14:paraId="4D0A955F" w14:textId="2386ACAD"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Main goal highlighted were to decrease weight and increase torsional rigidity, helpful ANSYS simulation of stresses and torsion. </w:t>
      </w:r>
    </w:p>
    <w:p w14:paraId="3D2EA57E" w14:textId="4A62F629" w:rsidR="00A51080" w:rsidRPr="000B08EF" w:rsidRDefault="00A51080" w:rsidP="4C7A83C1">
      <w:pPr>
        <w:widowControl/>
        <w:rPr>
          <w:rFonts w:eastAsia="Times New Roman" w:cs="Times New Roman"/>
          <w:color w:val="000000" w:themeColor="text1"/>
          <w:sz w:val="24"/>
        </w:rPr>
      </w:pPr>
    </w:p>
    <w:p w14:paraId="73AC3D47" w14:textId="079885C0"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[3g] "The Science of Vehicle Dynamics", Chapter 3 "Vehicle Model for Handling" (Book) </w:t>
      </w:r>
    </w:p>
    <w:p w14:paraId="0E638E59" w14:textId="44AECB25"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Great explanation on aerodynamics in a Formula car, and goes more in depth on front and rear vertical forces </w:t>
      </w:r>
    </w:p>
    <w:p w14:paraId="12840483" w14:textId="4C89C1E2" w:rsidR="00A51080" w:rsidRPr="000B08EF" w:rsidRDefault="00A51080" w:rsidP="4C7A83C1">
      <w:pPr>
        <w:widowControl/>
        <w:rPr>
          <w:rFonts w:eastAsia="Times New Roman" w:cs="Times New Roman"/>
          <w:color w:val="000000" w:themeColor="text1"/>
          <w:sz w:val="24"/>
        </w:rPr>
      </w:pPr>
    </w:p>
    <w:p w14:paraId="1CB70971" w14:textId="6EA00C67"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[4g] "Fundamentals of Aerodynamics", Chapter 19 "Turbulent Boundary Layers" (Book) </w:t>
      </w:r>
    </w:p>
    <w:p w14:paraId="6C1BAB93" w14:textId="41008DF6"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Helpful way to create turbulent modeling and find characteristics of a turbulent flow. </w:t>
      </w:r>
    </w:p>
    <w:p w14:paraId="049B094E" w14:textId="2FD227AD" w:rsidR="00A51080" w:rsidRPr="000B08EF" w:rsidRDefault="00A51080" w:rsidP="4C7A83C1">
      <w:pPr>
        <w:widowControl/>
        <w:rPr>
          <w:rFonts w:eastAsia="Times New Roman" w:cs="Times New Roman"/>
          <w:color w:val="000000" w:themeColor="text1"/>
          <w:sz w:val="24"/>
        </w:rPr>
      </w:pPr>
    </w:p>
    <w:p w14:paraId="11A240B8" w14:textId="2A55185E"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[5g] "Renewable Energy Vehicle Project: Pedal Box Design for Formula SAE" (Paper) </w:t>
      </w:r>
    </w:p>
    <w:p w14:paraId="2F318079" w14:textId="23F18D28"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Future Work ideas from pedal box are to decrease weight and use an angle-mounted cylinder to decrease pedal box length, like our goal.  </w:t>
      </w:r>
    </w:p>
    <w:p w14:paraId="1D946A50" w14:textId="3744413B" w:rsidR="00A51080" w:rsidRPr="000B08EF" w:rsidRDefault="00A51080" w:rsidP="4C7A83C1">
      <w:pPr>
        <w:widowControl/>
        <w:rPr>
          <w:rFonts w:eastAsia="Times New Roman" w:cs="Times New Roman"/>
          <w:color w:val="000000" w:themeColor="text1"/>
          <w:sz w:val="24"/>
        </w:rPr>
      </w:pPr>
    </w:p>
    <w:p w14:paraId="46A7F81B" w14:textId="53451D0C"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 xml:space="preserve">[6g] "Formula SAE Rules 2025", F- Chassis and Structural (Standard) </w:t>
      </w:r>
    </w:p>
    <w:p w14:paraId="12EA4359" w14:textId="06058621" w:rsidR="00A51080" w:rsidRPr="000B08EF" w:rsidRDefault="00A51080" w:rsidP="4C7A83C1">
      <w:pPr>
        <w:widowControl/>
        <w:rPr>
          <w:rFonts w:eastAsia="Times New Roman" w:cs="Times New Roman"/>
          <w:color w:val="000000" w:themeColor="text1"/>
          <w:sz w:val="24"/>
        </w:rPr>
      </w:pPr>
    </w:p>
    <w:p w14:paraId="2C369264" w14:textId="024E1BD9" w:rsidR="00A51080" w:rsidRPr="000B08EF" w:rsidRDefault="1EC164C6" w:rsidP="4C7A83C1">
      <w:pPr>
        <w:pStyle w:val="paragraph"/>
        <w:spacing w:beforeAutospacing="0" w:afterAutospacing="0"/>
        <w:rPr>
          <w:color w:val="000000" w:themeColor="text1"/>
        </w:rPr>
      </w:pPr>
      <w:r w:rsidRPr="000B08EF">
        <w:rPr>
          <w:color w:val="000000" w:themeColor="text1"/>
        </w:rPr>
        <w:t xml:space="preserve">[7g] M. L. Mohamad </w:t>
      </w:r>
      <w:r w:rsidRPr="000B08EF">
        <w:rPr>
          <w:i/>
          <w:iCs/>
          <w:color w:val="000000" w:themeColor="text1"/>
        </w:rPr>
        <w:t>et al.</w:t>
      </w:r>
      <w:r w:rsidRPr="000B08EF">
        <w:rPr>
          <w:color w:val="000000" w:themeColor="text1"/>
        </w:rPr>
        <w:t xml:space="preserve">, “Design and static structural analysis of a race car chassis for Formula Society of Automotive Engineers (FSAE) event,” </w:t>
      </w:r>
      <w:r w:rsidRPr="000B08EF">
        <w:rPr>
          <w:i/>
          <w:iCs/>
          <w:color w:val="000000" w:themeColor="text1"/>
        </w:rPr>
        <w:t>Journal of Physics: Conference Series</w:t>
      </w:r>
      <w:r w:rsidRPr="000B08EF">
        <w:rPr>
          <w:color w:val="000000" w:themeColor="text1"/>
        </w:rPr>
        <w:t xml:space="preserve">, vol. 908, p. 012042, Oct. 2017. doi:10.1088/1742-6596/908/1/012042 </w:t>
      </w:r>
    </w:p>
    <w:p w14:paraId="139E70A9" w14:textId="31ECF22D" w:rsidR="00A51080" w:rsidRPr="000B08EF" w:rsidRDefault="00A51080" w:rsidP="4C7A83C1">
      <w:pPr>
        <w:widowControl/>
        <w:rPr>
          <w:rFonts w:eastAsia="Times New Roman" w:cs="Times New Roman"/>
          <w:color w:val="000000" w:themeColor="text1"/>
          <w:sz w:val="24"/>
        </w:rPr>
      </w:pPr>
    </w:p>
    <w:p w14:paraId="366D1175" w14:textId="5BE6BE55" w:rsidR="00A51080" w:rsidRPr="000B08EF" w:rsidRDefault="1EC164C6" w:rsidP="4C7A83C1">
      <w:pPr>
        <w:widowControl/>
        <w:rPr>
          <w:rFonts w:eastAsia="Times New Roman" w:cs="Times New Roman"/>
          <w:color w:val="000000" w:themeColor="text1"/>
          <w:sz w:val="24"/>
        </w:rPr>
      </w:pPr>
      <w:r w:rsidRPr="000B08EF">
        <w:rPr>
          <w:rStyle w:val="normaltextrun"/>
          <w:rFonts w:eastAsia="AR PL UMing HK"/>
          <w:color w:val="000000" w:themeColor="text1"/>
          <w:sz w:val="24"/>
        </w:rPr>
        <w:t>Main design constraints and regulations that are frame needs to abide by. Helpful templates to ensure ergonomics of vehicle and as well as its functionality.</w:t>
      </w:r>
    </w:p>
    <w:p w14:paraId="5DEE3C12" w14:textId="048E974C" w:rsidR="00A51080" w:rsidRPr="00A51080" w:rsidRDefault="00A51080" w:rsidP="4C7A83C1">
      <w:pPr>
        <w:spacing w:after="120"/>
        <w:rPr>
          <w:rFonts w:eastAsia="Times New Roman" w:cs="Times New Roman"/>
          <w:color w:val="000000" w:themeColor="text1"/>
          <w:szCs w:val="22"/>
        </w:rPr>
      </w:pPr>
    </w:p>
    <w:p w14:paraId="1EBAA7BE" w14:textId="0EC5D51A" w:rsidR="00A51080" w:rsidRPr="00A51080" w:rsidRDefault="1EC164C6" w:rsidP="37240280">
      <w:pPr>
        <w:pStyle w:val="Heading3"/>
        <w:rPr>
          <w:rFonts w:eastAsia="Arial" w:cs="Arial"/>
          <w:color w:val="000000" w:themeColor="text1"/>
        </w:rPr>
      </w:pPr>
      <w:bookmarkStart w:id="55" w:name="_Toc1636188494"/>
      <w:r w:rsidRPr="0056E777">
        <w:rPr>
          <w:rFonts w:eastAsia="Arial" w:cs="Arial"/>
          <w:color w:val="000000" w:themeColor="text1"/>
        </w:rPr>
        <w:t>Brandon Guzman Benchmarking</w:t>
      </w:r>
      <w:r w:rsidR="24856097" w:rsidRPr="0056E777">
        <w:rPr>
          <w:rFonts w:eastAsia="Arial" w:cs="Arial"/>
          <w:color w:val="000000" w:themeColor="text1"/>
        </w:rPr>
        <w:t>/</w:t>
      </w:r>
      <w:r w:rsidRPr="0056E777">
        <w:rPr>
          <w:rFonts w:eastAsia="Arial" w:cs="Arial"/>
          <w:color w:val="000000" w:themeColor="text1"/>
        </w:rPr>
        <w:t>Bending</w:t>
      </w:r>
      <w:r w:rsidR="42176DDF" w:rsidRPr="0056E777">
        <w:rPr>
          <w:rFonts w:eastAsia="Arial" w:cs="Arial"/>
          <w:color w:val="000000" w:themeColor="text1"/>
        </w:rPr>
        <w:t>/Firewall</w:t>
      </w:r>
      <w:r w:rsidRPr="0056E777">
        <w:rPr>
          <w:rFonts w:eastAsia="Arial" w:cs="Arial"/>
          <w:color w:val="000000" w:themeColor="text1"/>
        </w:rPr>
        <w:t>(b)</w:t>
      </w:r>
      <w:bookmarkEnd w:id="55"/>
    </w:p>
    <w:p w14:paraId="6F12AF5E" w14:textId="27EE22A5" w:rsidR="00A51080" w:rsidRPr="000B08EF" w:rsidRDefault="1EC164C6" w:rsidP="4C7A83C1">
      <w:pPr>
        <w:widowControl/>
        <w:ind w:left="259" w:hanging="259"/>
        <w:rPr>
          <w:rFonts w:ascii="Times" w:eastAsia="Times" w:hAnsi="Times" w:cs="Times"/>
          <w:color w:val="000000" w:themeColor="text1"/>
          <w:sz w:val="24"/>
        </w:rPr>
      </w:pPr>
      <w:r w:rsidRPr="000B08EF">
        <w:rPr>
          <w:rStyle w:val="normaltextrun"/>
          <w:rFonts w:ascii="Times" w:eastAsia="Times" w:hAnsi="Times" w:cs="Times"/>
          <w:color w:val="000000" w:themeColor="text1"/>
          <w:sz w:val="24"/>
        </w:rPr>
        <w:t xml:space="preserve">[1b] M. Planchard, “San Diego state university formula SAE team showcased at Solidworks World,” SOLIDWORKS Education Blog, </w:t>
      </w:r>
      <w:hyperlink r:id="rId40">
        <w:r w:rsidRPr="000B08EF">
          <w:rPr>
            <w:rStyle w:val="Hyperlink"/>
            <w:rFonts w:ascii="Times" w:eastAsia="Times" w:hAnsi="Times" w:cs="Times"/>
            <w:color w:val="0563C1"/>
            <w:sz w:val="24"/>
          </w:rPr>
          <w:t>https://blogs.solidworks.com/teacher/2014/01/san-diego-state-university-formula-sae-team-showcased-at-solidworks-world.html</w:t>
        </w:r>
      </w:hyperlink>
      <w:r w:rsidRPr="000B08EF">
        <w:rPr>
          <w:rStyle w:val="normaltextrun"/>
          <w:rFonts w:ascii="Times" w:eastAsia="Times" w:hAnsi="Times" w:cs="Times"/>
          <w:color w:val="000000" w:themeColor="text1"/>
          <w:sz w:val="24"/>
        </w:rPr>
        <w:t xml:space="preserve"> </w:t>
      </w:r>
    </w:p>
    <w:p w14:paraId="2399C35D" w14:textId="5AD4B8B6" w:rsidR="00A51080" w:rsidRPr="000B08EF" w:rsidRDefault="1EC164C6" w:rsidP="4C7A83C1">
      <w:pPr>
        <w:widowControl/>
        <w:ind w:left="259" w:hanging="259"/>
        <w:rPr>
          <w:rFonts w:eastAsia="Times New Roman" w:cs="Times New Roman"/>
          <w:color w:val="000000" w:themeColor="text1"/>
          <w:sz w:val="24"/>
        </w:rPr>
      </w:pPr>
      <w:r w:rsidRPr="000B08EF">
        <w:rPr>
          <w:rStyle w:val="eop"/>
          <w:rFonts w:eastAsia="AR PL UMing HK"/>
          <w:color w:val="000000" w:themeColor="text1"/>
          <w:sz w:val="24"/>
        </w:rPr>
        <w:t xml:space="preserve">Source 1b is a blog from SolidWorks showcasing the sand Diego state chassis that was very helpful for benchmarking designs for the chassis. This aided in the selection process of our own designs. </w:t>
      </w:r>
    </w:p>
    <w:p w14:paraId="5D6B43C8" w14:textId="2CCFD471" w:rsidR="00A51080" w:rsidRPr="000B08EF" w:rsidRDefault="00A51080" w:rsidP="4C7A83C1">
      <w:pPr>
        <w:widowControl/>
        <w:ind w:left="259" w:hanging="259"/>
        <w:rPr>
          <w:rFonts w:ascii="Times" w:eastAsia="Times" w:hAnsi="Times" w:cs="Times"/>
          <w:color w:val="000000" w:themeColor="text1"/>
          <w:sz w:val="24"/>
        </w:rPr>
      </w:pPr>
    </w:p>
    <w:p w14:paraId="6C419D18" w14:textId="4FFB61C2" w:rsidR="00A51080" w:rsidRPr="000B08EF" w:rsidRDefault="1EC164C6" w:rsidP="4C7A83C1">
      <w:pPr>
        <w:widowControl/>
        <w:ind w:left="259" w:hanging="259"/>
        <w:rPr>
          <w:rFonts w:ascii="Times" w:eastAsia="Times" w:hAnsi="Times" w:cs="Times"/>
          <w:color w:val="000000" w:themeColor="text1"/>
          <w:sz w:val="24"/>
        </w:rPr>
      </w:pPr>
      <w:r w:rsidRPr="000B08EF">
        <w:rPr>
          <w:rStyle w:val="normaltextrun"/>
          <w:rFonts w:ascii="Times" w:eastAsia="Times" w:hAnsi="Times" w:cs="Times"/>
          <w:color w:val="000000" w:themeColor="text1"/>
          <w:sz w:val="24"/>
        </w:rPr>
        <w:t xml:space="preserve">[2b] C. Dodd, N. Geneva, P. Geneva, and C. Morris, Dr. Steven Timmins , rep., 2017  </w:t>
      </w:r>
    </w:p>
    <w:p w14:paraId="5A204B29" w14:textId="231E6925" w:rsidR="00A51080" w:rsidRPr="000B08EF" w:rsidRDefault="1EC164C6" w:rsidP="4C7A83C1">
      <w:pPr>
        <w:widowControl/>
        <w:ind w:left="259" w:hanging="259"/>
        <w:rPr>
          <w:rFonts w:ascii="Times" w:eastAsia="Times" w:hAnsi="Times" w:cs="Times"/>
          <w:color w:val="000000" w:themeColor="text1"/>
          <w:sz w:val="24"/>
        </w:rPr>
      </w:pPr>
      <w:r w:rsidRPr="000B08EF">
        <w:rPr>
          <w:rStyle w:val="eop"/>
          <w:rFonts w:ascii="Times" w:eastAsia="Times" w:hAnsi="Times" w:cs="Times"/>
          <w:color w:val="000000" w:themeColor="text1"/>
          <w:sz w:val="24"/>
        </w:rPr>
        <w:t>Source 2b is the final report from the university of Delaware on their chassis design for the 2017 competition. This source was full of a lot of insight on designing and modeling the chassis as well as bending and welding it together.</w:t>
      </w:r>
    </w:p>
    <w:p w14:paraId="33360BE1" w14:textId="52860506" w:rsidR="00A51080" w:rsidRPr="000B08EF" w:rsidRDefault="00A51080" w:rsidP="4C7A83C1">
      <w:pPr>
        <w:widowControl/>
        <w:ind w:left="259" w:hanging="259"/>
        <w:rPr>
          <w:rFonts w:ascii="Times" w:eastAsia="Times" w:hAnsi="Times" w:cs="Times"/>
          <w:color w:val="000000" w:themeColor="text1"/>
          <w:sz w:val="24"/>
        </w:rPr>
      </w:pPr>
    </w:p>
    <w:p w14:paraId="32A64730" w14:textId="4CE4FE04" w:rsidR="00A51080" w:rsidRPr="000B08EF" w:rsidRDefault="1EC164C6" w:rsidP="4C7A83C1">
      <w:pPr>
        <w:widowControl/>
        <w:ind w:left="259" w:hanging="259"/>
        <w:rPr>
          <w:rFonts w:ascii="Times" w:eastAsia="Times" w:hAnsi="Times" w:cs="Times"/>
          <w:color w:val="000000" w:themeColor="text1"/>
          <w:sz w:val="24"/>
        </w:rPr>
      </w:pPr>
      <w:r w:rsidRPr="000B08EF">
        <w:rPr>
          <w:rStyle w:val="normaltextrun"/>
          <w:rFonts w:ascii="Times" w:eastAsia="Times" w:hAnsi="Times" w:cs="Times"/>
          <w:color w:val="000000" w:themeColor="text1"/>
          <w:sz w:val="24"/>
        </w:rPr>
        <w:t xml:space="preserve">[3b] “Purdue Formula SAE scores 2nd place; Best Design Score in their history,” Mechanical Engineering - Purdue University, </w:t>
      </w:r>
      <w:hyperlink r:id="rId41">
        <w:r w:rsidRPr="000B08EF">
          <w:rPr>
            <w:rStyle w:val="Hyperlink"/>
            <w:rFonts w:ascii="Times" w:eastAsia="Times" w:hAnsi="Times" w:cs="Times"/>
            <w:color w:val="0563C1"/>
            <w:sz w:val="24"/>
          </w:rPr>
          <w:t>https://engineering.purdue.edu/ME/News/2021/purdue-formula-sae-scores-2nd-place-best-presentation-score-in-their-history-</w:t>
        </w:r>
      </w:hyperlink>
      <w:r w:rsidRPr="000B08EF">
        <w:rPr>
          <w:rStyle w:val="normaltextrun"/>
          <w:rFonts w:ascii="Times" w:eastAsia="Times" w:hAnsi="Times" w:cs="Times"/>
          <w:color w:val="000000" w:themeColor="text1"/>
          <w:sz w:val="24"/>
        </w:rPr>
        <w:t xml:space="preserve"> </w:t>
      </w:r>
    </w:p>
    <w:p w14:paraId="3A1E9A13" w14:textId="3E5D8528" w:rsidR="00A51080" w:rsidRPr="000B08EF" w:rsidRDefault="1EC164C6" w:rsidP="4C7A83C1">
      <w:pPr>
        <w:widowControl/>
        <w:ind w:left="259" w:hanging="259"/>
        <w:rPr>
          <w:rFonts w:ascii="Times" w:eastAsia="Times" w:hAnsi="Times" w:cs="Times"/>
          <w:color w:val="000000" w:themeColor="text1"/>
          <w:sz w:val="24"/>
        </w:rPr>
      </w:pPr>
      <w:r w:rsidRPr="000B08EF">
        <w:rPr>
          <w:rStyle w:val="eop"/>
          <w:rFonts w:ascii="Times" w:eastAsia="Times" w:hAnsi="Times" w:cs="Times"/>
          <w:color w:val="000000" w:themeColor="text1"/>
          <w:sz w:val="24"/>
        </w:rPr>
        <w:t xml:space="preserve">This source is from Purdue university showcasing their best design score in their history at the competition, this document was full of helpful insight and was also a main source for benchmarking. </w:t>
      </w:r>
    </w:p>
    <w:p w14:paraId="0FCF1B52" w14:textId="16B66AAD" w:rsidR="00A51080" w:rsidRPr="000B08EF" w:rsidRDefault="00A51080" w:rsidP="4C7A83C1">
      <w:pPr>
        <w:widowControl/>
        <w:ind w:left="259" w:hanging="259"/>
        <w:rPr>
          <w:rFonts w:ascii="Times" w:eastAsia="Times" w:hAnsi="Times" w:cs="Times"/>
          <w:color w:val="000000" w:themeColor="text1"/>
          <w:sz w:val="24"/>
        </w:rPr>
      </w:pPr>
    </w:p>
    <w:p w14:paraId="2E30D222" w14:textId="04DC88B3" w:rsidR="00A51080" w:rsidRPr="000B08EF" w:rsidRDefault="1EC164C6" w:rsidP="4C7A83C1">
      <w:pPr>
        <w:widowControl/>
        <w:ind w:left="259" w:hanging="259"/>
        <w:rPr>
          <w:rFonts w:ascii="Times" w:eastAsia="Times" w:hAnsi="Times" w:cs="Times"/>
          <w:color w:val="000000" w:themeColor="text1"/>
          <w:sz w:val="24"/>
        </w:rPr>
      </w:pPr>
      <w:r w:rsidRPr="000B08EF">
        <w:rPr>
          <w:rStyle w:val="normaltextrun"/>
          <w:rFonts w:ascii="Times" w:eastAsia="Times" w:hAnsi="Times" w:cs="Times"/>
          <w:color w:val="000000" w:themeColor="text1"/>
          <w:sz w:val="24"/>
        </w:rPr>
        <w:t xml:space="preserve">[4b] William F Milliken and Douglas L Milliken. Race car vehicle dynamics. Vol. 400. Society of Automotive Engineers Warrendale, 1995 </w:t>
      </w:r>
    </w:p>
    <w:p w14:paraId="43ABC1FF" w14:textId="7D7BABE8" w:rsidR="00A51080" w:rsidRPr="000B08EF" w:rsidRDefault="1EC164C6" w:rsidP="4C7A83C1">
      <w:pPr>
        <w:widowControl/>
        <w:ind w:left="259" w:hanging="259"/>
        <w:rPr>
          <w:rFonts w:ascii="Times" w:eastAsia="Times" w:hAnsi="Times" w:cs="Times"/>
          <w:color w:val="000000" w:themeColor="text1"/>
          <w:sz w:val="24"/>
        </w:rPr>
      </w:pPr>
      <w:r w:rsidRPr="000B08EF">
        <w:rPr>
          <w:rStyle w:val="eop"/>
          <w:rFonts w:ascii="Times" w:eastAsia="Times" w:hAnsi="Times" w:cs="Times"/>
          <w:color w:val="000000" w:themeColor="text1"/>
          <w:sz w:val="24"/>
        </w:rPr>
        <w:t xml:space="preserve">Source 4b is a book the whole team is utilizing for the design process of the chassis, this book is full of useful equations regarding analysis of acceleration weight transfer, stiffness, and force impact. </w:t>
      </w:r>
    </w:p>
    <w:p w14:paraId="61257470" w14:textId="5579ACD7" w:rsidR="00A51080" w:rsidRPr="000B08EF" w:rsidRDefault="1EC164C6" w:rsidP="4C7A83C1">
      <w:pPr>
        <w:widowControl/>
        <w:ind w:left="259" w:hanging="259"/>
        <w:rPr>
          <w:rFonts w:ascii="Times" w:eastAsia="Times" w:hAnsi="Times" w:cs="Times"/>
          <w:color w:val="000000" w:themeColor="text1"/>
          <w:sz w:val="24"/>
        </w:rPr>
      </w:pPr>
      <w:r w:rsidRPr="000B08EF">
        <w:rPr>
          <w:rStyle w:val="normaltextrun"/>
          <w:rFonts w:ascii="Times" w:eastAsia="Times" w:hAnsi="Times" w:cs="Times"/>
          <w:color w:val="000000" w:themeColor="text1"/>
          <w:sz w:val="24"/>
        </w:rPr>
        <w:t xml:space="preserve">[5b] Martin Meywerk. Vehicle Dynamics. John Wiley &amp; Sons, 2015 </w:t>
      </w:r>
    </w:p>
    <w:p w14:paraId="5C9B85B4" w14:textId="333F0729" w:rsidR="00A51080" w:rsidRPr="000B08EF" w:rsidRDefault="1EC164C6" w:rsidP="4C7A83C1">
      <w:pPr>
        <w:widowControl/>
        <w:ind w:left="259" w:hanging="259"/>
        <w:rPr>
          <w:rFonts w:ascii="Times" w:eastAsia="Times" w:hAnsi="Times" w:cs="Times"/>
          <w:color w:val="000000" w:themeColor="text1"/>
          <w:sz w:val="24"/>
        </w:rPr>
      </w:pPr>
      <w:r w:rsidRPr="000B08EF">
        <w:rPr>
          <w:rStyle w:val="eop"/>
          <w:rFonts w:ascii="Times" w:eastAsia="Times" w:hAnsi="Times" w:cs="Times"/>
          <w:color w:val="000000" w:themeColor="text1"/>
          <w:sz w:val="24"/>
        </w:rPr>
        <w:t xml:space="preserve">This is another useful book full equations for weight transfer and forces on the vehicle. </w:t>
      </w:r>
    </w:p>
    <w:p w14:paraId="0203D49E" w14:textId="76429610" w:rsidR="00A51080" w:rsidRPr="000B08EF" w:rsidRDefault="1EC164C6" w:rsidP="4C7A83C1">
      <w:pPr>
        <w:widowControl/>
        <w:spacing w:beforeAutospacing="1" w:afterAutospacing="1"/>
        <w:rPr>
          <w:rFonts w:eastAsia="Times New Roman" w:cs="Times New Roman"/>
          <w:color w:val="000000" w:themeColor="text1"/>
          <w:sz w:val="24"/>
        </w:rPr>
      </w:pPr>
      <w:r w:rsidRPr="000B08EF">
        <w:rPr>
          <w:rFonts w:eastAsia="Times New Roman" w:cs="Times New Roman"/>
          <w:color w:val="000000" w:themeColor="text1"/>
          <w:sz w:val="24"/>
        </w:rPr>
        <w:t xml:space="preserve">[6b] “The construction Process: Pipe and Tube bending,” </w:t>
      </w:r>
      <w:hyperlink r:id="rId42" w:anchor=":~:text=Rule%20for%2090%20degree%20and%20180%20degree%20Bends&amp;text=180%20degree%20bends%3A%20Multiply%20the,length%20of%20the%20curved%20section">
        <w:r w:rsidRPr="000B08EF">
          <w:rPr>
            <w:rStyle w:val="Hyperlink"/>
            <w:rFonts w:eastAsia="Times New Roman" w:cs="Times New Roman"/>
            <w:sz w:val="24"/>
          </w:rPr>
          <w:t>https://www.herl.pitt.edu/indiachair/indiachairsh/cl_bend.html#:~:text=Rule%20for%2090%20degree%20and%20180%20degree%20Bends&amp;text=180%20degree%20bends%3A%20Multiply%20the,length%20of%20the%20curved%20section</w:t>
        </w:r>
      </w:hyperlink>
      <w:r w:rsidRPr="000B08EF">
        <w:rPr>
          <w:rFonts w:eastAsia="Times New Roman" w:cs="Times New Roman"/>
          <w:color w:val="000000" w:themeColor="text1"/>
          <w:sz w:val="24"/>
        </w:rPr>
        <w:t>.</w:t>
      </w:r>
    </w:p>
    <w:p w14:paraId="5CD77469" w14:textId="64464869" w:rsidR="00A51080" w:rsidRPr="000B08EF" w:rsidRDefault="1EC164C6" w:rsidP="4C7A83C1">
      <w:pPr>
        <w:widowControl/>
        <w:spacing w:beforeAutospacing="1" w:afterAutospacing="1"/>
        <w:rPr>
          <w:rFonts w:eastAsia="Times New Roman" w:cs="Times New Roman"/>
          <w:color w:val="000000" w:themeColor="text1"/>
          <w:sz w:val="24"/>
        </w:rPr>
      </w:pPr>
      <w:r w:rsidRPr="000B08EF">
        <w:rPr>
          <w:rFonts w:eastAsia="Times New Roman" w:cs="Times New Roman"/>
          <w:color w:val="000000" w:themeColor="text1"/>
          <w:sz w:val="24"/>
        </w:rPr>
        <w:t xml:space="preserve">Source 6b is a website that is dedicated to tube bending, this will be utilized during the beginning manufacturing processes of the car to ensure tube will not need to be remade. </w:t>
      </w:r>
    </w:p>
    <w:p w14:paraId="34A79F40" w14:textId="2651CFCD"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 xml:space="preserve">[7b] “Mastering small tube bends,” YouTube, </w:t>
      </w:r>
      <w:hyperlink r:id="rId43">
        <w:r w:rsidRPr="000B08EF">
          <w:rPr>
            <w:rStyle w:val="Hyperlink"/>
            <w:rFonts w:eastAsia="Times New Roman" w:cs="Times New Roman"/>
            <w:sz w:val="24"/>
          </w:rPr>
          <w:t>https://youtu.be/MymUqxuCKv4?si=pWnrkCMSN0BtZO4K</w:t>
        </w:r>
      </w:hyperlink>
      <w:r w:rsidRPr="000B08EF">
        <w:rPr>
          <w:rFonts w:eastAsia="Times New Roman" w:cs="Times New Roman"/>
          <w:color w:val="000000" w:themeColor="text1"/>
          <w:sz w:val="24"/>
        </w:rPr>
        <w:t xml:space="preserve">  </w:t>
      </w:r>
    </w:p>
    <w:p w14:paraId="1CDBB539" w14:textId="1C879902"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Source 7b is a YouTube video that goes over pipe bending basics, this is another source that will be useful for the manufacturing process of the final chassis design.</w:t>
      </w:r>
    </w:p>
    <w:p w14:paraId="1F9F86BC" w14:textId="3617D6DF"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 xml:space="preserve">[8b] “TFS: Tube Bending Basics 1 - What You Need to Know,” YouTube, </w:t>
      </w:r>
      <w:hyperlink r:id="rId44">
        <w:r w:rsidRPr="000B08EF">
          <w:rPr>
            <w:rStyle w:val="Hyperlink"/>
            <w:rFonts w:eastAsia="Times New Roman" w:cs="Times New Roman"/>
            <w:sz w:val="24"/>
          </w:rPr>
          <w:t>https://youtu.be/3n_lf2RHIPs?si=NaGZuH7i3eOT0MqW</w:t>
        </w:r>
      </w:hyperlink>
      <w:r w:rsidRPr="000B08EF">
        <w:rPr>
          <w:rFonts w:eastAsia="Times New Roman" w:cs="Times New Roman"/>
          <w:color w:val="000000" w:themeColor="text1"/>
          <w:sz w:val="24"/>
        </w:rPr>
        <w:t xml:space="preserve"> </w:t>
      </w:r>
    </w:p>
    <w:p w14:paraId="6C45EB39" w14:textId="656783F9"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 xml:space="preserve">This last source is another YouTube video that goes over roll cage designs, as well as how to effectively bend using centerline radius of tubes. This will also be useful during the manufacturing process of the cars design.  </w:t>
      </w:r>
    </w:p>
    <w:p w14:paraId="3EC07B2F" w14:textId="4C99BE3E" w:rsidR="00A51080" w:rsidRPr="000B08EF" w:rsidRDefault="00A51080" w:rsidP="4C7A83C1">
      <w:pPr>
        <w:widowControl/>
        <w:spacing w:beforeAutospacing="1" w:afterAutospacing="1"/>
        <w:ind w:left="567" w:hanging="567"/>
        <w:rPr>
          <w:rFonts w:eastAsia="Times New Roman" w:cs="Times New Roman"/>
          <w:color w:val="000000" w:themeColor="text1"/>
          <w:sz w:val="24"/>
        </w:rPr>
      </w:pPr>
    </w:p>
    <w:p w14:paraId="35C7CA2C" w14:textId="41356BFF" w:rsidR="00A51080" w:rsidRPr="000B08EF" w:rsidRDefault="00A51080" w:rsidP="4C7A83C1">
      <w:pPr>
        <w:widowControl/>
        <w:spacing w:beforeAutospacing="1" w:afterAutospacing="1"/>
        <w:ind w:left="567" w:hanging="567"/>
        <w:rPr>
          <w:rFonts w:eastAsia="Times New Roman" w:cs="Times New Roman"/>
          <w:color w:val="000000" w:themeColor="text1"/>
          <w:sz w:val="24"/>
        </w:rPr>
      </w:pPr>
    </w:p>
    <w:p w14:paraId="4458C944" w14:textId="184CC26A"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[9b]</w:t>
      </w:r>
      <w:r w:rsidR="00A51080" w:rsidRPr="000B08EF">
        <w:rPr>
          <w:sz w:val="24"/>
        </w:rPr>
        <w:tab/>
      </w:r>
      <w:r w:rsidRPr="000B08EF">
        <w:rPr>
          <w:rFonts w:eastAsia="Times New Roman" w:cs="Times New Roman"/>
          <w:color w:val="000000" w:themeColor="text1"/>
          <w:sz w:val="24"/>
        </w:rPr>
        <w:t xml:space="preserve"> ennologic, Ed., “Emissivity table for infrared thermometer readings,” Emissivity Table for Infrared Thermometer Readings, </w:t>
      </w:r>
      <w:hyperlink r:id="rId45">
        <w:r w:rsidRPr="000B08EF">
          <w:rPr>
            <w:rStyle w:val="Hyperlink"/>
            <w:rFonts w:eastAsia="Times New Roman" w:cs="Times New Roman"/>
            <w:sz w:val="24"/>
          </w:rPr>
          <w:t>https://ennologic.com/wp-content/uploads/2018/07/Ultimate-Emissivity-Table.pdf</w:t>
        </w:r>
      </w:hyperlink>
      <w:r w:rsidRPr="000B08EF">
        <w:rPr>
          <w:rFonts w:eastAsia="Times New Roman" w:cs="Times New Roman"/>
          <w:color w:val="000000" w:themeColor="text1"/>
          <w:sz w:val="24"/>
        </w:rPr>
        <w:t xml:space="preserve"> (accessed Nov. 21, 2024). </w:t>
      </w:r>
    </w:p>
    <w:p w14:paraId="25FE3C11" w14:textId="20C881A1" w:rsidR="00A51080" w:rsidRPr="000B08EF" w:rsidRDefault="00A51080" w:rsidP="4C7A83C1">
      <w:pPr>
        <w:ind w:left="720" w:hanging="720"/>
        <w:rPr>
          <w:rFonts w:eastAsia="Times New Roman" w:cs="Times New Roman"/>
          <w:color w:val="000000" w:themeColor="text1"/>
          <w:sz w:val="24"/>
        </w:rPr>
      </w:pPr>
    </w:p>
    <w:p w14:paraId="2643E66E" w14:textId="69E5FF97"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Source 9b is an emissivity table that was utilized during the theoretical analysis of the firewall, this table contained emissivity values for standard and reflective materials. This will also be useful during the final mathematical analysis of the firewall.</w:t>
      </w:r>
    </w:p>
    <w:p w14:paraId="31840B61" w14:textId="46EFBE2B" w:rsidR="00A51080" w:rsidRPr="000B08EF" w:rsidRDefault="00A51080" w:rsidP="4C7A83C1">
      <w:pPr>
        <w:rPr>
          <w:rFonts w:eastAsia="Times New Roman" w:cs="Times New Roman"/>
          <w:color w:val="000000" w:themeColor="text1"/>
          <w:sz w:val="24"/>
        </w:rPr>
      </w:pPr>
    </w:p>
    <w:p w14:paraId="3CE697A3" w14:textId="32481477"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 xml:space="preserve">[10b] </w:t>
      </w:r>
      <w:r w:rsidR="00A51080" w:rsidRPr="000B08EF">
        <w:rPr>
          <w:sz w:val="24"/>
        </w:rPr>
        <w:tab/>
      </w:r>
      <w:r w:rsidRPr="000B08EF">
        <w:rPr>
          <w:rFonts w:eastAsia="Times New Roman" w:cs="Times New Roman"/>
          <w:color w:val="000000" w:themeColor="text1"/>
          <w:sz w:val="24"/>
        </w:rPr>
        <w:t xml:space="preserve">F. Wang, L. Cheng, Q. Zhang, and L. Zhang, “Effects of heat treatment and coatings on the infrared emissivity properties of carbon fibers: Journal of Materials Research,” Cambridge Core, </w:t>
      </w:r>
      <w:hyperlink r:id="rId46">
        <w:r w:rsidRPr="000B08EF">
          <w:rPr>
            <w:rStyle w:val="Hyperlink"/>
            <w:rFonts w:eastAsia="Times New Roman" w:cs="Times New Roman"/>
            <w:sz w:val="24"/>
          </w:rPr>
          <w:t>https://www.cambridge.org/core/journals/journal-of-materials-research/article/abs/effects-of-heat-treatment-and-coatings-on-the-infrared-emissivity-properties-of-carbon-fibers/B82F9713F9E2FD2417F7E1AA7EAFEFB3</w:t>
        </w:r>
      </w:hyperlink>
      <w:r w:rsidRPr="000B08EF">
        <w:rPr>
          <w:rFonts w:eastAsia="Times New Roman" w:cs="Times New Roman"/>
          <w:color w:val="000000" w:themeColor="text1"/>
          <w:sz w:val="24"/>
        </w:rPr>
        <w:t xml:space="preserve"> (accessed Nov. 20, 2024). </w:t>
      </w:r>
    </w:p>
    <w:p w14:paraId="33FE4722" w14:textId="0A80260E" w:rsidR="00A51080" w:rsidRPr="000B08EF" w:rsidRDefault="00A51080" w:rsidP="4C7A83C1">
      <w:pPr>
        <w:ind w:left="720" w:hanging="720"/>
        <w:rPr>
          <w:rFonts w:eastAsia="Times New Roman" w:cs="Times New Roman"/>
          <w:color w:val="000000" w:themeColor="text1"/>
          <w:sz w:val="24"/>
        </w:rPr>
      </w:pPr>
    </w:p>
    <w:p w14:paraId="1740487D" w14:textId="72D1722F"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 xml:space="preserve">This source was used specifically for finding the heat transfer rate between the exhaust and seat, the teams plan is to have the seat constructed of coated carbon fiber. This source has values of the emissivity of coated carbon fiber and aided in the mathematical analysis. </w:t>
      </w:r>
    </w:p>
    <w:p w14:paraId="4ED84CBD" w14:textId="303AD59A" w:rsidR="00A51080" w:rsidRPr="000B08EF" w:rsidRDefault="00A51080" w:rsidP="4C7A83C1">
      <w:pPr>
        <w:rPr>
          <w:rFonts w:eastAsia="Times New Roman" w:cs="Times New Roman"/>
          <w:color w:val="000000" w:themeColor="text1"/>
          <w:sz w:val="24"/>
        </w:rPr>
      </w:pPr>
    </w:p>
    <w:p w14:paraId="15F30238" w14:textId="602C023D"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 xml:space="preserve">[11b] </w:t>
      </w:r>
      <w:r w:rsidR="00A51080" w:rsidRPr="000B08EF">
        <w:rPr>
          <w:sz w:val="24"/>
        </w:rPr>
        <w:tab/>
      </w:r>
      <w:r w:rsidRPr="000B08EF">
        <w:rPr>
          <w:rFonts w:eastAsia="Times New Roman" w:cs="Times New Roman"/>
          <w:color w:val="000000" w:themeColor="text1"/>
          <w:sz w:val="24"/>
        </w:rPr>
        <w:t xml:space="preserve">T. L. Bergan and A. S. Lavine, “13.3.4, Two-Surface Enclosures in Series and Radiation Shields,” in </w:t>
      </w:r>
      <w:r w:rsidRPr="000B08EF">
        <w:rPr>
          <w:rFonts w:eastAsia="Times New Roman" w:cs="Times New Roman"/>
          <w:i/>
          <w:iCs/>
          <w:color w:val="000000" w:themeColor="text1"/>
          <w:sz w:val="24"/>
        </w:rPr>
        <w:t>Fundamentals of Heat and Mass transfer</w:t>
      </w:r>
      <w:r w:rsidRPr="000B08EF">
        <w:rPr>
          <w:rFonts w:eastAsia="Times New Roman" w:cs="Times New Roman"/>
          <w:color w:val="000000" w:themeColor="text1"/>
          <w:sz w:val="24"/>
        </w:rPr>
        <w:t xml:space="preserve">, 8th ed, John Wiley and sons, 2019, pp. 808–811 </w:t>
      </w:r>
    </w:p>
    <w:p w14:paraId="375B92B7" w14:textId="605F9B97" w:rsidR="00A51080" w:rsidRPr="000B08EF" w:rsidRDefault="1EC164C6" w:rsidP="4C7A83C1">
      <w:pPr>
        <w:ind w:left="720" w:hanging="720"/>
        <w:rPr>
          <w:rFonts w:eastAsia="Times New Roman" w:cs="Times New Roman"/>
          <w:color w:val="000000" w:themeColor="text1"/>
          <w:sz w:val="24"/>
        </w:rPr>
      </w:pPr>
      <w:r w:rsidRPr="000B08EF">
        <w:rPr>
          <w:rFonts w:eastAsia="Times New Roman" w:cs="Times New Roman"/>
          <w:color w:val="000000" w:themeColor="text1"/>
          <w:sz w:val="24"/>
        </w:rPr>
        <w:t xml:space="preserve">This section of the heat transfer book aided in constructing the Thermal resistive network for the firewall. The equations used involved the heat transfer rate between two surfaces and a radiation shield between them which is what the reflective aluminum firewall will act as. </w:t>
      </w:r>
    </w:p>
    <w:p w14:paraId="31548277" w14:textId="759A04A1"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[12b]</w:t>
      </w:r>
      <w:r w:rsidR="00A51080" w:rsidRPr="000B08EF">
        <w:rPr>
          <w:sz w:val="24"/>
        </w:rPr>
        <w:tab/>
      </w:r>
      <w:r w:rsidRPr="000B08EF">
        <w:rPr>
          <w:rFonts w:eastAsia="Times New Roman" w:cs="Times New Roman"/>
          <w:color w:val="000000" w:themeColor="text1"/>
          <w:sz w:val="24"/>
        </w:rPr>
        <w:t xml:space="preserve">[1] S. International, “Formula SAE Rules 2025,” 2025 formula SAE rules V.1 , </w:t>
      </w:r>
      <w:hyperlink r:id="rId47">
        <w:r w:rsidRPr="000B08EF">
          <w:rPr>
            <w:rStyle w:val="Hyperlink"/>
            <w:rFonts w:eastAsia="Times New Roman" w:cs="Times New Roman"/>
            <w:sz w:val="24"/>
          </w:rPr>
          <w:t>https://www.fsaeonline.com/cdsweb/app/NewsItem.aspx?NewsItemID=379e4a8a-80a2-4a74-87c2-6f2de4212270</w:t>
        </w:r>
      </w:hyperlink>
      <w:r w:rsidRPr="000B08EF">
        <w:rPr>
          <w:rFonts w:eastAsia="Times New Roman" w:cs="Times New Roman"/>
          <w:color w:val="000000" w:themeColor="text1"/>
          <w:sz w:val="24"/>
        </w:rPr>
        <w:t xml:space="preserve"> (accessed Nov. 21, 2024).</w:t>
      </w:r>
    </w:p>
    <w:p w14:paraId="66F191C3" w14:textId="7CF58EEA" w:rsidR="00A51080" w:rsidRPr="000B08EF" w:rsidRDefault="1EC164C6" w:rsidP="4C7A83C1">
      <w:pPr>
        <w:widowControl/>
        <w:spacing w:beforeAutospacing="1" w:afterAutospacing="1"/>
        <w:ind w:left="567" w:hanging="567"/>
        <w:rPr>
          <w:rFonts w:eastAsia="Times New Roman" w:cs="Times New Roman"/>
          <w:color w:val="000000" w:themeColor="text1"/>
          <w:sz w:val="24"/>
        </w:rPr>
      </w:pPr>
      <w:r w:rsidRPr="000B08EF">
        <w:rPr>
          <w:rFonts w:eastAsia="Times New Roman" w:cs="Times New Roman"/>
          <w:color w:val="000000" w:themeColor="text1"/>
          <w:sz w:val="24"/>
        </w:rPr>
        <w:t>This final source is the rulebook for the FSAE competition and gives parameters on how the firewall should be constructed as well as what temperature the components the diver touches should not exceed. This will be utilized for mathematical analysis for the final design of the firewall.</w:t>
      </w:r>
    </w:p>
    <w:p w14:paraId="1D5DBB28" w14:textId="77620920" w:rsidR="00A51080" w:rsidRPr="00A51080" w:rsidRDefault="1EC164C6" w:rsidP="37240280">
      <w:pPr>
        <w:pStyle w:val="Heading3"/>
        <w:rPr>
          <w:rFonts w:eastAsia="Arial" w:cs="Arial"/>
          <w:color w:val="000000" w:themeColor="text1"/>
        </w:rPr>
      </w:pPr>
      <w:bookmarkStart w:id="56" w:name="_Toc1519749239"/>
      <w:r>
        <w:t>Carson Kent Aerodynamic Design</w:t>
      </w:r>
      <w:bookmarkEnd w:id="56"/>
    </w:p>
    <w:p w14:paraId="51B3F93F" w14:textId="08140CD0" w:rsidR="258C40A1" w:rsidRDefault="258C40A1" w:rsidP="0056E777">
      <w:pPr>
        <w:pStyle w:val="BodyText"/>
        <w:rPr>
          <w:i/>
          <w:iCs/>
        </w:rPr>
      </w:pPr>
      <w:r w:rsidRPr="0056E777">
        <w:rPr>
          <w:i/>
          <w:iCs/>
        </w:rPr>
        <w:t xml:space="preserve">1] S. Gupta and K. Saxena, "Aerodynamics Analysis of a Formula SAE Car," in Proceedings of the 13th International Conference on Heat Transfer, Fluid Mechanics and Thermodynamics, Portoroz, Slovenia, July 2017 </w:t>
      </w:r>
    </w:p>
    <w:p w14:paraId="598E1323" w14:textId="3517A882" w:rsidR="258C40A1" w:rsidRDefault="258C40A1" w:rsidP="0056E777">
      <w:pPr>
        <w:pStyle w:val="BodyText"/>
      </w:pPr>
      <w:r w:rsidRPr="0056E777">
        <w:rPr>
          <w:i/>
          <w:iCs/>
        </w:rPr>
        <w:t xml:space="preserve"> </w:t>
      </w:r>
    </w:p>
    <w:p w14:paraId="0E73587A" w14:textId="3EC93721" w:rsidR="258C40A1" w:rsidRDefault="258C40A1" w:rsidP="0056E777">
      <w:pPr>
        <w:pStyle w:val="BodyText"/>
      </w:pPr>
      <w:r w:rsidRPr="0056E777">
        <w:rPr>
          <w:i/>
          <w:iCs/>
        </w:rPr>
        <w:t xml:space="preserve">[2] T. C. Schuetz, Aerodynamics of Road Vehicles, 5th ed. Warrendale, PA, USA: SAE International, 2015 </w:t>
      </w:r>
    </w:p>
    <w:p w14:paraId="09C9D143" w14:textId="22119D48" w:rsidR="258C40A1" w:rsidRDefault="258C40A1" w:rsidP="0056E777">
      <w:pPr>
        <w:pStyle w:val="BodyText"/>
      </w:pPr>
      <w:r w:rsidRPr="0056E777">
        <w:rPr>
          <w:i/>
          <w:iCs/>
        </w:rPr>
        <w:t xml:space="preserve"> </w:t>
      </w:r>
    </w:p>
    <w:p w14:paraId="0AC9C221" w14:textId="057F8597" w:rsidR="258C40A1" w:rsidRDefault="258C40A1" w:rsidP="0056E777">
      <w:pPr>
        <w:pStyle w:val="BodyText"/>
      </w:pPr>
      <w:r w:rsidRPr="0056E777">
        <w:rPr>
          <w:i/>
          <w:iCs/>
        </w:rPr>
        <w:t xml:space="preserve">[3] S. Hetawal, M. Gophane, A. B. K., and Y. S. Mukkamala, "Aerodynamic Study of Formula SAE Car," Procedia Engineering, vol. 97, pp. 1198–1207, 2014, doi: 10.1016/j.proeng.2014.12.398 </w:t>
      </w:r>
    </w:p>
    <w:p w14:paraId="2ECC1EAB" w14:textId="56DDFD14" w:rsidR="258C40A1" w:rsidRDefault="258C40A1" w:rsidP="0056E777">
      <w:pPr>
        <w:pStyle w:val="BodyText"/>
      </w:pPr>
      <w:r w:rsidRPr="0056E777">
        <w:rPr>
          <w:i/>
          <w:iCs/>
        </w:rPr>
        <w:t xml:space="preserve"> </w:t>
      </w:r>
    </w:p>
    <w:p w14:paraId="489173FE" w14:textId="795EADF4" w:rsidR="258C40A1" w:rsidRDefault="258C40A1" w:rsidP="0056E777">
      <w:pPr>
        <w:pStyle w:val="BodyText"/>
      </w:pPr>
      <w:r w:rsidRPr="0056E777">
        <w:rPr>
          <w:i/>
          <w:iCs/>
        </w:rPr>
        <w:t xml:space="preserve">[4] J. Divahar, "NACA 4 Digit Airfoil Generator," MATLAB Central File Exchange, 2009. [Online]. Available: https://www.mathworks.com/matlabcentral/fileexchange/19915-naca-4-digit-airfoil-generator. [Accessed: Dec. 16, 2024] </w:t>
      </w:r>
    </w:p>
    <w:p w14:paraId="7F79350A" w14:textId="60885779" w:rsidR="258C40A1" w:rsidRDefault="258C40A1" w:rsidP="0056E777">
      <w:pPr>
        <w:pStyle w:val="BodyText"/>
      </w:pPr>
      <w:r w:rsidRPr="0056E777">
        <w:rPr>
          <w:i/>
          <w:iCs/>
        </w:rPr>
        <w:t xml:space="preserve"> </w:t>
      </w:r>
    </w:p>
    <w:p w14:paraId="14BD498A" w14:textId="5E903DC9" w:rsidR="258C40A1" w:rsidRDefault="258C40A1" w:rsidP="0056E777">
      <w:pPr>
        <w:pStyle w:val="BodyText"/>
      </w:pPr>
      <w:r w:rsidRPr="0056E777">
        <w:rPr>
          <w:i/>
          <w:iCs/>
        </w:rPr>
        <w:t xml:space="preserve">[5] L. J. Clancy, Introduction to Aircraft Airfoil Aerodynamics. London, U.K.: Pitman, 1975. </w:t>
      </w:r>
    </w:p>
    <w:p w14:paraId="70B7836F" w14:textId="233FD7B7" w:rsidR="258C40A1" w:rsidRDefault="258C40A1" w:rsidP="0056E777">
      <w:pPr>
        <w:pStyle w:val="BodyText"/>
      </w:pPr>
      <w:r w:rsidRPr="0056E777">
        <w:rPr>
          <w:i/>
          <w:iCs/>
        </w:rPr>
        <w:t xml:space="preserve"> </w:t>
      </w:r>
    </w:p>
    <w:p w14:paraId="7B7C709B" w14:textId="56307035" w:rsidR="258C40A1" w:rsidRDefault="258C40A1" w:rsidP="0056E777">
      <w:pPr>
        <w:pStyle w:val="BodyText"/>
      </w:pPr>
      <w:r w:rsidRPr="0056E777">
        <w:rPr>
          <w:i/>
          <w:iCs/>
        </w:rPr>
        <w:t xml:space="preserve">[6] MIT Department of Mechanical Engineering, "2.972 How an Airfoil Works," Massachusetts Institute of Technology, Cambridge, MA. [Online]. Available: https://web.mit.edu/2.972/www/reports/airfoil/airfoil.html. [Accessed: Apr. 16, 2025].  </w:t>
      </w:r>
    </w:p>
    <w:p w14:paraId="31D4F0DF" w14:textId="5A581B8F" w:rsidR="258C40A1" w:rsidRDefault="258C40A1" w:rsidP="0056E777">
      <w:pPr>
        <w:pStyle w:val="BodyText"/>
      </w:pPr>
      <w:r w:rsidRPr="0056E777">
        <w:rPr>
          <w:i/>
          <w:iCs/>
        </w:rPr>
        <w:t xml:space="preserve"> </w:t>
      </w:r>
    </w:p>
    <w:p w14:paraId="34770973" w14:textId="42783681" w:rsidR="258C40A1" w:rsidRDefault="258C40A1" w:rsidP="0056E777">
      <w:pPr>
        <w:pStyle w:val="BodyText"/>
      </w:pPr>
      <w:r w:rsidRPr="0056E777">
        <w:rPr>
          <w:i/>
          <w:iCs/>
        </w:rPr>
        <w:t xml:space="preserve">[7] G. D. McBain, Theory of Lift: Introductory Computational Aerodynamics in MATLAB/Octave. Chichester, U.K.: Wiley, 2012 </w:t>
      </w:r>
    </w:p>
    <w:p w14:paraId="6D7E461B" w14:textId="73BF5A5D" w:rsidR="258C40A1" w:rsidRDefault="258C40A1" w:rsidP="0056E777">
      <w:pPr>
        <w:pStyle w:val="BodyText"/>
      </w:pPr>
      <w:r w:rsidRPr="0056E777">
        <w:rPr>
          <w:i/>
          <w:iCs/>
        </w:rPr>
        <w:t xml:space="preserve"> </w:t>
      </w:r>
    </w:p>
    <w:p w14:paraId="747E2689" w14:textId="5A9E1264" w:rsidR="258C40A1" w:rsidRDefault="258C40A1" w:rsidP="0056E777">
      <w:pPr>
        <w:pStyle w:val="BodyText"/>
      </w:pPr>
      <w:r w:rsidRPr="0056E777">
        <w:rPr>
          <w:i/>
          <w:iCs/>
        </w:rPr>
        <w:t xml:space="preserve">[8] A. M. O. Smith, "High-Lift Aerodynamics," Journal of Aircraft, vol. 12, no. 6, pp. 501–530, 1975, doi: 10.2514/3.59830. </w:t>
      </w:r>
    </w:p>
    <w:p w14:paraId="6F54D191" w14:textId="589E14A0" w:rsidR="258C40A1" w:rsidRDefault="258C40A1" w:rsidP="0056E777">
      <w:pPr>
        <w:pStyle w:val="BodyText"/>
      </w:pPr>
      <w:r w:rsidRPr="0056E777">
        <w:rPr>
          <w:i/>
          <w:iCs/>
        </w:rPr>
        <w:t xml:space="preserve"> </w:t>
      </w:r>
    </w:p>
    <w:p w14:paraId="3B3EF6BD" w14:textId="2F530431" w:rsidR="258C40A1" w:rsidRDefault="258C40A1" w:rsidP="0056E777">
      <w:pPr>
        <w:pStyle w:val="BodyText"/>
      </w:pPr>
      <w:r w:rsidRPr="0056E777">
        <w:rPr>
          <w:i/>
          <w:iCs/>
        </w:rPr>
        <w:t xml:space="preserve">[9] M. Gaunaa, N. N. Sørensen, and C. Bak, "Thick Airfoils and High Lift," in Research in Aeroelasticity EFP-2007-II, T. Buhl, Ed., Roskilde, Denmark: Risø National Laboratory for Sustainable Energy, 2009, pp. 103–114. </w:t>
      </w:r>
    </w:p>
    <w:p w14:paraId="50D981F4" w14:textId="55DCFF86" w:rsidR="258C40A1" w:rsidRDefault="258C40A1" w:rsidP="0056E777">
      <w:pPr>
        <w:pStyle w:val="BodyText"/>
      </w:pPr>
      <w:r w:rsidRPr="0056E777">
        <w:rPr>
          <w:i/>
          <w:iCs/>
        </w:rPr>
        <w:t xml:space="preserve"> </w:t>
      </w:r>
    </w:p>
    <w:p w14:paraId="4FC519AC" w14:textId="249AE2B4" w:rsidR="258C40A1" w:rsidRDefault="258C40A1" w:rsidP="0056E777">
      <w:pPr>
        <w:pStyle w:val="BodyText"/>
      </w:pPr>
      <w:r w:rsidRPr="0056E777">
        <w:rPr>
          <w:i/>
          <w:iCs/>
        </w:rPr>
        <w:t>[10] J. Li and Z. N. Wu, "Unsteady Lift for the Wagner Problem in the Presence of Additional Leading and Trailing Edge Vortices," Journal of Fluid Mechanics, vol. 765, pp. 1–17, 2015, doi: 10.1017/jfm.2014.691.</w:t>
      </w:r>
    </w:p>
    <w:p w14:paraId="25264926" w14:textId="65DB8AD7" w:rsidR="0056E777" w:rsidRDefault="0056E777" w:rsidP="0056E777">
      <w:pPr>
        <w:pStyle w:val="BodyText"/>
        <w:rPr>
          <w:i/>
          <w:iCs/>
        </w:rPr>
      </w:pPr>
    </w:p>
    <w:p w14:paraId="1FABD6F0" w14:textId="0124182D" w:rsidR="00A51080" w:rsidRDefault="00A51080" w:rsidP="00A51080">
      <w:pPr>
        <w:pStyle w:val="Heading2"/>
      </w:pPr>
      <w:bookmarkStart w:id="57" w:name="_Toc146875033"/>
      <w:bookmarkStart w:id="58" w:name="_Toc800628181"/>
      <w:r>
        <w:t>Mathematical Modeling</w:t>
      </w:r>
      <w:bookmarkEnd w:id="57"/>
      <w:bookmarkEnd w:id="58"/>
    </w:p>
    <w:p w14:paraId="09B345AF" w14:textId="73D01D85" w:rsidR="00A51080" w:rsidRDefault="094DF5FD" w:rsidP="37240280">
      <w:pPr>
        <w:pStyle w:val="Heading3"/>
        <w:rPr>
          <w:rFonts w:eastAsia="Arial" w:cs="Arial"/>
          <w:color w:val="000000" w:themeColor="text1"/>
        </w:rPr>
      </w:pPr>
      <w:bookmarkStart w:id="59" w:name="_Toc2108745559"/>
      <w:r w:rsidRPr="0056E777">
        <w:rPr>
          <w:rFonts w:eastAsia="Arial" w:cs="Arial"/>
          <w:color w:val="000000" w:themeColor="text1"/>
        </w:rPr>
        <w:t>Seatbelt Stress/ Safety for 6-point and Seat Mounts– Alexandra Brister</w:t>
      </w:r>
      <w:bookmarkEnd w:id="59"/>
    </w:p>
    <w:p w14:paraId="595CD0DD" w14:textId="77777777" w:rsidR="007B460C" w:rsidRDefault="094DF5FD" w:rsidP="007B460C">
      <w:pPr>
        <w:keepNext/>
        <w:spacing w:after="120"/>
      </w:pPr>
      <w:r>
        <w:rPr>
          <w:noProof/>
        </w:rPr>
        <w:drawing>
          <wp:inline distT="0" distB="0" distL="0" distR="0" wp14:anchorId="7542A236" wp14:editId="67E23D26">
            <wp:extent cx="5905500" cy="4686300"/>
            <wp:effectExtent l="0" t="0" r="0" b="0"/>
            <wp:docPr id="227347297" name="drawing" descr="Picture 914079309,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347297" name=""/>
                    <pic:cNvPicPr/>
                  </pic:nvPicPr>
                  <pic:blipFill>
                    <a:blip r:embed="rId48">
                      <a:extLst>
                        <a:ext uri="{28A0092B-C50C-407E-A947-70E740481C1C}">
                          <a14:useLocalDpi xmlns:a14="http://schemas.microsoft.com/office/drawing/2010/main" val="0"/>
                        </a:ext>
                      </a:extLst>
                    </a:blip>
                    <a:stretch>
                      <a:fillRect/>
                    </a:stretch>
                  </pic:blipFill>
                  <pic:spPr>
                    <a:xfrm>
                      <a:off x="0" y="0"/>
                      <a:ext cx="5905500" cy="4686300"/>
                    </a:xfrm>
                    <a:prstGeom prst="rect">
                      <a:avLst/>
                    </a:prstGeom>
                  </pic:spPr>
                </pic:pic>
              </a:graphicData>
            </a:graphic>
          </wp:inline>
        </w:drawing>
      </w:r>
    </w:p>
    <w:p w14:paraId="6FBE7A68" w14:textId="361106C9" w:rsidR="00A51080"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21</w:t>
      </w:r>
      <w:r w:rsidRPr="007B460C">
        <w:rPr>
          <w:sz w:val="20"/>
          <w:szCs w:val="20"/>
        </w:rPr>
        <w:fldChar w:fldCharType="end"/>
      </w:r>
      <w:r w:rsidRPr="007B460C">
        <w:rPr>
          <w:sz w:val="20"/>
          <w:szCs w:val="20"/>
        </w:rPr>
        <w:t>: Stress and FOS for 6-Point Seat Belt</w:t>
      </w:r>
    </w:p>
    <w:p w14:paraId="47A7FEC9" w14:textId="3F572C3A" w:rsidR="00A51080" w:rsidRDefault="094DF5F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    </w:t>
      </w:r>
      <w:r w:rsidRPr="4C7A83C1">
        <w:rPr>
          <w:rFonts w:eastAsia="Times New Roman" w:cs="Times New Roman"/>
          <w:color w:val="000000" w:themeColor="text1"/>
          <w:sz w:val="24"/>
        </w:rPr>
        <w:t>The mathematical modeling analyzes the stress and safety factor of a 6-point seat belt system. The analysis starts with basic assumptions, this includes a person's mass, deceleration of 30g, which shows 30 times that gravitational acceleration. The total force acting on the body is calculated based on the parameters which is about 20034N or about 4500lbs. This force is then distributed between the different straps of the seat belt system. The shoulder and the lap belts bear 40% of the total force and the submarine belts bear about 20% of the total force. Using these forces calculated for each belt, the stress can be determined by the force divided by the cross-sectional area of the belt. The cross-sectional areas of the shoulder and lap belts is 0.3in</w:t>
      </w:r>
      <w:r w:rsidRPr="4C7A83C1">
        <w:rPr>
          <w:rFonts w:eastAsia="Times New Roman" w:cs="Times New Roman"/>
          <w:color w:val="000000" w:themeColor="text1"/>
          <w:sz w:val="24"/>
          <w:vertAlign w:val="superscript"/>
        </w:rPr>
        <w:t>2</w:t>
      </w:r>
      <w:r w:rsidRPr="4C7A83C1">
        <w:rPr>
          <w:rFonts w:eastAsia="Times New Roman" w:cs="Times New Roman"/>
          <w:color w:val="000000" w:themeColor="text1"/>
          <w:sz w:val="24"/>
          <w:vertAlign w:val="subscript"/>
        </w:rPr>
        <w:t xml:space="preserve"> </w:t>
      </w:r>
      <w:r w:rsidRPr="4C7A83C1">
        <w:rPr>
          <w:rFonts w:eastAsia="Times New Roman" w:cs="Times New Roman"/>
          <w:color w:val="000000" w:themeColor="text1"/>
          <w:sz w:val="24"/>
        </w:rPr>
        <w:t>the calculated stress is about 20.68MPa. For the submarine belts the cross-sectional area is 0.2 in</w:t>
      </w:r>
      <w:r w:rsidRPr="4C7A83C1">
        <w:rPr>
          <w:rFonts w:eastAsia="Times New Roman" w:cs="Times New Roman"/>
          <w:color w:val="000000" w:themeColor="text1"/>
          <w:sz w:val="24"/>
          <w:vertAlign w:val="superscript"/>
        </w:rPr>
        <w:t>2</w:t>
      </w:r>
      <w:r w:rsidRPr="4C7A83C1">
        <w:rPr>
          <w:rFonts w:eastAsia="Times New Roman" w:cs="Times New Roman"/>
          <w:color w:val="000000" w:themeColor="text1"/>
          <w:sz w:val="24"/>
          <w:vertAlign w:val="subscript"/>
        </w:rPr>
        <w:t xml:space="preserve"> </w:t>
      </w:r>
      <w:r w:rsidRPr="4C7A83C1">
        <w:rPr>
          <w:rFonts w:eastAsia="Times New Roman" w:cs="Times New Roman"/>
          <w:color w:val="000000" w:themeColor="text1"/>
          <w:sz w:val="24"/>
        </w:rPr>
        <w:t>the stress is about 15.51 MPa. The factor of safety (SF) for the 6-point seat belt is determined using the yield strength of Nylon (85 MPa). The safety factor is calculated by dividing the yield strength of the belt by the stress of the belt. The safety factor (SF) for the shoulder/lap is about 4.11 which means that the material is over four times stronger than the stress applied to the belts. For the submarine belts the safety factor is about 5.48 which shows a great margin of safety. These calculations show that the 6-point belt system is within the safe limits, indicating that it will not fail under high impact</w:t>
      </w:r>
      <w:r w:rsidRPr="4C7A83C1">
        <w:rPr>
          <w:rFonts w:eastAsia="Times New Roman" w:cs="Times New Roman"/>
          <w:color w:val="000000" w:themeColor="text1"/>
          <w:szCs w:val="22"/>
        </w:rPr>
        <w:t xml:space="preserve"> forces. </w:t>
      </w:r>
    </w:p>
    <w:p w14:paraId="30F43D53" w14:textId="48D1217F" w:rsidR="00A51080" w:rsidRDefault="00A51080" w:rsidP="4C7A83C1">
      <w:pPr>
        <w:spacing w:after="120"/>
        <w:rPr>
          <w:rFonts w:eastAsia="Times New Roman" w:cs="Times New Roman"/>
          <w:color w:val="000000" w:themeColor="text1"/>
          <w:szCs w:val="22"/>
        </w:rPr>
      </w:pPr>
    </w:p>
    <w:p w14:paraId="3E119254" w14:textId="77777777" w:rsidR="007B460C" w:rsidRDefault="094DF5FD" w:rsidP="007B460C">
      <w:pPr>
        <w:keepNext/>
        <w:spacing w:after="120"/>
        <w:jc w:val="center"/>
      </w:pPr>
      <w:r>
        <w:rPr>
          <w:noProof/>
        </w:rPr>
        <w:drawing>
          <wp:inline distT="0" distB="0" distL="0" distR="0" wp14:anchorId="55971EA1" wp14:editId="47CD6DF0">
            <wp:extent cx="5534025" cy="3019425"/>
            <wp:effectExtent l="0" t="0" r="0" b="0"/>
            <wp:docPr id="1707586825" name="drawing" descr="Picture 1339679462,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586825" name=""/>
                    <pic:cNvPicPr/>
                  </pic:nvPicPr>
                  <pic:blipFill>
                    <a:blip r:embed="rId49">
                      <a:extLst>
                        <a:ext uri="{28A0092B-C50C-407E-A947-70E740481C1C}">
                          <a14:useLocalDpi xmlns:a14="http://schemas.microsoft.com/office/drawing/2010/main" val="0"/>
                        </a:ext>
                      </a:extLst>
                    </a:blip>
                    <a:stretch>
                      <a:fillRect/>
                    </a:stretch>
                  </pic:blipFill>
                  <pic:spPr>
                    <a:xfrm>
                      <a:off x="0" y="0"/>
                      <a:ext cx="5534025" cy="3019425"/>
                    </a:xfrm>
                    <a:prstGeom prst="rect">
                      <a:avLst/>
                    </a:prstGeom>
                  </pic:spPr>
                </pic:pic>
              </a:graphicData>
            </a:graphic>
          </wp:inline>
        </w:drawing>
      </w:r>
    </w:p>
    <w:p w14:paraId="55E2837A" w14:textId="21AC7E4E" w:rsidR="00A51080" w:rsidRPr="007B460C" w:rsidRDefault="007B460C" w:rsidP="007B460C">
      <w:pPr>
        <w:pStyle w:val="Caption"/>
        <w:jc w:val="center"/>
        <w:rPr>
          <w:rFonts w:eastAsia="Times New Roman" w:cs="Times New Roman"/>
          <w:color w:val="000000" w:themeColor="text1"/>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22</w:t>
      </w:r>
      <w:r w:rsidRPr="007B460C">
        <w:rPr>
          <w:sz w:val="20"/>
          <w:szCs w:val="20"/>
        </w:rPr>
        <w:fldChar w:fldCharType="end"/>
      </w:r>
      <w:r w:rsidRPr="007B460C">
        <w:rPr>
          <w:sz w:val="20"/>
          <w:szCs w:val="20"/>
        </w:rPr>
        <w:t>: Stress and FOS for Seat Mounts</w:t>
      </w:r>
    </w:p>
    <w:p w14:paraId="5C5FFDD3" w14:textId="5D4E09C5" w:rsidR="00A51080" w:rsidRDefault="094DF5FD"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This analysis does the calculations for the seat mounts. There are several assumptions that were needed to determine the forces and safety factor, the resulting total forces of 1432.26N, 1074.195 N, and 716.13 N. These forces are evenly distributed among the four mounts, which gives each of the mount forces of 358.065N, 268.548 N, and 179.032 N. The resulting safety of factors are high which indicates that the mounts are over-engineered and robust. </w:t>
      </w:r>
    </w:p>
    <w:p w14:paraId="2E085377" w14:textId="56D10621" w:rsidR="00A51080" w:rsidRDefault="00A51080" w:rsidP="4C7A83C1">
      <w:pPr>
        <w:spacing w:after="120"/>
        <w:rPr>
          <w:rFonts w:eastAsia="Times New Roman" w:cs="Times New Roman"/>
          <w:color w:val="000000" w:themeColor="text1"/>
          <w:szCs w:val="22"/>
        </w:rPr>
      </w:pPr>
    </w:p>
    <w:p w14:paraId="4F8ED2B0" w14:textId="5FF8832A" w:rsidR="00A51080" w:rsidRDefault="094DF5FD" w:rsidP="37240280">
      <w:pPr>
        <w:pStyle w:val="Heading3"/>
        <w:rPr>
          <w:rFonts w:eastAsia="Arial" w:cs="Arial"/>
          <w:color w:val="000000" w:themeColor="text1"/>
        </w:rPr>
      </w:pPr>
      <w:bookmarkStart w:id="60" w:name="_Toc1178866045"/>
      <w:r w:rsidRPr="0056E777">
        <w:rPr>
          <w:rFonts w:eastAsia="Arial" w:cs="Arial"/>
          <w:color w:val="000000" w:themeColor="text1"/>
        </w:rPr>
        <w:t>Finite Element Analysis (FEA) of the Chassis – Ryan Meger</w:t>
      </w:r>
      <w:bookmarkEnd w:id="60"/>
    </w:p>
    <w:p w14:paraId="4694AF00" w14:textId="127B48FC" w:rsidR="00A51080" w:rsidRDefault="094DF5FD" w:rsidP="0056E777">
      <w:pPr>
        <w:pStyle w:val="Heading5"/>
        <w:rPr>
          <w:rFonts w:eastAsia="Arial" w:cs="Arial"/>
          <w:i/>
          <w:iCs/>
          <w:color w:val="000000" w:themeColor="text1"/>
        </w:rPr>
      </w:pPr>
      <w:bookmarkStart w:id="61" w:name="_Toc113904424"/>
      <w:r>
        <w:t>Torsional Analysis</w:t>
      </w:r>
      <w:bookmarkEnd w:id="61"/>
    </w:p>
    <w:p w14:paraId="2374A6CB" w14:textId="19779E49" w:rsidR="00950F38" w:rsidRPr="00E1566B" w:rsidRDefault="00950F38" w:rsidP="00950F38">
      <w:pPr>
        <w:pStyle w:val="BodyText"/>
        <w:ind w:firstLine="709"/>
        <w:rPr>
          <w:sz w:val="24"/>
        </w:rPr>
      </w:pPr>
      <w:r w:rsidRPr="00E1566B">
        <w:rPr>
          <w:sz w:val="24"/>
        </w:rPr>
        <w:t xml:space="preserve">Torsional stiffness of a race car is important for a race car because it improves handling, weight transfer, suspension optimization, and consistent aerodynamics performance. Making this analysis have </w:t>
      </w:r>
      <w:r w:rsidR="00EA24E4" w:rsidRPr="00E1566B">
        <w:rPr>
          <w:sz w:val="24"/>
        </w:rPr>
        <w:t>a meaningful</w:t>
      </w:r>
      <w:r w:rsidRPr="00E1566B">
        <w:rPr>
          <w:sz w:val="24"/>
        </w:rPr>
        <w:t xml:space="preserve"> impact on the performance of the car. An ideal stiffness the team has chosen is high, at 2400 Nm/deg. The equations below explain how I tested and calculated the theoretical torsional stiffness. </w:t>
      </w:r>
    </w:p>
    <w:p w14:paraId="4D2F8C51" w14:textId="77777777" w:rsidR="00950F38" w:rsidRDefault="00950F38" w:rsidP="00950F38">
      <w:pPr>
        <w:pStyle w:val="BodyText"/>
        <w:jc w:val="center"/>
      </w:pPr>
      <w:r>
        <w:t xml:space="preserve">                                                     </w:t>
      </w:r>
      <m:oMath>
        <m:sSub>
          <m:sSubPr>
            <m:ctrlPr>
              <w:rPr>
                <w:rFonts w:ascii="Cambria Math" w:hAnsi="Cambria Math"/>
                <w:i/>
              </w:rPr>
            </m:ctrlPr>
          </m:sSubPr>
          <m:e>
            <m:r>
              <w:rPr>
                <w:rFonts w:ascii="Cambria Math" w:hAnsi="Cambria Math"/>
              </w:rPr>
              <m:t>C</m:t>
            </m:r>
          </m:e>
          <m:sub>
            <m:r>
              <w:rPr>
                <w:rFonts w:ascii="Cambria Math" w:hAnsi="Cambria Math"/>
              </w:rPr>
              <m:t>T</m:t>
            </m:r>
          </m:sub>
        </m:sSub>
        <m:r>
          <w:rPr>
            <w:rFonts w:ascii="Cambria Math" w:hAnsi="Cambria Math"/>
          </w:rPr>
          <m:t>=</m:t>
        </m:r>
        <m:f>
          <m:fPr>
            <m:ctrlPr>
              <w:rPr>
                <w:rFonts w:ascii="Cambria Math" w:hAnsi="Cambria Math"/>
                <w:i/>
              </w:rPr>
            </m:ctrlPr>
          </m:fPr>
          <m:num>
            <m:r>
              <w:rPr>
                <w:rFonts w:ascii="Cambria Math" w:hAnsi="Cambria Math"/>
              </w:rPr>
              <m:t>T</m:t>
            </m:r>
          </m:num>
          <m:den>
            <m:r>
              <w:rPr>
                <w:rFonts w:ascii="Cambria Math" w:hAnsi="Cambria Math"/>
              </w:rPr>
              <m:t>α</m:t>
            </m:r>
          </m:den>
        </m:f>
      </m:oMath>
      <w:r>
        <w:t xml:space="preserve">                                                                     [1]</w:t>
      </w:r>
    </w:p>
    <w:p w14:paraId="3426DFB6" w14:textId="77777777" w:rsidR="00950F38" w:rsidRDefault="00950F38" w:rsidP="00950F38">
      <w:pPr>
        <w:pStyle w:val="BodyText"/>
      </w:pPr>
      <w:r>
        <w:tab/>
      </w:r>
      <w:r w:rsidRPr="00E1566B">
        <w:rPr>
          <w:sz w:val="24"/>
        </w:rPr>
        <w:t xml:space="preserve">The variable T is the applied Torque in Nm. This value is calculated using equations [3] and [4]. Alpha is the angular deflection in degrees using equation [2], and </w:t>
      </w:r>
      <m:oMath>
        <m:sSub>
          <m:sSubPr>
            <m:ctrlPr>
              <w:rPr>
                <w:rFonts w:ascii="Cambria Math" w:hAnsi="Cambria Math"/>
                <w:i/>
                <w:sz w:val="24"/>
              </w:rPr>
            </m:ctrlPr>
          </m:sSubPr>
          <m:e>
            <m:r>
              <w:rPr>
                <w:rFonts w:ascii="Cambria Math" w:hAnsi="Cambria Math"/>
                <w:sz w:val="24"/>
              </w:rPr>
              <m:t>C</m:t>
            </m:r>
          </m:e>
          <m:sub>
            <m:r>
              <w:rPr>
                <w:rFonts w:ascii="Cambria Math" w:hAnsi="Cambria Math"/>
                <w:sz w:val="24"/>
              </w:rPr>
              <m:t>T</m:t>
            </m:r>
          </m:sub>
        </m:sSub>
      </m:oMath>
      <w:r w:rsidRPr="00E1566B">
        <w:rPr>
          <w:sz w:val="24"/>
        </w:rPr>
        <w:t xml:space="preserve"> is the torsional stiffness in Nm/deg.</w:t>
      </w:r>
      <w:r>
        <w:t xml:space="preserve"> </w:t>
      </w:r>
    </w:p>
    <w:p w14:paraId="52610C41" w14:textId="79333477" w:rsidR="00950F38" w:rsidRDefault="007B460C" w:rsidP="00950F38">
      <w:pPr>
        <w:pStyle w:val="BodyText"/>
      </w:pPr>
      <w:r>
        <w:rPr>
          <w:noProof/>
        </w:rPr>
        <mc:AlternateContent>
          <mc:Choice Requires="wps">
            <w:drawing>
              <wp:anchor distT="0" distB="0" distL="114300" distR="114300" simplePos="0" relativeHeight="251658246" behindDoc="0" locked="0" layoutInCell="1" allowOverlap="1" wp14:anchorId="3C70B071" wp14:editId="083EB73F">
                <wp:simplePos x="0" y="0"/>
                <wp:positionH relativeFrom="column">
                  <wp:posOffset>771525</wp:posOffset>
                </wp:positionH>
                <wp:positionV relativeFrom="paragraph">
                  <wp:posOffset>1824990</wp:posOffset>
                </wp:positionV>
                <wp:extent cx="4400550" cy="635"/>
                <wp:effectExtent l="0" t="0" r="0" b="0"/>
                <wp:wrapTopAndBottom/>
                <wp:docPr id="1126319338" name="Text Box 1"/>
                <wp:cNvGraphicFramePr/>
                <a:graphic xmlns:a="http://schemas.openxmlformats.org/drawingml/2006/main">
                  <a:graphicData uri="http://schemas.microsoft.com/office/word/2010/wordprocessingShape">
                    <wps:wsp>
                      <wps:cNvSpPr txBox="1"/>
                      <wps:spPr>
                        <a:xfrm>
                          <a:off x="0" y="0"/>
                          <a:ext cx="4400550" cy="635"/>
                        </a:xfrm>
                        <a:prstGeom prst="rect">
                          <a:avLst/>
                        </a:prstGeom>
                        <a:solidFill>
                          <a:prstClr val="white"/>
                        </a:solidFill>
                        <a:ln>
                          <a:noFill/>
                        </a:ln>
                      </wps:spPr>
                      <wps:txbx>
                        <w:txbxContent>
                          <w:p w14:paraId="6B7B6DE1" w14:textId="0B269B4D" w:rsidR="007B460C" w:rsidRPr="007B460C" w:rsidRDefault="007B460C" w:rsidP="007B460C">
                            <w:pPr>
                              <w:pStyle w:val="Caption"/>
                              <w:jc w:val="center"/>
                              <w:rPr>
                                <w:noProof/>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23</w:t>
                            </w:r>
                            <w:r w:rsidRPr="007B460C">
                              <w:rPr>
                                <w:sz w:val="20"/>
                                <w:szCs w:val="20"/>
                              </w:rPr>
                              <w:fldChar w:fldCharType="end"/>
                            </w:r>
                            <w:r w:rsidRPr="007B460C">
                              <w:rPr>
                                <w:sz w:val="20"/>
                                <w:szCs w:val="20"/>
                              </w:rPr>
                              <w:t>: Deformation Triangle</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70F44409">
              <v:shapetype id="_x0000_t202" coordsize="21600,21600" o:spt="202" path="m,l,21600r21600,l21600,xe" w14:anchorId="3C70B071">
                <v:stroke joinstyle="miter"/>
                <v:path gradientshapeok="t" o:connecttype="rect"/>
              </v:shapetype>
              <v:shape id="Text Box 1" style="position:absolute;margin-left:60.75pt;margin-top:143.7pt;width:346.5pt;height:.05pt;z-index:251658246;visibility:visible;mso-wrap-style:square;mso-wrap-distance-left:9pt;mso-wrap-distance-top:0;mso-wrap-distance-right:9pt;mso-wrap-distance-bottom:0;mso-position-horizontal:absolute;mso-position-horizontal-relative:text;mso-position-vertical:absolute;mso-position-vertical-relative:text;v-text-anchor:top" o:spid="_x0000_s1026"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OhoFQIAADgEAAAOAAAAZHJzL2Uyb0RvYy54bWysU8Fu2zAMvQ/YPwi6L3a6phiCOEWWIsOA&#10;oC2QDj0rshwLkEWNUmJnXz9KtpOt22nYRaZF6lF872lx3zWGnRR6Dbbg00nOmbISSm0PBf/2svnw&#10;iTMfhC2FAasKflae3y/fv1u0bq5uoAZTKmQEYv28dQWvQ3DzLPOyVo3wE3DKUrICbESgXzxkJYqW&#10;0BuT3eT5XdYClg5BKu9p96FP8mXCryolw1NVeRWYKTjdLaQV07qPa7ZciPkBhau1HK4h/uEWjdCW&#10;ml6gHkQQ7Ij6D6hGSwQPVZhIaDKoKi1VmoGmmeZvptnVwqk0C5Hj3YUm//9g5eNp556Rhe4zdCRg&#10;JKR1fu5pM87TVdjEL92UUZ4oPF9oU11gkjZvb/N8NqOUpNzdx1nEyK5HHfrwRUHDYlBwJE0SVeK0&#10;9aEvHUtiJw9GlxttTPyJibVBdhKkX1vroAbw36qMjbUW4qkeMO5k1zliFLp9Nwy3h/JMMyP0dvBO&#10;bjQ12gofngWS/jQLeTo80VIZaAsOQ8RZDfjjb/uxnmShLGct+ang/vtRoOLMfLUkWDTfGOAY7MfA&#10;Hps10IhTei1OppAOYDBjWCE0r2T1VexCKWEl9Sp4GMN16F1NT0Wq1SoVkcWcCFu7czJCj4S+dK8C&#10;3SBHIBUfYXSamL9Rpa9NurjVMRDFSbJIaM/iwDPZM4k+PKXo/1//U9X1wS9/AgAA//8DAFBLAwQU&#10;AAYACAAAACEAAKRWH+QAAAAQAQAADwAAAGRycy9kb3ducmV2LnhtbExPQU7DMBC8I/EHa5G4IOok&#10;pCVK41RVgUO5VIReuLmxGwfidRQ7bfh9Fy5wWWlmZ2dnitVkO3bSg28dCohnETCNtVMtNgL27y/3&#10;GTAfJCrZOdQCvrWHVXl9VchcuTO+6VMVGkYm6HMpwITQ55z72mgr/cz1Gml3dIOVgeDQcDXIM5nb&#10;jidRtOBWtkgfjOz1xuj6qxqtgF36sTN34/H5dZ0+DNv9uFl8NpUQtzfT05LGegks6Cn8XcBPB8oP&#10;JQU7uBGVZx3hJJ6TVECSPabASJHFKTGHX2YOvCz4/yLlBQAA//8DAFBLAQItABQABgAIAAAAIQC2&#10;gziS/gAAAOEBAAATAAAAAAAAAAAAAAAAAAAAAABbQ29udGVudF9UeXBlc10ueG1sUEsBAi0AFAAG&#10;AAgAAAAhADj9If/WAAAAlAEAAAsAAAAAAAAAAAAAAAAALwEAAF9yZWxzLy5yZWxzUEsBAi0AFAAG&#10;AAgAAAAhAClk6GgVAgAAOAQAAA4AAAAAAAAAAAAAAAAALgIAAGRycy9lMm9Eb2MueG1sUEsBAi0A&#10;FAAGAAgAAAAhAACkVh/kAAAAEAEAAA8AAAAAAAAAAAAAAAAAbwQAAGRycy9kb3ducmV2LnhtbFBL&#10;BQYAAAAABAAEAPMAAACABQAAAAA=&#10;">
                <v:textbox style="mso-fit-shape-to-text:t" inset="0,0,0,0">
                  <w:txbxContent>
                    <w:p w:rsidRPr="007B460C" w:rsidR="007B460C" w:rsidP="007B460C" w:rsidRDefault="007B460C" w14:paraId="295B6D43" w14:textId="0B269B4D">
                      <w:pPr>
                        <w:pStyle w:val="Caption"/>
                        <w:jc w:val="center"/>
                        <w:rPr>
                          <w:noProof/>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23</w:t>
                      </w:r>
                      <w:r w:rsidRPr="007B460C">
                        <w:rPr>
                          <w:sz w:val="20"/>
                          <w:szCs w:val="20"/>
                        </w:rPr>
                        <w:fldChar w:fldCharType="end"/>
                      </w:r>
                      <w:r w:rsidRPr="007B460C">
                        <w:rPr>
                          <w:sz w:val="20"/>
                          <w:szCs w:val="20"/>
                        </w:rPr>
                        <w:t>: Deformation Triangle</w:t>
                      </w:r>
                    </w:p>
                  </w:txbxContent>
                </v:textbox>
                <w10:wrap type="topAndBottom"/>
              </v:shape>
            </w:pict>
          </mc:Fallback>
        </mc:AlternateContent>
      </w:r>
      <w:r w:rsidR="00950F38">
        <w:rPr>
          <w:noProof/>
        </w:rPr>
        <w:drawing>
          <wp:anchor distT="0" distB="0" distL="114300" distR="114300" simplePos="0" relativeHeight="251658240" behindDoc="0" locked="0" layoutInCell="1" allowOverlap="1" wp14:anchorId="2DEC6B78" wp14:editId="236225AE">
            <wp:simplePos x="0" y="0"/>
            <wp:positionH relativeFrom="column">
              <wp:posOffset>771525</wp:posOffset>
            </wp:positionH>
            <wp:positionV relativeFrom="paragraph">
              <wp:posOffset>-1905</wp:posOffset>
            </wp:positionV>
            <wp:extent cx="4400550" cy="1770254"/>
            <wp:effectExtent l="0" t="0" r="0" b="1905"/>
            <wp:wrapTopAndBottom/>
            <wp:docPr id="291664742" name="Picture 14" descr="A drawing of a tri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664742" name="Picture 14" descr="A drawing of a triangle&#10;&#10;Description automatically generated"/>
                    <pic:cNvPicPr/>
                  </pic:nvPicPr>
                  <pic:blipFill>
                    <a:blip r:embed="rId50">
                      <a:extLst>
                        <a:ext uri="{28A0092B-C50C-407E-A947-70E740481C1C}">
                          <a14:useLocalDpi xmlns:a14="http://schemas.microsoft.com/office/drawing/2010/main" val="0"/>
                        </a:ext>
                      </a:extLst>
                    </a:blip>
                    <a:stretch>
                      <a:fillRect/>
                    </a:stretch>
                  </pic:blipFill>
                  <pic:spPr>
                    <a:xfrm>
                      <a:off x="0" y="0"/>
                      <a:ext cx="4400550" cy="1770254"/>
                    </a:xfrm>
                    <a:prstGeom prst="rect">
                      <a:avLst/>
                    </a:prstGeom>
                  </pic:spPr>
                </pic:pic>
              </a:graphicData>
            </a:graphic>
          </wp:anchor>
        </w:drawing>
      </w:r>
      <w:r w:rsidR="00950F38">
        <w:tab/>
      </w:r>
    </w:p>
    <w:p w14:paraId="701FE9DC" w14:textId="77777777" w:rsidR="00950F38" w:rsidRDefault="00950F38" w:rsidP="00950F38">
      <w:pPr>
        <w:pStyle w:val="BodyText"/>
        <w:jc w:val="center"/>
      </w:pPr>
      <m:oMath>
        <m:r>
          <m:rPr>
            <m:sty m:val="p"/>
          </m:rPr>
          <w:rPr>
            <w:rFonts w:ascii="Cambria Math" w:hAnsi="Cambria Math"/>
          </w:rPr>
          <m:t>α=</m:t>
        </m:r>
        <m:func>
          <m:funcPr>
            <m:ctrlPr>
              <w:rPr>
                <w:rFonts w:ascii="Cambria Math" w:hAnsi="Cambria Math"/>
              </w:rPr>
            </m:ctrlPr>
          </m:funcPr>
          <m:fName>
            <m:r>
              <m:rPr>
                <m:sty m:val="p"/>
              </m:rPr>
              <w:rPr>
                <w:rFonts w:ascii="Cambria Math" w:hAnsi="Cambria Math"/>
              </w:rPr>
              <m:t>arctan</m:t>
            </m:r>
          </m:fName>
          <m:e>
            <m:d>
              <m:dPr>
                <m:ctrlPr>
                  <w:rPr>
                    <w:rFonts w:ascii="Cambria Math" w:hAnsi="Cambria Math"/>
                  </w:rPr>
                </m:ctrlPr>
              </m:dPr>
              <m:e>
                <m:f>
                  <m:fPr>
                    <m:ctrlPr>
                      <w:rPr>
                        <w:rFonts w:ascii="Cambria Math" w:hAnsi="Cambria Math"/>
                      </w:rPr>
                    </m:ctrlPr>
                  </m:fPr>
                  <m:num>
                    <m:sSub>
                      <m:sSubPr>
                        <m:ctrlPr>
                          <w:rPr>
                            <w:rFonts w:ascii="Cambria Math" w:hAnsi="Cambria Math"/>
                            <w:i/>
                          </w:rPr>
                        </m:ctrlPr>
                      </m:sSubPr>
                      <m:e>
                        <m:r>
                          <w:rPr>
                            <w:rFonts w:ascii="Cambria Math" w:hAnsi="Cambria Math"/>
                          </w:rPr>
                          <m:t>u</m:t>
                        </m:r>
                      </m:e>
                      <m:sub>
                        <m:r>
                          <w:rPr>
                            <w:rFonts w:ascii="Cambria Math" w:hAnsi="Cambria Math"/>
                          </w:rPr>
                          <m:t>1</m:t>
                        </m:r>
                      </m:sub>
                    </m:sSub>
                    <m:r>
                      <w:rPr>
                        <w:rFonts w:ascii="Cambria Math" w:hAnsi="Cambria Math"/>
                      </w:rPr>
                      <m:t>+</m:t>
                    </m:r>
                    <m:sSub>
                      <m:sSubPr>
                        <m:ctrlPr>
                          <w:rPr>
                            <w:rFonts w:ascii="Cambria Math" w:hAnsi="Cambria Math"/>
                            <w:i/>
                          </w:rPr>
                        </m:ctrlPr>
                      </m:sSubPr>
                      <m:e>
                        <m:r>
                          <w:rPr>
                            <w:rFonts w:ascii="Cambria Math" w:hAnsi="Cambria Math"/>
                          </w:rPr>
                          <m:t>u</m:t>
                        </m:r>
                      </m:e>
                      <m:sub>
                        <m:r>
                          <w:rPr>
                            <w:rFonts w:ascii="Cambria Math" w:hAnsi="Cambria Math"/>
                          </w:rPr>
                          <m:t>2</m:t>
                        </m:r>
                      </m:sub>
                    </m:sSub>
                  </m:num>
                  <m:den>
                    <m:r>
                      <w:rPr>
                        <w:rFonts w:ascii="Cambria Math" w:hAnsi="Cambria Math"/>
                      </w:rPr>
                      <m:t>L12</m:t>
                    </m:r>
                  </m:den>
                </m:f>
              </m:e>
            </m:d>
          </m:e>
        </m:func>
      </m:oMath>
      <w:r>
        <w:t xml:space="preserve">                                      [2]</w:t>
      </w:r>
      <m:oMath>
        <m:r>
          <m:rPr>
            <m:sty m:val="p"/>
          </m:rPr>
          <w:rPr>
            <w:rFonts w:ascii="Cambria Math" w:hAnsi="Cambria Math"/>
          </w:rPr>
          <m:t>⁡</m:t>
        </m:r>
      </m:oMath>
    </w:p>
    <w:p w14:paraId="135B8B5F" w14:textId="77777777" w:rsidR="00950F38" w:rsidRDefault="004A0560" w:rsidP="00950F38">
      <w:pPr>
        <w:pStyle w:val="BodyText"/>
        <w:jc w:val="center"/>
      </w:pPr>
      <m:oMath>
        <m:sSub>
          <m:sSubPr>
            <m:ctrlPr>
              <w:rPr>
                <w:rFonts w:ascii="Cambria Math" w:hAnsi="Cambria Math"/>
                <w:i/>
              </w:rPr>
            </m:ctrlPr>
          </m:sSubPr>
          <m:e>
            <m:r>
              <w:rPr>
                <w:rFonts w:ascii="Cambria Math" w:hAnsi="Cambria Math"/>
              </w:rPr>
              <m:t>F</m:t>
            </m:r>
          </m:e>
          <m:sub>
            <m:r>
              <w:rPr>
                <w:rFonts w:ascii="Cambria Math" w:hAnsi="Cambria Math"/>
              </w:rPr>
              <m:t>lateral</m:t>
            </m:r>
          </m:sub>
        </m:sSub>
        <m:r>
          <w:rPr>
            <w:rFonts w:ascii="Cambria Math" w:hAnsi="Cambria Math"/>
          </w:rPr>
          <m:t xml:space="preserve">=m × </m:t>
        </m:r>
        <m:sSub>
          <m:sSubPr>
            <m:ctrlPr>
              <w:rPr>
                <w:rFonts w:ascii="Cambria Math" w:hAnsi="Cambria Math"/>
                <w:i/>
              </w:rPr>
            </m:ctrlPr>
          </m:sSubPr>
          <m:e>
            <m:r>
              <w:rPr>
                <w:rFonts w:ascii="Cambria Math" w:hAnsi="Cambria Math"/>
              </w:rPr>
              <m:t>a</m:t>
            </m:r>
          </m:e>
          <m:sub>
            <m:r>
              <w:rPr>
                <w:rFonts w:ascii="Cambria Math" w:hAnsi="Cambria Math"/>
              </w:rPr>
              <m:t>lateral</m:t>
            </m:r>
          </m:sub>
        </m:sSub>
      </m:oMath>
      <w:r w:rsidR="00950F38">
        <w:t xml:space="preserve">                              [3]</w:t>
      </w:r>
    </w:p>
    <w:p w14:paraId="39FE6519" w14:textId="77777777" w:rsidR="00950F38" w:rsidRDefault="004A0560" w:rsidP="00950F38">
      <w:pPr>
        <w:pStyle w:val="BodyText"/>
        <w:jc w:val="center"/>
      </w:pPr>
      <m:oMath>
        <m:sSub>
          <m:sSubPr>
            <m:ctrlPr>
              <w:rPr>
                <w:rFonts w:ascii="Cambria Math" w:hAnsi="Cambria Math"/>
                <w:i/>
              </w:rPr>
            </m:ctrlPr>
          </m:sSubPr>
          <m:e>
            <m:r>
              <w:rPr>
                <w:rFonts w:ascii="Cambria Math" w:hAnsi="Cambria Math"/>
              </w:rPr>
              <m:t>T</m:t>
            </m:r>
          </m:e>
          <m:sub>
            <m:r>
              <w:rPr>
                <w:rFonts w:ascii="Cambria Math" w:hAnsi="Cambria Math"/>
              </w:rPr>
              <m:t>applied</m:t>
            </m:r>
          </m:sub>
        </m:sSub>
        <m:r>
          <w:rPr>
            <w:rFonts w:ascii="Cambria Math" w:hAnsi="Cambria Math"/>
          </w:rPr>
          <m:t xml:space="preserve">= </m:t>
        </m:r>
        <m:f>
          <m:fPr>
            <m:ctrlPr>
              <w:rPr>
                <w:rFonts w:ascii="Cambria Math" w:hAnsi="Cambria Math"/>
                <w:i/>
              </w:rPr>
            </m:ctrlPr>
          </m:fPr>
          <m:num>
            <m:sSub>
              <m:sSubPr>
                <m:ctrlPr>
                  <w:rPr>
                    <w:rFonts w:ascii="Cambria Math" w:hAnsi="Cambria Math"/>
                    <w:i/>
                  </w:rPr>
                </m:ctrlPr>
              </m:sSubPr>
              <m:e>
                <m:r>
                  <w:rPr>
                    <w:rFonts w:ascii="Cambria Math" w:hAnsi="Cambria Math"/>
                  </w:rPr>
                  <m:t>F</m:t>
                </m:r>
              </m:e>
              <m:sub>
                <m:r>
                  <w:rPr>
                    <w:rFonts w:ascii="Cambria Math" w:hAnsi="Cambria Math"/>
                  </w:rPr>
                  <m:t>lat</m:t>
                </m:r>
              </m:sub>
            </m:sSub>
          </m:num>
          <m:den>
            <m:r>
              <w:rPr>
                <w:rFonts w:ascii="Cambria Math" w:hAnsi="Cambria Math"/>
              </w:rPr>
              <m:t># of points</m:t>
            </m:r>
          </m:den>
        </m:f>
      </m:oMath>
      <w:r w:rsidR="00950F38">
        <w:t xml:space="preserve">                                   [4]</w:t>
      </w:r>
    </w:p>
    <w:p w14:paraId="6F7942A7" w14:textId="2E00DF6B" w:rsidR="00950F38" w:rsidRPr="00E1566B" w:rsidRDefault="00950F38" w:rsidP="00950F38">
      <w:pPr>
        <w:pStyle w:val="BodyText"/>
        <w:ind w:firstLine="709"/>
        <w:rPr>
          <w:sz w:val="24"/>
        </w:rPr>
      </w:pPr>
      <w:r w:rsidRPr="00E1566B">
        <w:rPr>
          <w:sz w:val="24"/>
        </w:rPr>
        <w:t xml:space="preserve">The part of the frame that will be analyzed for displacement is the front hoop, where a most of the torsional forces will be acting upon when driving. The figure below gives a representation of how a real-life experiment would gather displacement data, instead it will be conducted in solid works using the displacement plot in SolidWorks simulation tool. The mass of the car was estimated to be 250kg and a lateral acceleration of 2 Gs. Displaced along 4 points on the front suspension box, giving an applied force of 1103N. </w:t>
      </w:r>
    </w:p>
    <w:p w14:paraId="19FEE0F4" w14:textId="1F410169" w:rsidR="00950F38" w:rsidRDefault="00950F38" w:rsidP="00950F38">
      <w:pPr>
        <w:pStyle w:val="BodyText"/>
        <w:keepNext/>
        <w:ind w:firstLine="709"/>
      </w:pPr>
      <w:r w:rsidRPr="00E1566B">
        <w:rPr>
          <w:noProof/>
          <w:sz w:val="24"/>
        </w:rPr>
        <mc:AlternateContent>
          <mc:Choice Requires="wps">
            <w:drawing>
              <wp:anchor distT="0" distB="0" distL="114300" distR="114300" simplePos="0" relativeHeight="251658242" behindDoc="0" locked="0" layoutInCell="1" allowOverlap="1" wp14:anchorId="761B1FAE" wp14:editId="099B476E">
                <wp:simplePos x="0" y="0"/>
                <wp:positionH relativeFrom="column">
                  <wp:posOffset>447675</wp:posOffset>
                </wp:positionH>
                <wp:positionV relativeFrom="paragraph">
                  <wp:posOffset>2949575</wp:posOffset>
                </wp:positionV>
                <wp:extent cx="5326380" cy="635"/>
                <wp:effectExtent l="0" t="0" r="0" b="0"/>
                <wp:wrapTopAndBottom/>
                <wp:docPr id="2037075480" name="Text Box 1"/>
                <wp:cNvGraphicFramePr/>
                <a:graphic xmlns:a="http://schemas.openxmlformats.org/drawingml/2006/main">
                  <a:graphicData uri="http://schemas.microsoft.com/office/word/2010/wordprocessingShape">
                    <wps:wsp>
                      <wps:cNvSpPr txBox="1"/>
                      <wps:spPr>
                        <a:xfrm>
                          <a:off x="0" y="0"/>
                          <a:ext cx="5326380" cy="635"/>
                        </a:xfrm>
                        <a:prstGeom prst="rect">
                          <a:avLst/>
                        </a:prstGeom>
                        <a:solidFill>
                          <a:prstClr val="white"/>
                        </a:solidFill>
                        <a:ln>
                          <a:noFill/>
                        </a:ln>
                      </wps:spPr>
                      <wps:txbx>
                        <w:txbxContent>
                          <w:p w14:paraId="7AD2FFED" w14:textId="77777777" w:rsidR="00950F38" w:rsidRPr="00764D6F" w:rsidRDefault="00950F38" w:rsidP="00950F38">
                            <w:pPr>
                              <w:pStyle w:val="Caption"/>
                              <w:jc w:val="center"/>
                              <w:rPr>
                                <w:sz w:val="20"/>
                                <w:szCs w:val="20"/>
                              </w:rPr>
                            </w:pPr>
                            <w:r w:rsidRPr="00764D6F">
                              <w:rPr>
                                <w:sz w:val="20"/>
                                <w:szCs w:val="20"/>
                              </w:rPr>
                              <w:t xml:space="preserve">Figure </w:t>
                            </w:r>
                            <w:r>
                              <w:rPr>
                                <w:sz w:val="20"/>
                                <w:szCs w:val="20"/>
                              </w:rPr>
                              <w:t>19</w:t>
                            </w:r>
                            <w:r w:rsidRPr="00764D6F">
                              <w:rPr>
                                <w:sz w:val="20"/>
                                <w:szCs w:val="20"/>
                              </w:rPr>
                              <w:t>: Displacement Plot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63BFEDF0">
              <v:shape id="_x0000_s1027" style="position:absolute;left:0;text-align:left;margin-left:35.25pt;margin-top:232.25pt;width:419.4pt;height:.05pt;z-index:251658242;visibility:visible;mso-wrap-style:square;mso-wrap-distance-left:9pt;mso-wrap-distance-top:0;mso-wrap-distance-right:9pt;mso-wrap-distance-bottom:0;mso-position-horizontal:absolute;mso-position-horizontal-relative:text;mso-position-vertical:absolute;mso-position-vertical-relative:text;v-text-anchor:top"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C6PGAIAAD8EAAAOAAAAZHJzL2Uyb0RvYy54bWysU01v2zAMvQ/YfxB0X5wPNCiCOEWWIsOA&#10;oC2QFj0rshwLkEWNUmJnv36UbDddt9Owi0yTFCm+97i8a2vDzgq9BpvzyWjMmbISCm2POX953n65&#10;5cwHYQthwKqcX5Tnd6vPn5aNW6gpVGAKhYyKWL9oXM6rENwiy7ysVC38CJyyFCwBaxHoF49ZgaKh&#10;6rXJpuPxPGsAC4cglffkve+CfJXql6WS4bEsvQrM5JzeFtKJ6TzEM1stxeKIwlVa9s8Q//CKWmhL&#10;Td9K3Ysg2An1H6VqLRE8lGEkoc6gLLVUaQaaZjL+MM2+Ek6lWQgc795g8v+vrHw4790TstB+hZYI&#10;jIA0zi88OeM8bYl1/NJLGcUJwssbbKoNTJLzZjadz24pJCk2n93EGtn1qkMfvimoWTRyjsRJgkqc&#10;dz50qUNK7OTB6GKrjYk/MbAxyM6C+GsqHVRf/LcsY2OuhXirKxg92XWOaIX20DJdvJvxAMWFRkfo&#10;VOGd3GrqtxM+PAkkGdBIJO3wSEdpoMk59BZnFeDPv/ljPrFDUc4aklXO/Y+TQMWZ+W6Jt6jBwcDB&#10;OAyGPdUboEkntDROJpMuYDCDWSLUr6T4dexCIWEl9cp5GMxN6MRNGyPVep2SSGlOhJ3dOxlLD7g+&#10;t68CXc9KIDIfYBCcWHwgp8tN9Lj1KRDSibmIa4diDzepNHHfb1Rcg/f/Keu696tfAAAA//8DAFBL&#10;AwQUAAYACAAAACEAZ2OxteMAAAAPAQAADwAAAGRycy9kb3ducmV2LnhtbExPO0/DMBDekfgP1iGx&#10;oNaGhkDTOFVVYChLRdqFzY3dOBCfo9hpw7/nYIHldI/vvke+HF3LTqYPjUcJt1MBzGDldYO1hP3u&#10;ZfIILESFWrUejYQvE2BZXF7kKtP+jG/mVMaaEQmGTEmwMXYZ56Gyxqkw9Z1Buh1971Sksa+57tWZ&#10;yF3L74RIuVMNkoJVnVlbU32Wg5OwTd639mY4Pr+uklm/2Q/r9KMupby+Gp8WVFYLYNGM8e8DfjKQ&#10;fyjI2MEPqANrJTyIe0JKSNKEGgLMxXwG7PC7SYEXOf+fo/gGAAD//wMAUEsBAi0AFAAGAAgAAAAh&#10;ALaDOJL+AAAA4QEAABMAAAAAAAAAAAAAAAAAAAAAAFtDb250ZW50X1R5cGVzXS54bWxQSwECLQAU&#10;AAYACAAAACEAOP0h/9YAAACUAQAACwAAAAAAAAAAAAAAAAAvAQAAX3JlbHMvLnJlbHNQSwECLQAU&#10;AAYACAAAACEAE7QujxgCAAA/BAAADgAAAAAAAAAAAAAAAAAuAgAAZHJzL2Uyb0RvYy54bWxQSwEC&#10;LQAUAAYACAAAACEAZ2OxteMAAAAPAQAADwAAAAAAAAAAAAAAAAByBAAAZHJzL2Rvd25yZXYueG1s&#10;UEsFBgAAAAAEAAQA8wAAAIIFAAAAAA==&#10;" w14:anchorId="761B1FAE">
                <v:textbox style="mso-fit-shape-to-text:t" inset="0,0,0,0">
                  <w:txbxContent>
                    <w:p w:rsidRPr="00764D6F" w:rsidR="00950F38" w:rsidP="00950F38" w:rsidRDefault="00950F38" w14:paraId="642EAC27" w14:textId="77777777">
                      <w:pPr>
                        <w:pStyle w:val="Caption"/>
                        <w:jc w:val="center"/>
                        <w:rPr>
                          <w:sz w:val="20"/>
                          <w:szCs w:val="20"/>
                        </w:rPr>
                      </w:pPr>
                      <w:r w:rsidRPr="00764D6F">
                        <w:rPr>
                          <w:sz w:val="20"/>
                          <w:szCs w:val="20"/>
                        </w:rPr>
                        <w:t xml:space="preserve">Figure </w:t>
                      </w:r>
                      <w:r>
                        <w:rPr>
                          <w:sz w:val="20"/>
                          <w:szCs w:val="20"/>
                        </w:rPr>
                        <w:t>19</w:t>
                      </w:r>
                      <w:r w:rsidRPr="00764D6F">
                        <w:rPr>
                          <w:sz w:val="20"/>
                          <w:szCs w:val="20"/>
                        </w:rPr>
                        <w:t>: Displacement Plot</w:t>
                      </w:r>
                    </w:p>
                  </w:txbxContent>
                </v:textbox>
                <w10:wrap type="topAndBottom"/>
              </v:shape>
            </w:pict>
          </mc:Fallback>
        </mc:AlternateContent>
      </w:r>
      <w:r w:rsidR="007B460C">
        <w:rPr>
          <w:noProof/>
        </w:rPr>
        <mc:AlternateContent>
          <mc:Choice Requires="wps">
            <w:drawing>
              <wp:anchor distT="0" distB="0" distL="114300" distR="114300" simplePos="0" relativeHeight="251658247" behindDoc="0" locked="0" layoutInCell="1" allowOverlap="1" wp14:anchorId="1BDFCDE6" wp14:editId="29726286">
                <wp:simplePos x="0" y="0"/>
                <wp:positionH relativeFrom="column">
                  <wp:posOffset>447675</wp:posOffset>
                </wp:positionH>
                <wp:positionV relativeFrom="paragraph">
                  <wp:posOffset>2952750</wp:posOffset>
                </wp:positionV>
                <wp:extent cx="5326380" cy="635"/>
                <wp:effectExtent l="0" t="0" r="0" b="0"/>
                <wp:wrapTopAndBottom/>
                <wp:docPr id="1091713740" name="Text Box 1"/>
                <wp:cNvGraphicFramePr/>
                <a:graphic xmlns:a="http://schemas.openxmlformats.org/drawingml/2006/main">
                  <a:graphicData uri="http://schemas.microsoft.com/office/word/2010/wordprocessingShape">
                    <wps:wsp>
                      <wps:cNvSpPr txBox="1"/>
                      <wps:spPr>
                        <a:xfrm>
                          <a:off x="0" y="0"/>
                          <a:ext cx="5326380" cy="635"/>
                        </a:xfrm>
                        <a:prstGeom prst="rect">
                          <a:avLst/>
                        </a:prstGeom>
                        <a:solidFill>
                          <a:prstClr val="white"/>
                        </a:solidFill>
                        <a:ln>
                          <a:noFill/>
                        </a:ln>
                      </wps:spPr>
                      <wps:txbx>
                        <w:txbxContent>
                          <w:p w14:paraId="2427A065" w14:textId="4E36C843" w:rsidR="007B460C" w:rsidRPr="007B460C" w:rsidRDefault="007B460C" w:rsidP="007B460C">
                            <w:pPr>
                              <w:pStyle w:val="Caption"/>
                              <w:jc w:val="center"/>
                              <w:rPr>
                                <w:noProof/>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24</w:t>
                            </w:r>
                            <w:r w:rsidRPr="007B460C">
                              <w:rPr>
                                <w:sz w:val="20"/>
                                <w:szCs w:val="20"/>
                              </w:rPr>
                              <w:fldChar w:fldCharType="end"/>
                            </w:r>
                            <w:r w:rsidRPr="007B460C">
                              <w:rPr>
                                <w:sz w:val="20"/>
                                <w:szCs w:val="20"/>
                              </w:rPr>
                              <w:t>: Displacement Plot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7DB4BB3E">
              <v:shape id="_x0000_s1028" style="position:absolute;left:0;text-align:left;margin-left:35.25pt;margin-top:232.5pt;width:419.4pt;height:.05pt;z-index:251658247;visibility:visible;mso-wrap-style:square;mso-wrap-distance-left:9pt;mso-wrap-distance-top:0;mso-wrap-distance-right:9pt;mso-wrap-distance-bottom:0;mso-position-horizontal:absolute;mso-position-horizontal-relative:text;mso-position-vertical:absolute;mso-position-vertical-relative:text;v-text-anchor:top"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XEPgGgIAAD8EAAAOAAAAZHJzL2Uyb0RvYy54bWysU01v2zAMvQ/YfxB0X5wPNCiCOEWWIsOA&#10;oC2QDj0rshwLkEWNUmJnv36UbCdbt9Owi0yTFCm+97h8aGvDzgq9BpvzyWjMmbISCm2POf/2uv10&#10;z5kPwhbCgFU5vyjPH1YfPywbt1BTqMAUChkVsX7RuJxXIbhFlnlZqVr4EThlKVgC1iLQLx6zAkVD&#10;1WuTTcfjedYAFg5BKu/J+9gF+SrVL0slw3NZehWYyTm9LaQT03mIZ7ZaisURhau07J8h/uEVtdCW&#10;ml5LPYog2An1H6VqLRE8lGEkoc6gLLVUaQaaZjJ+N82+Ek6lWQgc764w+f9XVj6d9+4FWWg/Q0sE&#10;RkAa5xeenHGetsQ6fumljOIE4eUKm2oDk+S8m03ns3sKSYrNZ3exRna76tCHLwpqFo2cI3GSoBLn&#10;nQ9d6pASO3kwuthqY+JPDGwMsrMg/ppKB9UX/y3L2JhrId7qCkZPdpsjWqE9tEwXOZ8OMx6guNDo&#10;CJ0qvJNbTf12wocXgSQDGomkHZ7pKA00OYfe4qwC/PE3f8wndijKWUOyyrn/fhKoODNfLfEWNTgY&#10;OBiHwbCnegM06YSWxslk0gUMZjBLhPqNFL+OXSgkrKReOQ+DuQmduGljpFqvUxIpzYmws3snY+kB&#10;19f2TaDrWQlE5hMMghOLd+R0uYketz4FQjoxF3HtUOzhJpUm7vuNimvw63/Kuu396icAAAD//wMA&#10;UEsDBBQABgAIAAAAIQAob8P55QAAAA8BAAAPAAAAZHJzL2Rvd25yZXYueG1sTI9BT8MwDIXvSPyH&#10;yEhcEEvGusK6ptM04DAuE2UXblmTNYXGqZp0K/8ewwUulmw/P78vX42uZSfTh8ajhOlEADNYed1g&#10;LWH/9nz7ACxEhVq1Ho2ELxNgVVxe5CrT/oyv5lTGmpEJhkxJsDF2GeehssapMPGdQdodfe9UpLav&#10;ue7Vmcxdy++ESLlTDdIHqzqzsab6LAcnYZe87+zNcHx6WSezfrsfNulHXUp5fTU+Lqmsl8CiGePf&#10;BfwwUH4oKNjBD6gDayXcizkpJSTpnMBIsBCLGbDD72QKvMj5f47iGwAA//8DAFBLAQItABQABgAI&#10;AAAAIQC2gziS/gAAAOEBAAATAAAAAAAAAAAAAAAAAAAAAABbQ29udGVudF9UeXBlc10ueG1sUEsB&#10;Ai0AFAAGAAgAAAAhADj9If/WAAAAlAEAAAsAAAAAAAAAAAAAAAAALwEAAF9yZWxzLy5yZWxzUEsB&#10;Ai0AFAAGAAgAAAAhAJBcQ+AaAgAAPwQAAA4AAAAAAAAAAAAAAAAALgIAAGRycy9lMm9Eb2MueG1s&#10;UEsBAi0AFAAGAAgAAAAhAChvw/nlAAAADwEAAA8AAAAAAAAAAAAAAAAAdAQAAGRycy9kb3ducmV2&#10;LnhtbFBLBQYAAAAABAAEAPMAAACGBQAAAAA=&#10;" w14:anchorId="1BDFCDE6">
                <v:textbox style="mso-fit-shape-to-text:t" inset="0,0,0,0">
                  <w:txbxContent>
                    <w:p w:rsidRPr="007B460C" w:rsidR="007B460C" w:rsidP="007B460C" w:rsidRDefault="007B460C" w14:paraId="6272D5D2" w14:textId="4E36C843">
                      <w:pPr>
                        <w:pStyle w:val="Caption"/>
                        <w:jc w:val="center"/>
                        <w:rPr>
                          <w:noProof/>
                          <w:sz w:val="20"/>
                          <w:szCs w:val="20"/>
                        </w:rPr>
                      </w:pPr>
                      <w:r w:rsidRPr="007B460C">
                        <w:rPr>
                          <w:sz w:val="20"/>
                          <w:szCs w:val="20"/>
                        </w:rPr>
                        <w:t xml:space="preserve">Figure </w:t>
                      </w:r>
                      <w:r w:rsidRPr="007B460C">
                        <w:rPr>
                          <w:sz w:val="20"/>
                          <w:szCs w:val="20"/>
                        </w:rPr>
                        <w:fldChar w:fldCharType="begin"/>
                      </w:r>
                      <w:r w:rsidRPr="007B460C">
                        <w:rPr>
                          <w:sz w:val="20"/>
                          <w:szCs w:val="20"/>
                        </w:rPr>
                        <w:instrText xml:space="preserve"> SEQ Figure \* ARABIC </w:instrText>
                      </w:r>
                      <w:r w:rsidRPr="007B460C">
                        <w:rPr>
                          <w:sz w:val="20"/>
                          <w:szCs w:val="20"/>
                        </w:rPr>
                        <w:fldChar w:fldCharType="separate"/>
                      </w:r>
                      <w:r w:rsidR="000B08EF">
                        <w:rPr>
                          <w:noProof/>
                          <w:sz w:val="20"/>
                          <w:szCs w:val="20"/>
                        </w:rPr>
                        <w:t>24</w:t>
                      </w:r>
                      <w:r w:rsidRPr="007B460C">
                        <w:rPr>
                          <w:sz w:val="20"/>
                          <w:szCs w:val="20"/>
                        </w:rPr>
                        <w:fldChar w:fldCharType="end"/>
                      </w:r>
                      <w:r w:rsidRPr="007B460C">
                        <w:rPr>
                          <w:sz w:val="20"/>
                          <w:szCs w:val="20"/>
                        </w:rPr>
                        <w:t>: Displacement Plot</w:t>
                      </w:r>
                    </w:p>
                  </w:txbxContent>
                </v:textbox>
                <w10:wrap type="topAndBottom"/>
              </v:shape>
            </w:pict>
          </mc:Fallback>
        </mc:AlternateContent>
      </w:r>
      <w:r w:rsidRPr="00E1566B">
        <w:rPr>
          <w:noProof/>
          <w:sz w:val="24"/>
        </w:rPr>
        <w:drawing>
          <wp:anchor distT="0" distB="0" distL="114300" distR="114300" simplePos="0" relativeHeight="251658241" behindDoc="0" locked="0" layoutInCell="1" allowOverlap="1" wp14:anchorId="25100C1F" wp14:editId="73ADCDD6">
            <wp:simplePos x="0" y="0"/>
            <wp:positionH relativeFrom="column">
              <wp:posOffset>447675</wp:posOffset>
            </wp:positionH>
            <wp:positionV relativeFrom="paragraph">
              <wp:posOffset>-3175</wp:posOffset>
            </wp:positionV>
            <wp:extent cx="5326811" cy="2895600"/>
            <wp:effectExtent l="0" t="0" r="7620" b="0"/>
            <wp:wrapTopAndBottom/>
            <wp:docPr id="863377812" name="Picture 16" descr="A close-up of a networ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 descr="A close-up of a network&#10;&#10;Description automatically generated"/>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326811" cy="2895600"/>
                    </a:xfrm>
                    <a:prstGeom prst="rect">
                      <a:avLst/>
                    </a:prstGeom>
                    <a:noFill/>
                    <a:ln>
                      <a:noFill/>
                    </a:ln>
                  </pic:spPr>
                </pic:pic>
              </a:graphicData>
            </a:graphic>
          </wp:anchor>
        </w:drawing>
      </w:r>
      <w:r w:rsidRPr="00E1566B">
        <w:rPr>
          <w:sz w:val="24"/>
        </w:rPr>
        <w:t xml:space="preserve">Using the max displacement on the front hoop, at 3.586x10-3 meters, a theoretical Torsional rigidity of 1932.7 Nm/deg. This does not meet our goal of 2400 Nm/deg but is high enough to be competitive. </w:t>
      </w:r>
    </w:p>
    <w:p w14:paraId="08759B70" w14:textId="637140FC" w:rsidR="00A51080" w:rsidRDefault="00A51080" w:rsidP="4C7A83C1">
      <w:pPr>
        <w:spacing w:after="120"/>
        <w:ind w:firstLine="709"/>
        <w:rPr>
          <w:rFonts w:eastAsia="Times New Roman" w:cs="Times New Roman"/>
          <w:color w:val="000000" w:themeColor="text1"/>
          <w:szCs w:val="22"/>
        </w:rPr>
      </w:pPr>
    </w:p>
    <w:p w14:paraId="5A7E5255" w14:textId="01CC359F" w:rsidR="00A51080" w:rsidRDefault="094DF5FD" w:rsidP="37240280">
      <w:pPr>
        <w:pStyle w:val="Heading5"/>
      </w:pPr>
      <w:bookmarkStart w:id="62" w:name="_Toc506399980"/>
      <w:r>
        <w:t>Front and Side Impact Analysis</w:t>
      </w:r>
      <w:bookmarkEnd w:id="62"/>
      <w:r w:rsidR="00EA24E4">
        <w:t xml:space="preserve"> </w:t>
      </w:r>
    </w:p>
    <w:p w14:paraId="3C6E2EC9" w14:textId="77777777" w:rsidR="00AE59A3" w:rsidRPr="00E1566B" w:rsidRDefault="00AE59A3" w:rsidP="00AE59A3">
      <w:pPr>
        <w:pStyle w:val="BodyText"/>
        <w:ind w:left="709"/>
        <w:rPr>
          <w:sz w:val="24"/>
        </w:rPr>
      </w:pPr>
      <w:r w:rsidRPr="00E1566B">
        <w:rPr>
          <w:sz w:val="24"/>
        </w:rPr>
        <w:t xml:space="preserve">The forces in the next two analyses were calculated using the following equations: </w:t>
      </w:r>
    </w:p>
    <w:p w14:paraId="6A05AB09" w14:textId="77777777" w:rsidR="00AE59A3" w:rsidRPr="00E1566B" w:rsidRDefault="00AE59A3" w:rsidP="00AE59A3">
      <w:pPr>
        <w:pStyle w:val="BodyText"/>
        <w:ind w:left="709"/>
        <w:jc w:val="center"/>
        <w:rPr>
          <w:sz w:val="24"/>
        </w:rPr>
      </w:pPr>
      <m:oMath>
        <m:r>
          <w:rPr>
            <w:rFonts w:ascii="Cambria Math" w:hAnsi="Cambria Math"/>
            <w:sz w:val="24"/>
          </w:rPr>
          <m:t>p=mass ×velocity</m:t>
        </m:r>
      </m:oMath>
      <w:r w:rsidRPr="00E1566B">
        <w:rPr>
          <w:sz w:val="24"/>
        </w:rPr>
        <w:t xml:space="preserve">                      [5]</w:t>
      </w:r>
    </w:p>
    <w:p w14:paraId="767F6630" w14:textId="77777777" w:rsidR="00AE59A3" w:rsidRPr="00E1566B" w:rsidRDefault="00AE59A3" w:rsidP="00AE59A3">
      <w:pPr>
        <w:pStyle w:val="BodyText"/>
        <w:ind w:left="709"/>
        <w:jc w:val="center"/>
        <w:rPr>
          <w:sz w:val="24"/>
        </w:rPr>
      </w:pPr>
      <m:oMath>
        <m:r>
          <w:rPr>
            <w:rFonts w:ascii="Cambria Math" w:hAnsi="Cambria Math"/>
            <w:sz w:val="24"/>
          </w:rPr>
          <m:t xml:space="preserve">F= </m:t>
        </m:r>
        <m:f>
          <m:fPr>
            <m:ctrlPr>
              <w:rPr>
                <w:rFonts w:ascii="Cambria Math" w:hAnsi="Cambria Math"/>
                <w:i/>
                <w:sz w:val="24"/>
              </w:rPr>
            </m:ctrlPr>
          </m:fPr>
          <m:num>
            <m:r>
              <w:rPr>
                <w:rFonts w:ascii="Cambria Math" w:hAnsi="Cambria Math"/>
                <w:sz w:val="24"/>
              </w:rPr>
              <m:t>p</m:t>
            </m:r>
          </m:num>
          <m:den>
            <m:r>
              <w:rPr>
                <w:rFonts w:ascii="Cambria Math" w:hAnsi="Cambria Math"/>
                <w:sz w:val="24"/>
              </w:rPr>
              <m:t>time</m:t>
            </m:r>
          </m:den>
        </m:f>
        <m:r>
          <w:rPr>
            <w:rFonts w:ascii="Cambria Math" w:hAnsi="Cambria Math"/>
            <w:sz w:val="24"/>
          </w:rPr>
          <m:t xml:space="preserve"> [N]</m:t>
        </m:r>
      </m:oMath>
      <w:r w:rsidRPr="00E1566B">
        <w:rPr>
          <w:sz w:val="24"/>
        </w:rPr>
        <w:t xml:space="preserve">                                    [6]</w:t>
      </w:r>
    </w:p>
    <w:p w14:paraId="10802B30" w14:textId="77777777" w:rsidR="00AE59A3" w:rsidRPr="00E1566B" w:rsidRDefault="00AE59A3" w:rsidP="00AE59A3">
      <w:pPr>
        <w:pStyle w:val="BodyText"/>
        <w:rPr>
          <w:sz w:val="24"/>
        </w:rPr>
      </w:pPr>
      <w:r w:rsidRPr="00E1566B">
        <w:rPr>
          <w:sz w:val="24"/>
        </w:rPr>
        <w:t xml:space="preserve">The mass is 250kg and velocity was estimated to be 70 mph. The impact time was set at 0.25 seconds. Resulting in a force of 31,300 N. </w:t>
      </w:r>
    </w:p>
    <w:p w14:paraId="20058BB5" w14:textId="77777777" w:rsidR="00AE59A3" w:rsidRDefault="00AE59A3" w:rsidP="00AE59A3">
      <w:pPr>
        <w:pStyle w:val="BodyText"/>
        <w:ind w:left="709"/>
        <w:jc w:val="center"/>
      </w:pPr>
    </w:p>
    <w:p w14:paraId="0FCD6C3C" w14:textId="77777777" w:rsidR="00AE59A3" w:rsidRDefault="00AE59A3" w:rsidP="00AE59A3">
      <w:pPr>
        <w:pStyle w:val="BodyText"/>
      </w:pPr>
    </w:p>
    <w:p w14:paraId="56BDE63A" w14:textId="609C1223" w:rsidR="00AE59A3" w:rsidRDefault="0097662B" w:rsidP="00AE59A3">
      <w:pPr>
        <w:pStyle w:val="BodyText"/>
        <w:ind w:left="709"/>
        <w:jc w:val="center"/>
      </w:pPr>
      <w:r>
        <w:rPr>
          <w:noProof/>
        </w:rPr>
        <mc:AlternateContent>
          <mc:Choice Requires="wps">
            <w:drawing>
              <wp:anchor distT="0" distB="0" distL="114300" distR="114300" simplePos="0" relativeHeight="251658249" behindDoc="0" locked="0" layoutInCell="1" allowOverlap="1" wp14:anchorId="01CFB59E" wp14:editId="557D1D7E">
                <wp:simplePos x="0" y="0"/>
                <wp:positionH relativeFrom="margin">
                  <wp:align>right</wp:align>
                </wp:positionH>
                <wp:positionV relativeFrom="paragraph">
                  <wp:posOffset>7223539</wp:posOffset>
                </wp:positionV>
                <wp:extent cx="5943600" cy="635"/>
                <wp:effectExtent l="0" t="0" r="0" b="0"/>
                <wp:wrapTopAndBottom/>
                <wp:docPr id="872416183" name="Text Box 1"/>
                <wp:cNvGraphicFramePr/>
                <a:graphic xmlns:a="http://schemas.openxmlformats.org/drawingml/2006/main">
                  <a:graphicData uri="http://schemas.microsoft.com/office/word/2010/wordprocessingShape">
                    <wps:wsp>
                      <wps:cNvSpPr txBox="1"/>
                      <wps:spPr>
                        <a:xfrm>
                          <a:off x="0" y="0"/>
                          <a:ext cx="5943600" cy="635"/>
                        </a:xfrm>
                        <a:prstGeom prst="rect">
                          <a:avLst/>
                        </a:prstGeom>
                        <a:solidFill>
                          <a:prstClr val="white"/>
                        </a:solidFill>
                        <a:ln>
                          <a:noFill/>
                        </a:ln>
                      </wps:spPr>
                      <wps:txbx>
                        <w:txbxContent>
                          <w:p w14:paraId="318A3683" w14:textId="467D0EC0" w:rsidR="0097662B" w:rsidRPr="0097662B" w:rsidRDefault="0097662B" w:rsidP="0097662B">
                            <w:pPr>
                              <w:pStyle w:val="Caption"/>
                              <w:jc w:val="center"/>
                              <w:rPr>
                                <w:noProof/>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25</w:t>
                            </w:r>
                            <w:r w:rsidRPr="0097662B">
                              <w:rPr>
                                <w:sz w:val="20"/>
                                <w:szCs w:val="20"/>
                              </w:rPr>
                              <w:fldChar w:fldCharType="end"/>
                            </w:r>
                            <w:r w:rsidRPr="0097662B">
                              <w:rPr>
                                <w:sz w:val="20"/>
                                <w:szCs w:val="20"/>
                              </w:rPr>
                              <w:t>: Side View of Front Impact Stress Plot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64159F10">
              <v:shape id="_x0000_s1029" style="position:absolute;left:0;text-align:left;margin-left:416.8pt;margin-top:568.8pt;width:468pt;height:.05pt;z-index:251658249;visibility:visible;mso-wrap-style:square;mso-wrap-distance-left:9pt;mso-wrap-distance-top:0;mso-wrap-distance-right:9pt;mso-wrap-distance-bottom:0;mso-position-horizontal:right;mso-position-horizontal-relative:margin;mso-position-vertical:absolute;mso-position-vertical-relative:text;v-text-anchor:top"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GZMGgIAAD8EAAAOAAAAZHJzL2Uyb0RvYy54bWysU8Fu2zAMvQ/YPwi6L06aNViNOEWWIsOA&#10;oC2QDj0rshwLkEWNUmJnXz9KjpOt22nYRaZJihTfe5zfd41hR4Vegy34ZDTmTFkJpbb7gn97WX/4&#10;xJkPwpbCgFUFPynP7xfv381bl6sbqMGUChkVsT5vXcHrEFyeZV7WqhF+BE5ZClaAjQj0i/usRNFS&#10;9cZkN+PxLGsBS4cglffkfeiDfJHqV5WS4amqvArMFJzeFtKJ6dzFM1vMRb5H4Wotz88Q//CKRmhL&#10;TS+lHkQQ7ID6j1KNlggeqjCS0GRQVVqqNANNMxm/mWZbC6fSLASOdxeY/P8rKx+PW/eMLHSfoSMC&#10;IyCt87knZ5ynq7CJX3opozhBeLrAprrAJDlv7z5OZ2MKSYrNprexRna96tCHLwoaFo2CI3GSoBLH&#10;jQ996pASO3kwulxrY+JPDKwMsqMg/tpaB3Uu/luWsTHXQrzVF4ye7DpHtEK365guCz4dZtxBeaLR&#10;EXpVeCfXmvpthA/PAkkGNBJJOzzRURloCw5ni7Ma8Mff/DGf2KEoZy3JquD++0Gg4sx8tcRb1OBg&#10;4GDsBsMemhXQpBNaGieTSRcwmMGsEJpXUvwydqGQsJJ6FTwM5ir04qaNkWq5TEmkNCfCxm6djKUH&#10;XF+6V4HuzEogMh9hEJzI35DT5yZ63PIQCOnEXMS1R/EMN6k0cX/eqLgGv/6nrOveL34CAAD//wMA&#10;UEsDBBQABgAIAAAAIQAti0Lh5AAAAA8BAAAPAAAAZHJzL2Rvd25yZXYueG1sTI8xT8MwEIV3JP6D&#10;dUgsqHVKqhTSOFVVYKBLRdqFzY2vcSC2I9tpw7/nEAMsJ933dO/eK1aj6dgZfWidFTCbJsDQ1k61&#10;thFw2L9MHoCFKK2SnbMo4AsDrMrrq0Lmyl3sG56r2DAysSGXAnSMfc55qDUaGaauR0vayXkjI62+&#10;4crLC5mbjt8nScaNbC190LLHjcb6sxqMgN38fafvhtPzdj1P/eth2GQfTSXE7c34tKSxXgKLOMa/&#10;C/jpQPmhpGBHN1gVWCeA2kSis3SRASP9Mc0IHX/RAnhZ8P89ym8AAAD//wMAUEsBAi0AFAAGAAgA&#10;AAAhALaDOJL+AAAA4QEAABMAAAAAAAAAAAAAAAAAAAAAAFtDb250ZW50X1R5cGVzXS54bWxQSwEC&#10;LQAUAAYACAAAACEAOP0h/9YAAACUAQAACwAAAAAAAAAAAAAAAAAvAQAAX3JlbHMvLnJlbHNQSwEC&#10;LQAUAAYACAAAACEATGRmTBoCAAA/BAAADgAAAAAAAAAAAAAAAAAuAgAAZHJzL2Uyb0RvYy54bWxQ&#10;SwECLQAUAAYACAAAACEALYtC4eQAAAAPAQAADwAAAAAAAAAAAAAAAAB0BAAAZHJzL2Rvd25yZXYu&#10;eG1sUEsFBgAAAAAEAAQA8wAAAIUFAAAAAA==&#10;" w14:anchorId="01CFB59E">
                <v:textbox style="mso-fit-shape-to-text:t" inset="0,0,0,0">
                  <w:txbxContent>
                    <w:p w:rsidRPr="0097662B" w:rsidR="0097662B" w:rsidP="0097662B" w:rsidRDefault="0097662B" w14:paraId="00A35022" w14:textId="467D0EC0">
                      <w:pPr>
                        <w:pStyle w:val="Caption"/>
                        <w:jc w:val="center"/>
                        <w:rPr>
                          <w:noProof/>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25</w:t>
                      </w:r>
                      <w:r w:rsidRPr="0097662B">
                        <w:rPr>
                          <w:sz w:val="20"/>
                          <w:szCs w:val="20"/>
                        </w:rPr>
                        <w:fldChar w:fldCharType="end"/>
                      </w:r>
                      <w:r w:rsidRPr="0097662B">
                        <w:rPr>
                          <w:sz w:val="20"/>
                          <w:szCs w:val="20"/>
                        </w:rPr>
                        <w:t>: Side View of Front Impact Stress Plot</w:t>
                      </w:r>
                    </w:p>
                  </w:txbxContent>
                </v:textbox>
                <w10:wrap type="topAndBottom" anchorx="margin"/>
              </v:shape>
            </w:pict>
          </mc:Fallback>
        </mc:AlternateContent>
      </w:r>
      <w:r>
        <w:rPr>
          <w:noProof/>
        </w:rPr>
        <mc:AlternateContent>
          <mc:Choice Requires="wps">
            <w:drawing>
              <wp:anchor distT="0" distB="0" distL="114300" distR="114300" simplePos="0" relativeHeight="251658248" behindDoc="0" locked="0" layoutInCell="1" allowOverlap="1" wp14:anchorId="561934BC" wp14:editId="11EB561F">
                <wp:simplePos x="0" y="0"/>
                <wp:positionH relativeFrom="column">
                  <wp:posOffset>1361440</wp:posOffset>
                </wp:positionH>
                <wp:positionV relativeFrom="paragraph">
                  <wp:posOffset>4676775</wp:posOffset>
                </wp:positionV>
                <wp:extent cx="3220720" cy="635"/>
                <wp:effectExtent l="0" t="0" r="0" b="0"/>
                <wp:wrapTopAndBottom/>
                <wp:docPr id="1277825623" name="Text Box 1"/>
                <wp:cNvGraphicFramePr/>
                <a:graphic xmlns:a="http://schemas.openxmlformats.org/drawingml/2006/main">
                  <a:graphicData uri="http://schemas.microsoft.com/office/word/2010/wordprocessingShape">
                    <wps:wsp>
                      <wps:cNvSpPr txBox="1"/>
                      <wps:spPr>
                        <a:xfrm>
                          <a:off x="0" y="0"/>
                          <a:ext cx="3220720" cy="635"/>
                        </a:xfrm>
                        <a:prstGeom prst="rect">
                          <a:avLst/>
                        </a:prstGeom>
                        <a:solidFill>
                          <a:prstClr val="white"/>
                        </a:solidFill>
                        <a:ln>
                          <a:noFill/>
                        </a:ln>
                      </wps:spPr>
                      <wps:txbx>
                        <w:txbxContent>
                          <w:p w14:paraId="4A40D956" w14:textId="0C5D2E8A" w:rsidR="0097662B" w:rsidRPr="0097662B" w:rsidRDefault="0097662B" w:rsidP="0097662B">
                            <w:pPr>
                              <w:pStyle w:val="Caption"/>
                              <w:jc w:val="center"/>
                              <w:rPr>
                                <w:noProof/>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26</w:t>
                            </w:r>
                            <w:r w:rsidRPr="0097662B">
                              <w:rPr>
                                <w:sz w:val="20"/>
                                <w:szCs w:val="20"/>
                              </w:rPr>
                              <w:fldChar w:fldCharType="end"/>
                            </w:r>
                            <w:r w:rsidRPr="0097662B">
                              <w:rPr>
                                <w:sz w:val="20"/>
                                <w:szCs w:val="20"/>
                              </w:rPr>
                              <w:t>: Top view of SIS Impact Stress Plot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241E6D86">
              <v:shape id="_x0000_s1030" style="position:absolute;left:0;text-align:left;margin-left:107.2pt;margin-top:368.25pt;width:253.6pt;height:.05pt;z-index:251658248;visibility:visible;mso-wrap-style:square;mso-wrap-distance-left:9pt;mso-wrap-distance-top:0;mso-wrap-distance-right:9pt;mso-wrap-distance-bottom:0;mso-position-horizontal:absolute;mso-position-horizontal-relative:text;mso-position-vertical:absolute;mso-position-vertical-relative:text;v-text-anchor:top"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YXzTGgIAAD8EAAAOAAAAZHJzL2Uyb0RvYy54bWysU8Fu2zAMvQ/YPwi6L07SrRuMOEWWIsOA&#10;oC2QDj0rshwLkEWNUmJnXz9KtpOt22nYRaZJihTfe1zcdY1hJ4Vegy34bDLlTFkJpbaHgn973rz7&#10;xJkPwpbCgFUFPyvP75Zv3yxal6s51GBKhYyKWJ+3ruB1CC7PMi9r1Qg/AacsBSvARgT6xUNWomip&#10;emOy+XR6m7WApUOQynvy3vdBvkz1q0rJ8FhVXgVmCk5vC+nEdO7jmS0XIj+gcLWWwzPEP7yiEdpS&#10;00upexEEO6L+o1SjJYKHKkwkNBlUlZYqzUDTzKavptnVwqk0C4Hj3QUm///KyofTzj0hC91n6IjA&#10;CEjrfO7JGefpKmzil17KKE4Qni+wqS4wSc6b+Xz6cU4hSbHbmw+xRna96tCHLwoaFo2CI3GSoBKn&#10;rQ996pgSO3kwutxoY+JPDKwNspMg/tpaBzUU/y3L2JhrId7qC0ZPdp0jWqHbd0yXBX8/zriH8kyj&#10;I/Sq8E5uNPXbCh+eBJIMaCSSdnikozLQFhwGi7Ma8Mff/DGf2KEoZy3JquD++1Gg4sx8tcRb1OBo&#10;4GjsR8MemzXQpDNaGieTSRcwmNGsEJoXUvwqdqGQsJJ6FTyM5jr04qaNkWq1SkmkNCfC1u6cjKVH&#10;XJ+7F4FuYCUQmQ8wCk7kr8jpcxM9bnUMhHRiLuLaozjATSpN3A8bFdfg1/+Udd375U8AAAD//wMA&#10;UEsDBBQABgAIAAAAIQDpqQ895QAAABABAAAPAAAAZHJzL2Rvd25yZXYueG1sTE89T8MwEN2R+A/W&#10;IbEg6iQNLkrjVFWBAZaK0IXNjd04ENuR7bTpv+foAstJd+/d+yhXk+nJUfnQOcshnSVAlG2c7GzL&#10;Yffxcv8IJERhpeidVRzOKsCqur4qRSHdyb6rYx1bgiI2FIKDjnEoKA2NVkaEmRuURezgvBERV99S&#10;6cUJxU1PsyRh1IjOooMWg9po1XzXo+GwzT+3+m48PL+t87l/3Y0b9tXWnN/eTE9LHOslkKim+PcB&#10;vx0wP1QYbO9GKwPpOWRpniOVw2LOHoAgY5GlDMj+cmFAq5L+L1L9AAAA//8DAFBLAQItABQABgAI&#10;AAAAIQC2gziS/gAAAOEBAAATAAAAAAAAAAAAAAAAAAAAAABbQ29udGVudF9UeXBlc10ueG1sUEsB&#10;Ai0AFAAGAAgAAAAhADj9If/WAAAAlAEAAAsAAAAAAAAAAAAAAAAALwEAAF9yZWxzLy5yZWxzUEsB&#10;Ai0AFAAGAAgAAAAhAGFhfNMaAgAAPwQAAA4AAAAAAAAAAAAAAAAALgIAAGRycy9lMm9Eb2MueG1s&#10;UEsBAi0AFAAGAAgAAAAhAOmpDz3lAAAAEAEAAA8AAAAAAAAAAAAAAAAAdAQAAGRycy9kb3ducmV2&#10;LnhtbFBLBQYAAAAABAAEAPMAAACGBQAAAAA=&#10;" w14:anchorId="561934BC">
                <v:textbox style="mso-fit-shape-to-text:t" inset="0,0,0,0">
                  <w:txbxContent>
                    <w:p w:rsidRPr="0097662B" w:rsidR="0097662B" w:rsidP="0097662B" w:rsidRDefault="0097662B" w14:paraId="31110C8D" w14:textId="0C5D2E8A">
                      <w:pPr>
                        <w:pStyle w:val="Caption"/>
                        <w:jc w:val="center"/>
                        <w:rPr>
                          <w:noProof/>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26</w:t>
                      </w:r>
                      <w:r w:rsidRPr="0097662B">
                        <w:rPr>
                          <w:sz w:val="20"/>
                          <w:szCs w:val="20"/>
                        </w:rPr>
                        <w:fldChar w:fldCharType="end"/>
                      </w:r>
                      <w:r w:rsidRPr="0097662B">
                        <w:rPr>
                          <w:sz w:val="20"/>
                          <w:szCs w:val="20"/>
                        </w:rPr>
                        <w:t>: Top view of SIS Impact Stress Plot</w:t>
                      </w:r>
                    </w:p>
                  </w:txbxContent>
                </v:textbox>
                <w10:wrap type="topAndBottom"/>
              </v:shape>
            </w:pict>
          </mc:Fallback>
        </mc:AlternateContent>
      </w:r>
      <w:r w:rsidR="00AE59A3">
        <w:rPr>
          <w:noProof/>
        </w:rPr>
        <w:drawing>
          <wp:anchor distT="0" distB="0" distL="114300" distR="114300" simplePos="0" relativeHeight="251658244" behindDoc="0" locked="0" layoutInCell="1" allowOverlap="1" wp14:anchorId="4E363442" wp14:editId="1673241F">
            <wp:simplePos x="0" y="0"/>
            <wp:positionH relativeFrom="margin">
              <wp:align>center</wp:align>
            </wp:positionH>
            <wp:positionV relativeFrom="paragraph">
              <wp:posOffset>0</wp:posOffset>
            </wp:positionV>
            <wp:extent cx="3220720" cy="4619625"/>
            <wp:effectExtent l="0" t="0" r="0" b="9525"/>
            <wp:wrapTopAndBottom/>
            <wp:docPr id="2142016563" name="Picture 19" descr="A diagram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2016563" name="Picture 19" descr="A diagram of a structure&#10;&#10;Description automatically generated"/>
                    <pic:cNvPicPr/>
                  </pic:nvPicPr>
                  <pic:blipFill>
                    <a:blip r:embed="rId52">
                      <a:extLst>
                        <a:ext uri="{28A0092B-C50C-407E-A947-70E740481C1C}">
                          <a14:useLocalDpi xmlns:a14="http://schemas.microsoft.com/office/drawing/2010/main" val="0"/>
                        </a:ext>
                      </a:extLst>
                    </a:blip>
                    <a:stretch>
                      <a:fillRect/>
                    </a:stretch>
                  </pic:blipFill>
                  <pic:spPr>
                    <a:xfrm>
                      <a:off x="0" y="0"/>
                      <a:ext cx="3220720" cy="4619625"/>
                    </a:xfrm>
                    <a:prstGeom prst="rect">
                      <a:avLst/>
                    </a:prstGeom>
                  </pic:spPr>
                </pic:pic>
              </a:graphicData>
            </a:graphic>
            <wp14:sizeRelH relativeFrom="margin">
              <wp14:pctWidth>0</wp14:pctWidth>
            </wp14:sizeRelH>
            <wp14:sizeRelV relativeFrom="margin">
              <wp14:pctHeight>0</wp14:pctHeight>
            </wp14:sizeRelV>
          </wp:anchor>
        </w:drawing>
      </w:r>
      <w:r w:rsidR="00AE59A3">
        <w:rPr>
          <w:noProof/>
        </w:rPr>
        <w:drawing>
          <wp:anchor distT="0" distB="0" distL="114300" distR="114300" simplePos="0" relativeHeight="251658243" behindDoc="0" locked="0" layoutInCell="1" allowOverlap="1" wp14:anchorId="0BEE1AE9" wp14:editId="488B1A29">
            <wp:simplePos x="0" y="0"/>
            <wp:positionH relativeFrom="margin">
              <wp:align>right</wp:align>
            </wp:positionH>
            <wp:positionV relativeFrom="paragraph">
              <wp:posOffset>4885055</wp:posOffset>
            </wp:positionV>
            <wp:extent cx="5943600" cy="2325370"/>
            <wp:effectExtent l="0" t="0" r="0" b="0"/>
            <wp:wrapTopAndBottom/>
            <wp:docPr id="111409352" name="Picture 18" descr="A colorful structure with balls and dot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409352" name="Picture 18" descr="A colorful structure with balls and dots&#10;&#10;Description automatically generated with medium confidence"/>
                    <pic:cNvPicPr/>
                  </pic:nvPicPr>
                  <pic:blipFill>
                    <a:blip r:embed="rId53">
                      <a:extLst>
                        <a:ext uri="{28A0092B-C50C-407E-A947-70E740481C1C}">
                          <a14:useLocalDpi xmlns:a14="http://schemas.microsoft.com/office/drawing/2010/main" val="0"/>
                        </a:ext>
                      </a:extLst>
                    </a:blip>
                    <a:stretch>
                      <a:fillRect/>
                    </a:stretch>
                  </pic:blipFill>
                  <pic:spPr>
                    <a:xfrm>
                      <a:off x="0" y="0"/>
                      <a:ext cx="5943600" cy="2325370"/>
                    </a:xfrm>
                    <a:prstGeom prst="rect">
                      <a:avLst/>
                    </a:prstGeom>
                  </pic:spPr>
                </pic:pic>
              </a:graphicData>
            </a:graphic>
          </wp:anchor>
        </w:drawing>
      </w:r>
      <w:r w:rsidR="00AE59A3">
        <w:rPr>
          <w:noProof/>
        </w:rPr>
        <mc:AlternateContent>
          <mc:Choice Requires="wps">
            <w:drawing>
              <wp:anchor distT="0" distB="0" distL="114300" distR="114300" simplePos="0" relativeHeight="251658245" behindDoc="0" locked="0" layoutInCell="1" allowOverlap="1" wp14:anchorId="1B77759B" wp14:editId="50E78590">
                <wp:simplePos x="0" y="0"/>
                <wp:positionH relativeFrom="margin">
                  <wp:align>right</wp:align>
                </wp:positionH>
                <wp:positionV relativeFrom="paragraph">
                  <wp:posOffset>4598670</wp:posOffset>
                </wp:positionV>
                <wp:extent cx="5943600" cy="635"/>
                <wp:effectExtent l="0" t="0" r="0" b="6350"/>
                <wp:wrapTopAndBottom/>
                <wp:docPr id="39209584" name="Text Box 1"/>
                <wp:cNvGraphicFramePr/>
                <a:graphic xmlns:a="http://schemas.openxmlformats.org/drawingml/2006/main">
                  <a:graphicData uri="http://schemas.microsoft.com/office/word/2010/wordprocessingShape">
                    <wps:wsp>
                      <wps:cNvSpPr txBox="1"/>
                      <wps:spPr>
                        <a:xfrm>
                          <a:off x="0" y="0"/>
                          <a:ext cx="5943600" cy="635"/>
                        </a:xfrm>
                        <a:prstGeom prst="rect">
                          <a:avLst/>
                        </a:prstGeom>
                        <a:solidFill>
                          <a:prstClr val="white"/>
                        </a:solidFill>
                        <a:ln>
                          <a:noFill/>
                        </a:ln>
                      </wps:spPr>
                      <wps:txbx>
                        <w:txbxContent>
                          <w:p w14:paraId="6F36C786" w14:textId="77777777" w:rsidR="00AE59A3" w:rsidRPr="00EE32EA" w:rsidRDefault="00AE59A3" w:rsidP="00AE59A3">
                            <w:pPr>
                              <w:pStyle w:val="Caption"/>
                              <w:jc w:val="center"/>
                              <w:rPr>
                                <w:noProof/>
                                <w:sz w:val="20"/>
                                <w:szCs w:val="20"/>
                              </w:rPr>
                            </w:pPr>
                            <w:r w:rsidRPr="00EE32EA">
                              <w:rPr>
                                <w:sz w:val="20"/>
                                <w:szCs w:val="20"/>
                              </w:rPr>
                              <w:t>Figure</w:t>
                            </w:r>
                            <w:r>
                              <w:rPr>
                                <w:sz w:val="20"/>
                                <w:szCs w:val="20"/>
                              </w:rPr>
                              <w:t xml:space="preserve"> 20</w:t>
                            </w:r>
                            <w:r w:rsidRPr="00EE32EA">
                              <w:rPr>
                                <w:sz w:val="20"/>
                                <w:szCs w:val="20"/>
                              </w:rPr>
                              <w:t>: Top View of SIS Impact Stress Plot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rto="http://schemas.microsoft.com/office/word/2006/arto" xmlns:a14="http://schemas.microsoft.com/office/drawing/2010/main" xmlns:pic="http://schemas.openxmlformats.org/drawingml/2006/picture" xmlns:a="http://schemas.openxmlformats.org/drawingml/2006/main">
            <w:pict w14:anchorId="1724C8A4">
              <v:shape id="_x0000_s1031" style="position:absolute;left:0;text-align:left;margin-left:416.8pt;margin-top:362.1pt;width:468pt;height:.05pt;z-index:251658245;visibility:visible;mso-wrap-style:square;mso-wrap-distance-left:9pt;mso-wrap-distance-top:0;mso-wrap-distance-right:9pt;mso-wrap-distance-bottom:0;mso-position-horizontal:right;mso-position-horizontal-relative:margin;mso-position-vertical:absolute;mso-position-vertical-relative:text;v-text-anchor:top"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tb2SGgIAAD8EAAAOAAAAZHJzL2Uyb0RvYy54bWysU01v2zAMvQ/YfxB0X5y0a7AacYosRYYB&#10;RVsgHXpWZDkWIIsapcTOfv0o2U62bqdhF5kWKX6897i46xrDjgq9Blvw2WTKmbISSm33Bf/2svnw&#10;iTMfhC2FAasKflKe3y3fv1u0LldXUIMpFTJKYn3euoLXIbg8y7ysVSP8BJyy5KwAGxHoF/dZiaKl&#10;7I3JrqbTedYClg5BKu/p9r538mXKX1VKhqeq8iowU3DqLaQT07mLZ7ZciHyPwtVaDm2If+iiEdpS&#10;0XOqexEEO6D+I1WjJYKHKkwkNBlUlZYqzUDTzKZvptnWwqk0C4Hj3Rkm///Sysfj1j0jC91n6IjA&#10;CEjrfO7pMs7TVdjEL3XKyE8Qns6wqS4wSZc3tx+v51NySfLNr29ijuzy1KEPXxQ0LBoFR+IkQSWO&#10;Dz70oWNIrOTB6HKjjYk/0bE2yI6C+GtrHdSQ/LcoY2OshfiqTxhvsssc0QrdrmO6pHbHGXdQnmh0&#10;hF4V3smNpnoPwodngSQDGomkHZ7oqAy0BYfB4qwG/PG3+xhP7JCXs5ZkVXD//SBQcWa+WuItanA0&#10;cDR2o2EPzRpo0hktjZPJpAcYzGhWCM0rKX4Vq5BLWEm1Ch5Gcx16cdPGSLVapSBSmhPhwW6djKlH&#10;XF+6V4FuYCUQmY8wCk7kb8jpYxM9bnUIhHRiLuLaozjATSpN3A8bFdfg1/8Uddn75U8AAAD//wMA&#10;UEsDBBQABgAIAAAAIQBnjFAF4wAAAA0BAAAPAAAAZHJzL2Rvd25yZXYueG1sTI8xT8MwEIV3JP6D&#10;dUgsiDokUYA0TlUVGGCpCF3Y3NiNA/E5sp02/HsOFlhOuvd0795XrWY7sKP2oXco4GaRANPYOtVj&#10;J2D39nR9ByxEiUoODrWALx1gVZ+fVbJU7oSv+tjEjlEIhlIKMDGOJeehNdrKsHCjRvIOzlsZafUd&#10;V16eKNwOPE2SglvZI30wctQbo9vPZrICtvn71lxNh8eXdZ755920KT66RojLi/lhSWO9BBb1HP8u&#10;4IeB+kNNxfZuQhXYIIBoooDbNE+BkX2fFaTsf5UMeF3x/xT1NwAAAP//AwBQSwECLQAUAAYACAAA&#10;ACEAtoM4kv4AAADhAQAAEwAAAAAAAAAAAAAAAAAAAAAAW0NvbnRlbnRfVHlwZXNdLnhtbFBLAQIt&#10;ABQABgAIAAAAIQA4/SH/1gAAAJQBAAALAAAAAAAAAAAAAAAAAC8BAABfcmVscy8ucmVsc1BLAQIt&#10;ABQABgAIAAAAIQBKtb2SGgIAAD8EAAAOAAAAAAAAAAAAAAAAAC4CAABkcnMvZTJvRG9jLnhtbFBL&#10;AQItABQABgAIAAAAIQBnjFAF4wAAAA0BAAAPAAAAAAAAAAAAAAAAAHQEAABkcnMvZG93bnJldi54&#10;bWxQSwUGAAAAAAQABADzAAAAhAUAAAAA&#10;" w14:anchorId="1B77759B">
                <v:textbox style="mso-fit-shape-to-text:t" inset="0,0,0,0">
                  <w:txbxContent>
                    <w:p w:rsidRPr="00EE32EA" w:rsidR="00AE59A3" w:rsidP="00AE59A3" w:rsidRDefault="00AE59A3" w14:paraId="05DBDDF3" w14:textId="77777777">
                      <w:pPr>
                        <w:pStyle w:val="Caption"/>
                        <w:jc w:val="center"/>
                        <w:rPr>
                          <w:noProof/>
                          <w:sz w:val="20"/>
                          <w:szCs w:val="20"/>
                        </w:rPr>
                      </w:pPr>
                      <w:r w:rsidRPr="00EE32EA">
                        <w:rPr>
                          <w:sz w:val="20"/>
                          <w:szCs w:val="20"/>
                        </w:rPr>
                        <w:t>Figure</w:t>
                      </w:r>
                      <w:r>
                        <w:rPr>
                          <w:sz w:val="20"/>
                          <w:szCs w:val="20"/>
                        </w:rPr>
                        <w:t xml:space="preserve"> 20</w:t>
                      </w:r>
                      <w:r w:rsidRPr="00EE32EA">
                        <w:rPr>
                          <w:sz w:val="20"/>
                          <w:szCs w:val="20"/>
                        </w:rPr>
                        <w:t>: Top View of SIS Impact Stress Plot</w:t>
                      </w:r>
                    </w:p>
                  </w:txbxContent>
                </v:textbox>
                <w10:wrap type="topAndBottom" anchorx="margin"/>
              </v:shape>
            </w:pict>
          </mc:Fallback>
        </mc:AlternateContent>
      </w:r>
    </w:p>
    <w:p w14:paraId="1B169168" w14:textId="7A425D5F" w:rsidR="001A237E" w:rsidRPr="001A237E" w:rsidRDefault="001A237E" w:rsidP="001A237E">
      <w:pPr>
        <w:pStyle w:val="BodyText"/>
      </w:pPr>
    </w:p>
    <w:p w14:paraId="06043AF6" w14:textId="05D7CE23" w:rsidR="00A51080" w:rsidRDefault="094DF5FD" w:rsidP="0056E777">
      <w:pPr>
        <w:pStyle w:val="Heading5"/>
        <w:rPr>
          <w:rFonts w:eastAsia="Arial" w:cs="Arial"/>
          <w:i/>
          <w:iCs/>
          <w:color w:val="000000" w:themeColor="text1"/>
        </w:rPr>
      </w:pPr>
      <w:bookmarkStart w:id="63" w:name="_Toc186031163"/>
      <w:r>
        <w:t>Bending mathematical modeling – Brandon Guzman</w:t>
      </w:r>
      <w:bookmarkEnd w:id="63"/>
    </w:p>
    <w:p w14:paraId="49D6A8B7" w14:textId="338F4F38" w:rsidR="00606D2A" w:rsidRPr="00E1566B" w:rsidRDefault="00606D2A" w:rsidP="00606D2A">
      <w:pPr>
        <w:pStyle w:val="BodyText"/>
        <w:ind w:firstLine="709"/>
        <w:rPr>
          <w:sz w:val="24"/>
        </w:rPr>
      </w:pPr>
      <w:r w:rsidRPr="00E1566B">
        <w:rPr>
          <w:sz w:val="24"/>
        </w:rPr>
        <w:t xml:space="preserve">This section of this report will cover the bending calculations and analysis for the beginning manufacturing process of the front and main hoops for the final designs. The calculations used are simple but will aid in ensuring the lengths of bending won’t be to short and too long. Accuracy here is important because of material cost and time, mistakes could cost money and take away time meant to be spent on other parts of this project. The figure below is the drawing of the front hoop, and the angles used for the calculations described further below. </w:t>
      </w:r>
    </w:p>
    <w:p w14:paraId="1D94B684" w14:textId="77777777" w:rsidR="0097662B" w:rsidRDefault="00606D2A" w:rsidP="0097662B">
      <w:pPr>
        <w:pStyle w:val="BodyText"/>
        <w:keepNext/>
        <w:ind w:firstLine="709"/>
        <w:jc w:val="center"/>
      </w:pPr>
      <w:r>
        <w:rPr>
          <w:noProof/>
        </w:rPr>
        <w:drawing>
          <wp:inline distT="0" distB="0" distL="0" distR="0" wp14:anchorId="17073102" wp14:editId="59A634FA">
            <wp:extent cx="2668926" cy="2393234"/>
            <wp:effectExtent l="0" t="0" r="0" b="0"/>
            <wp:docPr id="1545460444" name="Picture 5" descr="A drawing of a curved ob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5460444" name="Picture 5" descr="A drawing of a curved object&#10;&#10;AI-generated content may be incorrect."/>
                    <pic:cNvPicPr/>
                  </pic:nvPicPr>
                  <pic:blipFill>
                    <a:blip r:embed="rId54" cstate="print">
                      <a:extLst>
                        <a:ext uri="{28A0092B-C50C-407E-A947-70E740481C1C}">
                          <a14:useLocalDpi xmlns:a14="http://schemas.microsoft.com/office/drawing/2010/main" val="0"/>
                        </a:ext>
                      </a:extLst>
                    </a:blip>
                    <a:stretch>
                      <a:fillRect/>
                    </a:stretch>
                  </pic:blipFill>
                  <pic:spPr>
                    <a:xfrm>
                      <a:off x="0" y="0"/>
                      <a:ext cx="2704977" cy="2425561"/>
                    </a:xfrm>
                    <a:prstGeom prst="rect">
                      <a:avLst/>
                    </a:prstGeom>
                  </pic:spPr>
                </pic:pic>
              </a:graphicData>
            </a:graphic>
          </wp:inline>
        </w:drawing>
      </w:r>
    </w:p>
    <w:p w14:paraId="4B136180" w14:textId="26442B0D" w:rsidR="00606D2A" w:rsidRDefault="0097662B" w:rsidP="0097662B">
      <w:pPr>
        <w:pStyle w:val="Caption"/>
        <w:jc w:val="center"/>
      </w:pPr>
      <w:r>
        <w:t xml:space="preserve">Figure </w:t>
      </w:r>
      <w:r>
        <w:fldChar w:fldCharType="begin"/>
      </w:r>
      <w:r>
        <w:instrText>SEQ Figure \* ARABIC</w:instrText>
      </w:r>
      <w:r>
        <w:fldChar w:fldCharType="separate"/>
      </w:r>
      <w:r w:rsidR="000B08EF">
        <w:rPr>
          <w:noProof/>
        </w:rPr>
        <w:t>27</w:t>
      </w:r>
      <w:r>
        <w:fldChar w:fldCharType="end"/>
      </w:r>
      <w:r>
        <w:t xml:space="preserve">: </w:t>
      </w:r>
      <w:r w:rsidRPr="00AD212F">
        <w:t>Drawing of front hoop</w:t>
      </w:r>
    </w:p>
    <w:p w14:paraId="58677944" w14:textId="149E5905" w:rsidR="00606D2A" w:rsidRPr="005A4D69" w:rsidRDefault="00606D2A" w:rsidP="00606D2A">
      <w:pPr>
        <w:pStyle w:val="Caption"/>
        <w:rPr>
          <w:i w:val="0"/>
          <w:iCs w:val="0"/>
        </w:rPr>
      </w:pPr>
      <w:r>
        <w:rPr>
          <w:i w:val="0"/>
          <w:iCs w:val="0"/>
        </w:rPr>
        <w:t xml:space="preserve">The calculations used were found from a website about tube bending [6b], which utilizes a bending constant that allows for users to find the total length of the tube using simple calculations. The constant is equal to 0.01745. </w:t>
      </w:r>
    </w:p>
    <w:p w14:paraId="14A4071D" w14:textId="77777777" w:rsidR="00606D2A" w:rsidRPr="001D7B45" w:rsidRDefault="00606D2A" w:rsidP="00606D2A">
      <w:pPr>
        <w:pStyle w:val="Caption"/>
        <w:jc w:val="center"/>
        <w:rPr>
          <w:i w:val="0"/>
          <w:iCs w:val="0"/>
        </w:rPr>
      </w:pPr>
      <m:oMath>
        <m:r>
          <w:rPr>
            <w:rFonts w:ascii="Cambria Math" w:hAnsi="Cambria Math"/>
          </w:rPr>
          <m:t xml:space="preserve">Length=r ×angle × const </m:t>
        </m:r>
      </m:oMath>
      <w:r>
        <w:rPr>
          <w:i w:val="0"/>
          <w:iCs w:val="0"/>
        </w:rPr>
        <w:t xml:space="preserve">                   [7]</w:t>
      </w:r>
    </w:p>
    <w:p w14:paraId="73B19C1A" w14:textId="124F011D" w:rsidR="00606D2A" w:rsidRPr="00820535" w:rsidRDefault="00606D2A" w:rsidP="00606D2A">
      <w:pPr>
        <w:pStyle w:val="BodyText"/>
        <w:ind w:firstLine="709"/>
        <w:rPr>
          <w:sz w:val="24"/>
        </w:rPr>
      </w:pPr>
      <w:r w:rsidRPr="00820535">
        <w:rPr>
          <w:sz w:val="24"/>
        </w:rPr>
        <w:t>Equation 7 will be utilized for both angled parts of the front hoop drawing. The first angle is 32.05 degrees which is a smaller section and using equation 7 the length was found to be around 1.7 inches but was rounded up to 2 inches to be safe during manufacturing. The length of the bigger angle which was around 85.76 degrees was found to be around 4.5 inches but was rounded up to 5 to be safe. The reason these angles were increased so much was to make sure even if the team uses too much tube, we can still cut off excess to be safe. After these calculations were done the total length of tube was calculated to be around 68 inches in total for the front hoop. The figures below show the manufacturing process for the front hoop and main hoop, which follows the same process described above.</w:t>
      </w:r>
    </w:p>
    <w:p w14:paraId="7FBE96F7" w14:textId="193E6FCA" w:rsidR="00606D2A" w:rsidRPr="00E834E9" w:rsidRDefault="00606D2A" w:rsidP="00606D2A">
      <w:pPr>
        <w:pStyle w:val="BodyText"/>
        <w:ind w:firstLine="709"/>
        <w:jc w:val="center"/>
      </w:pPr>
    </w:p>
    <w:p w14:paraId="4DB275F2" w14:textId="16869884" w:rsidR="00606D2A" w:rsidRPr="00C756A2" w:rsidRDefault="00606D2A" w:rsidP="00606D2A">
      <w:pPr>
        <w:pStyle w:val="BodyText"/>
        <w:jc w:val="center"/>
        <w:rPr>
          <w:b/>
          <w:bCs/>
        </w:rPr>
      </w:pPr>
    </w:p>
    <w:p w14:paraId="31A6044E" w14:textId="77777777" w:rsidR="0097662B" w:rsidRDefault="00606D2A" w:rsidP="0097662B">
      <w:pPr>
        <w:pStyle w:val="BodyText"/>
        <w:keepNext/>
        <w:ind w:left="709"/>
        <w:jc w:val="center"/>
      </w:pPr>
      <w:r>
        <w:rPr>
          <w:noProof/>
        </w:rPr>
        <w:drawing>
          <wp:inline distT="0" distB="0" distL="0" distR="0" wp14:anchorId="4EDC9E5B" wp14:editId="00B3EE24">
            <wp:extent cx="4057650" cy="2811310"/>
            <wp:effectExtent l="0" t="0" r="0" b="0"/>
            <wp:docPr id="2084749695" name="Picture 7" descr="A group of people standing in a circ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749695" name="Picture 7" descr="A group of people standing in a circle&#10;&#10;Description automatically generated"/>
                    <pic:cNvPicPr/>
                  </pic:nvPicPr>
                  <pic:blipFill>
                    <a:blip r:embed="rId55" cstate="print">
                      <a:extLst>
                        <a:ext uri="{28A0092B-C50C-407E-A947-70E740481C1C}">
                          <a14:useLocalDpi xmlns:a14="http://schemas.microsoft.com/office/drawing/2010/main" val="0"/>
                        </a:ext>
                      </a:extLst>
                    </a:blip>
                    <a:stretch>
                      <a:fillRect/>
                    </a:stretch>
                  </pic:blipFill>
                  <pic:spPr>
                    <a:xfrm>
                      <a:off x="0" y="0"/>
                      <a:ext cx="4067140" cy="2817885"/>
                    </a:xfrm>
                    <a:prstGeom prst="rect">
                      <a:avLst/>
                    </a:prstGeom>
                  </pic:spPr>
                </pic:pic>
              </a:graphicData>
            </a:graphic>
          </wp:inline>
        </w:drawing>
      </w:r>
    </w:p>
    <w:p w14:paraId="52639443" w14:textId="1E7D437F" w:rsidR="00606D2A" w:rsidRDefault="0097662B" w:rsidP="0097662B">
      <w:pPr>
        <w:pStyle w:val="Caption"/>
        <w:jc w:val="center"/>
      </w:pPr>
      <w:r>
        <w:t xml:space="preserve">Figure </w:t>
      </w:r>
      <w:r>
        <w:fldChar w:fldCharType="begin"/>
      </w:r>
      <w:r>
        <w:instrText>SEQ Figure \* ARABIC</w:instrText>
      </w:r>
      <w:r>
        <w:fldChar w:fldCharType="separate"/>
      </w:r>
      <w:r w:rsidR="000B08EF">
        <w:rPr>
          <w:noProof/>
        </w:rPr>
        <w:t>28</w:t>
      </w:r>
      <w:r>
        <w:fldChar w:fldCharType="end"/>
      </w:r>
      <w:r>
        <w:t xml:space="preserve">: </w:t>
      </w:r>
      <w:r w:rsidRPr="00A77BB0">
        <w:t>Front hoop over drawing</w:t>
      </w:r>
    </w:p>
    <w:p w14:paraId="692A0A3F" w14:textId="77777777" w:rsidR="0097662B" w:rsidRDefault="00606D2A" w:rsidP="0097662B">
      <w:pPr>
        <w:pStyle w:val="Caption"/>
        <w:keepNext/>
        <w:jc w:val="center"/>
      </w:pPr>
      <w:r>
        <w:rPr>
          <w:noProof/>
        </w:rPr>
        <w:drawing>
          <wp:inline distT="0" distB="0" distL="0" distR="0" wp14:anchorId="11C38FD5" wp14:editId="16718D10">
            <wp:extent cx="2533650" cy="2561991"/>
            <wp:effectExtent l="0" t="0" r="0" b="3810"/>
            <wp:docPr id="1936615686" name="Picture 8" descr="A black pipe with white writing on i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615686" name="Picture 8" descr="A black pipe with white writing on it&#10;&#10;Description automatically generated"/>
                    <pic:cNvPicPr/>
                  </pic:nvPicPr>
                  <pic:blipFill>
                    <a:blip r:embed="rId56" cstate="print">
                      <a:extLst>
                        <a:ext uri="{28A0092B-C50C-407E-A947-70E740481C1C}">
                          <a14:useLocalDpi xmlns:a14="http://schemas.microsoft.com/office/drawing/2010/main" val="0"/>
                        </a:ext>
                      </a:extLst>
                    </a:blip>
                    <a:stretch>
                      <a:fillRect/>
                    </a:stretch>
                  </pic:blipFill>
                  <pic:spPr>
                    <a:xfrm>
                      <a:off x="0" y="0"/>
                      <a:ext cx="2544803" cy="2573269"/>
                    </a:xfrm>
                    <a:prstGeom prst="rect">
                      <a:avLst/>
                    </a:prstGeom>
                  </pic:spPr>
                </pic:pic>
              </a:graphicData>
            </a:graphic>
          </wp:inline>
        </w:drawing>
      </w:r>
    </w:p>
    <w:p w14:paraId="7ABDC6B6" w14:textId="0EB18B4A" w:rsidR="00606D2A" w:rsidRDefault="0097662B" w:rsidP="0097662B">
      <w:pPr>
        <w:pStyle w:val="Caption"/>
        <w:jc w:val="center"/>
      </w:pPr>
      <w:r>
        <w:t xml:space="preserve">Figure </w:t>
      </w:r>
      <w:r>
        <w:fldChar w:fldCharType="begin"/>
      </w:r>
      <w:r>
        <w:instrText>SEQ Figure \* ARABIC</w:instrText>
      </w:r>
      <w:r>
        <w:fldChar w:fldCharType="separate"/>
      </w:r>
      <w:r w:rsidR="000B08EF">
        <w:rPr>
          <w:noProof/>
        </w:rPr>
        <w:t>29</w:t>
      </w:r>
      <w:r>
        <w:fldChar w:fldCharType="end"/>
      </w:r>
      <w:r>
        <w:t xml:space="preserve">: </w:t>
      </w:r>
      <w:r w:rsidRPr="007B3125">
        <w:t>Offset of bending chuck</w:t>
      </w:r>
    </w:p>
    <w:p w14:paraId="2932C99B" w14:textId="77777777" w:rsidR="00606D2A" w:rsidRDefault="00606D2A" w:rsidP="00606D2A">
      <w:pPr>
        <w:pStyle w:val="Caption"/>
        <w:rPr>
          <w:i w:val="0"/>
          <w:iCs w:val="0"/>
        </w:rPr>
      </w:pPr>
      <w:r>
        <w:rPr>
          <w:i w:val="0"/>
          <w:iCs w:val="0"/>
        </w:rPr>
        <w:tab/>
        <w:t xml:space="preserve">It is important to also note that every bending chuck has an offset from when the true bend starts, figure 24 demonstrates the offset by showing where the bend starts from the marks made. The offset is around a half an inch, so wherever there was a bend, the team measured half an inch from the marking and placed an arrow in front of it, the arrow represents how far the tube will be placed in the chuck. This was not added to the calculations but was used during the manufacturing process. The same process was followed for the main hoop, which is shown in figure 25 below. </w:t>
      </w:r>
    </w:p>
    <w:p w14:paraId="2EEF7F28" w14:textId="77777777" w:rsidR="0097662B" w:rsidRDefault="00606D2A" w:rsidP="0097662B">
      <w:pPr>
        <w:pStyle w:val="Caption"/>
        <w:keepNext/>
        <w:jc w:val="center"/>
      </w:pPr>
      <w:r>
        <w:rPr>
          <w:noProof/>
        </w:rPr>
        <w:drawing>
          <wp:inline distT="0" distB="0" distL="0" distR="0" wp14:anchorId="1D3D6403" wp14:editId="573283F8">
            <wp:extent cx="1874520" cy="2619866"/>
            <wp:effectExtent l="0" t="0" r="5080" b="0"/>
            <wp:docPr id="1412818597" name="Picture 9" descr="A metal object on a white su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2818597" name="Picture 9" descr="A metal object on a white surface&#10;&#10;Description automatically generated"/>
                    <pic:cNvPicPr/>
                  </pic:nvPicPr>
                  <pic:blipFill>
                    <a:blip r:embed="rId57" cstate="print">
                      <a:extLst>
                        <a:ext uri="{28A0092B-C50C-407E-A947-70E740481C1C}">
                          <a14:useLocalDpi xmlns:a14="http://schemas.microsoft.com/office/drawing/2010/main" val="0"/>
                        </a:ext>
                      </a:extLst>
                    </a:blip>
                    <a:stretch>
                      <a:fillRect/>
                    </a:stretch>
                  </pic:blipFill>
                  <pic:spPr>
                    <a:xfrm>
                      <a:off x="0" y="0"/>
                      <a:ext cx="1886199" cy="2636189"/>
                    </a:xfrm>
                    <a:prstGeom prst="rect">
                      <a:avLst/>
                    </a:prstGeom>
                  </pic:spPr>
                </pic:pic>
              </a:graphicData>
            </a:graphic>
          </wp:inline>
        </w:drawing>
      </w:r>
    </w:p>
    <w:p w14:paraId="1C6D12C8" w14:textId="60C7BAFC" w:rsidR="00606D2A" w:rsidRPr="0097662B" w:rsidRDefault="0097662B" w:rsidP="0097662B">
      <w:pPr>
        <w:pStyle w:val="Caption"/>
        <w:jc w:val="center"/>
        <w:rPr>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30</w:t>
      </w:r>
      <w:r w:rsidRPr="0097662B">
        <w:rPr>
          <w:sz w:val="20"/>
          <w:szCs w:val="20"/>
        </w:rPr>
        <w:fldChar w:fldCharType="end"/>
      </w:r>
      <w:r w:rsidRPr="0097662B">
        <w:rPr>
          <w:sz w:val="20"/>
          <w:szCs w:val="20"/>
        </w:rPr>
        <w:t>: Main hoop over drawing</w:t>
      </w:r>
    </w:p>
    <w:p w14:paraId="5CBD63FF" w14:textId="4410848F" w:rsidR="00A51080" w:rsidRDefault="00A51080" w:rsidP="4C7A83C1">
      <w:pPr>
        <w:spacing w:after="120"/>
        <w:ind w:left="709"/>
        <w:jc w:val="center"/>
        <w:rPr>
          <w:rFonts w:eastAsia="Times New Roman" w:cs="Times New Roman"/>
          <w:color w:val="000000" w:themeColor="text1"/>
          <w:szCs w:val="22"/>
        </w:rPr>
      </w:pPr>
    </w:p>
    <w:p w14:paraId="6458246F" w14:textId="3B8A1666" w:rsidR="00A51080" w:rsidRDefault="094DF5FD" w:rsidP="0097662B">
      <w:pPr>
        <w:pStyle w:val="Heading4"/>
        <w:rPr>
          <w:rFonts w:eastAsia="Arial" w:cs="Arial"/>
          <w:color w:val="000000" w:themeColor="text1"/>
        </w:rPr>
      </w:pPr>
      <w:bookmarkStart w:id="64" w:name="_Toc1549711132"/>
      <w:r w:rsidRPr="0056E777">
        <w:rPr>
          <w:rFonts w:eastAsia="Arial" w:cs="Arial"/>
          <w:i w:val="0"/>
          <w:iCs w:val="0"/>
          <w:color w:val="000000" w:themeColor="text1"/>
        </w:rPr>
        <w:t>Preliminary Aerodynamics Mathematical Modeling – Carson Kent</w:t>
      </w:r>
      <w:bookmarkEnd w:id="64"/>
    </w:p>
    <w:p w14:paraId="2214B9B7" w14:textId="22FE0B42" w:rsidR="00A51080" w:rsidRPr="00606D2A" w:rsidRDefault="094DF5FD" w:rsidP="00606D2A">
      <w:pPr>
        <w:pStyle w:val="BodyText"/>
        <w:rPr>
          <w:rFonts w:eastAsia="Times New Roman" w:cs="Times New Roman"/>
          <w:color w:val="000000" w:themeColor="text1"/>
          <w:sz w:val="24"/>
        </w:rPr>
      </w:pPr>
      <w:r w:rsidRPr="4C7A83C1">
        <w:rPr>
          <w:rFonts w:eastAsia="Times New Roman" w:cs="Times New Roman"/>
          <w:color w:val="000000" w:themeColor="text1"/>
          <w:sz w:val="24"/>
        </w:rPr>
        <w:t>Aerodynamic calculations were performed on the chosen airfoil geometry using the Vortex Panel Method, to find coefficient of lift and drag.  Results prove there are high pressure zones at the front of the airfoil which produce the lift and drag when in fluid flow.  Negative lift values show the amount of downforce and after tests at –30 degrees for angle of attach, there is a lift coefficient of around –3 which proves these airfoils will be capable of producing significant downforce.</w:t>
      </w:r>
    </w:p>
    <w:p w14:paraId="6967D238" w14:textId="77777777" w:rsidR="0097662B" w:rsidRDefault="094DF5FD" w:rsidP="0097662B">
      <w:pPr>
        <w:keepNext/>
        <w:spacing w:after="120"/>
        <w:jc w:val="center"/>
      </w:pPr>
      <w:r>
        <w:rPr>
          <w:noProof/>
        </w:rPr>
        <w:drawing>
          <wp:inline distT="0" distB="0" distL="0" distR="0" wp14:anchorId="6F87D4EB" wp14:editId="4831606F">
            <wp:extent cx="2571750" cy="1924050"/>
            <wp:effectExtent l="0" t="0" r="0" b="0"/>
            <wp:docPr id="34351529" name="drawing" descr="A line graph with a blue dotted lin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51529" name=""/>
                    <pic:cNvPicPr/>
                  </pic:nvPicPr>
                  <pic:blipFill>
                    <a:blip r:embed="rId58" cstate="print">
                      <a:extLst>
                        <a:ext uri="{28A0092B-C50C-407E-A947-70E740481C1C}">
                          <a14:useLocalDpi xmlns:a14="http://schemas.microsoft.com/office/drawing/2010/main" val="0"/>
                        </a:ext>
                      </a:extLst>
                    </a:blip>
                    <a:stretch>
                      <a:fillRect/>
                    </a:stretch>
                  </pic:blipFill>
                  <pic:spPr>
                    <a:xfrm>
                      <a:off x="0" y="0"/>
                      <a:ext cx="2571750" cy="1924050"/>
                    </a:xfrm>
                    <a:prstGeom prst="rect">
                      <a:avLst/>
                    </a:prstGeom>
                  </pic:spPr>
                </pic:pic>
              </a:graphicData>
            </a:graphic>
          </wp:inline>
        </w:drawing>
      </w:r>
    </w:p>
    <w:p w14:paraId="5A7A340C" w14:textId="699F3FCB" w:rsidR="00A51080" w:rsidRPr="0097662B" w:rsidRDefault="0097662B" w:rsidP="0097662B">
      <w:pPr>
        <w:pStyle w:val="Caption"/>
        <w:jc w:val="center"/>
        <w:rPr>
          <w:rFonts w:eastAsia="Times New Roman" w:cs="Times New Roman"/>
          <w:color w:val="000000" w:themeColor="text1"/>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31</w:t>
      </w:r>
      <w:r w:rsidRPr="0097662B">
        <w:rPr>
          <w:sz w:val="20"/>
          <w:szCs w:val="20"/>
        </w:rPr>
        <w:fldChar w:fldCharType="end"/>
      </w:r>
      <w:r w:rsidRPr="0097662B">
        <w:rPr>
          <w:sz w:val="20"/>
          <w:szCs w:val="20"/>
        </w:rPr>
        <w:t>: Pressure plot for –30 degrees angle of attack</w:t>
      </w:r>
    </w:p>
    <w:p w14:paraId="7E8EB4C4" w14:textId="77777777" w:rsidR="0097662B" w:rsidRDefault="094DF5FD" w:rsidP="0097662B">
      <w:pPr>
        <w:keepNext/>
        <w:spacing w:after="120"/>
        <w:jc w:val="center"/>
      </w:pPr>
      <w:r>
        <w:rPr>
          <w:noProof/>
        </w:rPr>
        <w:drawing>
          <wp:inline distT="0" distB="0" distL="0" distR="0" wp14:anchorId="2BDB1DA2" wp14:editId="3F18A0CE">
            <wp:extent cx="2133600" cy="742950"/>
            <wp:effectExtent l="0" t="0" r="0" b="0"/>
            <wp:docPr id="1170330409" name="drawing" descr="Picture 106365351,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330409" name=""/>
                    <pic:cNvPicPr/>
                  </pic:nvPicPr>
                  <pic:blipFill>
                    <a:blip r:embed="rId59">
                      <a:extLst>
                        <a:ext uri="{28A0092B-C50C-407E-A947-70E740481C1C}">
                          <a14:useLocalDpi xmlns:a14="http://schemas.microsoft.com/office/drawing/2010/main" val="0"/>
                        </a:ext>
                      </a:extLst>
                    </a:blip>
                    <a:stretch>
                      <a:fillRect/>
                    </a:stretch>
                  </pic:blipFill>
                  <pic:spPr>
                    <a:xfrm>
                      <a:off x="0" y="0"/>
                      <a:ext cx="2133600" cy="742950"/>
                    </a:xfrm>
                    <a:prstGeom prst="rect">
                      <a:avLst/>
                    </a:prstGeom>
                  </pic:spPr>
                </pic:pic>
              </a:graphicData>
            </a:graphic>
          </wp:inline>
        </w:drawing>
      </w:r>
    </w:p>
    <w:p w14:paraId="107CF2DA" w14:textId="47CF5D9C" w:rsidR="00A51080" w:rsidRPr="0097662B" w:rsidRDefault="0097662B" w:rsidP="0097662B">
      <w:pPr>
        <w:pStyle w:val="Caption"/>
        <w:jc w:val="center"/>
        <w:rPr>
          <w:rFonts w:eastAsia="Times New Roman" w:cs="Times New Roman"/>
          <w:color w:val="000000" w:themeColor="text1"/>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32</w:t>
      </w:r>
      <w:r w:rsidRPr="0097662B">
        <w:rPr>
          <w:sz w:val="20"/>
          <w:szCs w:val="20"/>
        </w:rPr>
        <w:fldChar w:fldCharType="end"/>
      </w:r>
      <w:r w:rsidRPr="0097662B">
        <w:rPr>
          <w:sz w:val="20"/>
          <w:szCs w:val="20"/>
        </w:rPr>
        <w:t>: Lift and drag for –30 degrees angle of attack</w:t>
      </w:r>
    </w:p>
    <w:p w14:paraId="1B61D7E6" w14:textId="77777777" w:rsidR="0097662B" w:rsidRDefault="0097662B" w:rsidP="008106AE">
      <w:pPr>
        <w:pStyle w:val="BodyText"/>
        <w:ind w:firstLine="709"/>
      </w:pPr>
    </w:p>
    <w:p w14:paraId="3F8F82C5" w14:textId="7C491970" w:rsidR="00A51080" w:rsidRPr="000B08EF" w:rsidRDefault="00E423E3" w:rsidP="008106AE">
      <w:pPr>
        <w:pStyle w:val="BodyText"/>
        <w:ind w:firstLine="709"/>
        <w:rPr>
          <w:sz w:val="24"/>
        </w:rPr>
      </w:pPr>
      <w:r w:rsidRPr="000B08EF">
        <w:rPr>
          <w:sz w:val="24"/>
        </w:rPr>
        <w:t xml:space="preserve">In conclusion, there were </w:t>
      </w:r>
      <w:r w:rsidR="008106AE" w:rsidRPr="000B08EF">
        <w:rPr>
          <w:sz w:val="24"/>
        </w:rPr>
        <w:t>no</w:t>
      </w:r>
      <w:r w:rsidRPr="000B08EF">
        <w:rPr>
          <w:sz w:val="24"/>
        </w:rPr>
        <w:t xml:space="preserve"> additions to mathematical modeling </w:t>
      </w:r>
      <w:r w:rsidR="008E1827" w:rsidRPr="000B08EF">
        <w:rPr>
          <w:sz w:val="24"/>
        </w:rPr>
        <w:t xml:space="preserve">from the first semester. The second semester was dedicated to manufacturing and assembling the car. </w:t>
      </w:r>
      <w:r w:rsidR="008106AE" w:rsidRPr="000B08EF">
        <w:rPr>
          <w:sz w:val="24"/>
        </w:rPr>
        <w:t xml:space="preserve">This included the firewall, front wing, rear wing, and seat. </w:t>
      </w:r>
    </w:p>
    <w:p w14:paraId="6EC0567E" w14:textId="1C41D8F6" w:rsidR="00A51080" w:rsidRDefault="00A51080">
      <w:pPr>
        <w:widowControl/>
        <w:suppressAutoHyphens w:val="0"/>
      </w:pPr>
      <w:r>
        <w:br w:type="page"/>
      </w:r>
    </w:p>
    <w:p w14:paraId="252D0D31" w14:textId="5CC30A8D" w:rsidR="00A51080" w:rsidRDefault="00A51080" w:rsidP="00A51080">
      <w:pPr>
        <w:pStyle w:val="Heading1"/>
      </w:pPr>
      <w:bookmarkStart w:id="65" w:name="_Toc146875034"/>
      <w:bookmarkStart w:id="66" w:name="_Toc9561360"/>
      <w:r>
        <w:t>Design Concepts</w:t>
      </w:r>
      <w:bookmarkEnd w:id="65"/>
      <w:bookmarkEnd w:id="66"/>
    </w:p>
    <w:p w14:paraId="3B208913" w14:textId="6A376FF2" w:rsidR="00A51080" w:rsidRDefault="00A51080" w:rsidP="00A51080">
      <w:pPr>
        <w:pStyle w:val="Heading2"/>
      </w:pPr>
      <w:bookmarkStart w:id="67" w:name="_Toc146875035"/>
      <w:bookmarkStart w:id="68" w:name="_Toc1358098854"/>
      <w:r>
        <w:t>Functional Decomposition</w:t>
      </w:r>
      <w:bookmarkEnd w:id="67"/>
      <w:bookmarkEnd w:id="68"/>
    </w:p>
    <w:p w14:paraId="7BE0641D" w14:textId="77777777" w:rsidR="0097662B" w:rsidRDefault="6AA67649" w:rsidP="0097662B">
      <w:pPr>
        <w:keepNext/>
        <w:spacing w:after="120"/>
      </w:pPr>
      <w:r>
        <w:rPr>
          <w:noProof/>
        </w:rPr>
        <w:drawing>
          <wp:inline distT="0" distB="0" distL="0" distR="0" wp14:anchorId="56797F54" wp14:editId="7CD17752">
            <wp:extent cx="5943600" cy="2219325"/>
            <wp:effectExtent l="0" t="0" r="0" b="0"/>
            <wp:docPr id="17635057" name="drawing" descr="A black square with white text&#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35057" name=""/>
                    <pic:cNvPicPr/>
                  </pic:nvPicPr>
                  <pic:blipFill>
                    <a:blip r:embed="rId60">
                      <a:extLst>
                        <a:ext uri="{28A0092B-C50C-407E-A947-70E740481C1C}">
                          <a14:useLocalDpi xmlns:a14="http://schemas.microsoft.com/office/drawing/2010/main" val="0"/>
                        </a:ext>
                      </a:extLst>
                    </a:blip>
                    <a:stretch>
                      <a:fillRect/>
                    </a:stretch>
                  </pic:blipFill>
                  <pic:spPr>
                    <a:xfrm>
                      <a:off x="0" y="0"/>
                      <a:ext cx="5943600" cy="2219325"/>
                    </a:xfrm>
                    <a:prstGeom prst="rect">
                      <a:avLst/>
                    </a:prstGeom>
                  </pic:spPr>
                </pic:pic>
              </a:graphicData>
            </a:graphic>
          </wp:inline>
        </w:drawing>
      </w:r>
    </w:p>
    <w:p w14:paraId="7B454ABC" w14:textId="6B03A7E2" w:rsidR="00A51080" w:rsidRPr="0097662B" w:rsidRDefault="0097662B" w:rsidP="0097662B">
      <w:pPr>
        <w:pStyle w:val="Caption"/>
        <w:jc w:val="center"/>
        <w:rPr>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33</w:t>
      </w:r>
      <w:r w:rsidRPr="0097662B">
        <w:rPr>
          <w:sz w:val="20"/>
          <w:szCs w:val="20"/>
        </w:rPr>
        <w:fldChar w:fldCharType="end"/>
      </w:r>
      <w:r w:rsidRPr="0097662B">
        <w:rPr>
          <w:sz w:val="20"/>
          <w:szCs w:val="20"/>
        </w:rPr>
        <w:t>: Chassis Black Box Model</w:t>
      </w:r>
    </w:p>
    <w:p w14:paraId="6FD58085" w14:textId="0091E4CB" w:rsidR="00A51080" w:rsidRPr="000B08EF" w:rsidRDefault="6AA67649" w:rsidP="4C7A83C1">
      <w:pPr>
        <w:spacing w:after="120"/>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The main concept that the chassis must accomplish while driving, is to be stiff under any loads it receives. Inputs on the chassis are from the suspension, driver, and road. All of which test the chassis’ ability to resist torsional forces. </w:t>
      </w:r>
    </w:p>
    <w:p w14:paraId="1E902BE3" w14:textId="27C7C795" w:rsidR="00A51080" w:rsidRPr="00A51080" w:rsidRDefault="00A51080" w:rsidP="0097662B">
      <w:pPr>
        <w:spacing w:after="120"/>
      </w:pPr>
    </w:p>
    <w:p w14:paraId="17474816" w14:textId="77777777" w:rsidR="0097662B" w:rsidRDefault="6AA67649" w:rsidP="0097662B">
      <w:pPr>
        <w:keepNext/>
        <w:spacing w:after="120"/>
        <w:jc w:val="center"/>
      </w:pPr>
      <w:r>
        <w:rPr>
          <w:noProof/>
        </w:rPr>
        <w:drawing>
          <wp:inline distT="0" distB="0" distL="0" distR="0" wp14:anchorId="7CDFF836" wp14:editId="04CA6422">
            <wp:extent cx="5143500" cy="2876550"/>
            <wp:effectExtent l="0" t="0" r="0" b="0"/>
            <wp:docPr id="774745953" name="drawing" descr="A diagram of a vehicl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4745953" name=""/>
                    <pic:cNvPicPr/>
                  </pic:nvPicPr>
                  <pic:blipFill>
                    <a:blip r:embed="rId61">
                      <a:extLst>
                        <a:ext uri="{28A0092B-C50C-407E-A947-70E740481C1C}">
                          <a14:useLocalDpi xmlns:a14="http://schemas.microsoft.com/office/drawing/2010/main" val="0"/>
                        </a:ext>
                      </a:extLst>
                    </a:blip>
                    <a:stretch>
                      <a:fillRect/>
                    </a:stretch>
                  </pic:blipFill>
                  <pic:spPr>
                    <a:xfrm>
                      <a:off x="0" y="0"/>
                      <a:ext cx="5143500" cy="2876550"/>
                    </a:xfrm>
                    <a:prstGeom prst="rect">
                      <a:avLst/>
                    </a:prstGeom>
                  </pic:spPr>
                </pic:pic>
              </a:graphicData>
            </a:graphic>
          </wp:inline>
        </w:drawing>
      </w:r>
    </w:p>
    <w:p w14:paraId="63679B93" w14:textId="6EB762CC" w:rsidR="00A51080" w:rsidRPr="0097662B" w:rsidRDefault="0097662B" w:rsidP="0097662B">
      <w:pPr>
        <w:pStyle w:val="Caption"/>
        <w:jc w:val="center"/>
        <w:rPr>
          <w:rFonts w:eastAsia="Times New Roman" w:cs="Times New Roman"/>
          <w:color w:val="000000" w:themeColor="text1"/>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34</w:t>
      </w:r>
      <w:r w:rsidRPr="0097662B">
        <w:rPr>
          <w:sz w:val="20"/>
          <w:szCs w:val="20"/>
        </w:rPr>
        <w:fldChar w:fldCharType="end"/>
      </w:r>
      <w:r w:rsidRPr="0097662B">
        <w:rPr>
          <w:sz w:val="20"/>
          <w:szCs w:val="20"/>
        </w:rPr>
        <w:t>: Functional Decomposition for Chassis</w:t>
      </w:r>
    </w:p>
    <w:p w14:paraId="71B27CC3" w14:textId="478D9201" w:rsidR="00A51080" w:rsidRPr="000B08EF" w:rsidRDefault="6AA67649" w:rsidP="4C7A83C1">
      <w:pPr>
        <w:spacing w:after="120"/>
        <w:rPr>
          <w:rFonts w:eastAsia="Times New Roman" w:cs="Times New Roman"/>
          <w:color w:val="000000" w:themeColor="text1"/>
          <w:sz w:val="24"/>
        </w:rPr>
      </w:pPr>
      <w:r w:rsidRPr="000B08EF">
        <w:rPr>
          <w:rFonts w:eastAsia="Times New Roman" w:cs="Times New Roman"/>
          <w:color w:val="000000" w:themeColor="text1"/>
          <w:sz w:val="24"/>
        </w:rPr>
        <w:t xml:space="preserve">Next is the functional model for the chassis. It’s end goal is the same as the black box, which is that chassis remains rigid. This model dives deeper into the interactions with the chassis and the associated outputs and system behavior. </w:t>
      </w:r>
    </w:p>
    <w:p w14:paraId="734777CF" w14:textId="2BEF10F1" w:rsidR="00A51080" w:rsidRPr="00A51080" w:rsidRDefault="00A51080" w:rsidP="4C7A83C1">
      <w:pPr>
        <w:spacing w:after="120"/>
        <w:rPr>
          <w:rFonts w:eastAsia="Times New Roman" w:cs="Times New Roman"/>
          <w:color w:val="000000" w:themeColor="text1"/>
          <w:szCs w:val="22"/>
        </w:rPr>
      </w:pPr>
    </w:p>
    <w:p w14:paraId="6A9E3F51" w14:textId="77777777" w:rsidR="0097662B" w:rsidRDefault="6AA67649" w:rsidP="0097662B">
      <w:pPr>
        <w:keepNext/>
        <w:spacing w:after="120"/>
      </w:pPr>
      <w:r>
        <w:rPr>
          <w:noProof/>
        </w:rPr>
        <w:drawing>
          <wp:inline distT="0" distB="0" distL="0" distR="0" wp14:anchorId="3C68A5C6" wp14:editId="1319B810">
            <wp:extent cx="5943600" cy="2295525"/>
            <wp:effectExtent l="0" t="0" r="0" b="0"/>
            <wp:docPr id="509615868" name="drawing" descr="A diagram of a company&#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9615868" name=""/>
                    <pic:cNvPicPr/>
                  </pic:nvPicPr>
                  <pic:blipFill>
                    <a:blip r:embed="rId62">
                      <a:extLst>
                        <a:ext uri="{28A0092B-C50C-407E-A947-70E740481C1C}">
                          <a14:useLocalDpi xmlns:a14="http://schemas.microsoft.com/office/drawing/2010/main" val="0"/>
                        </a:ext>
                      </a:extLst>
                    </a:blip>
                    <a:stretch>
                      <a:fillRect/>
                    </a:stretch>
                  </pic:blipFill>
                  <pic:spPr>
                    <a:xfrm>
                      <a:off x="0" y="0"/>
                      <a:ext cx="5943600" cy="2295525"/>
                    </a:xfrm>
                    <a:prstGeom prst="rect">
                      <a:avLst/>
                    </a:prstGeom>
                  </pic:spPr>
                </pic:pic>
              </a:graphicData>
            </a:graphic>
          </wp:inline>
        </w:drawing>
      </w:r>
    </w:p>
    <w:p w14:paraId="4FAF4EDB" w14:textId="36DA0934" w:rsidR="00A51080" w:rsidRPr="0097662B" w:rsidRDefault="0097662B" w:rsidP="0097662B">
      <w:pPr>
        <w:pStyle w:val="Caption"/>
        <w:jc w:val="center"/>
        <w:rPr>
          <w:rFonts w:eastAsia="Times New Roman" w:cs="Times New Roman"/>
          <w:color w:val="000000" w:themeColor="text1"/>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35</w:t>
      </w:r>
      <w:r w:rsidRPr="0097662B">
        <w:rPr>
          <w:sz w:val="20"/>
          <w:szCs w:val="20"/>
        </w:rPr>
        <w:fldChar w:fldCharType="end"/>
      </w:r>
      <w:r w:rsidRPr="0097662B">
        <w:rPr>
          <w:sz w:val="20"/>
          <w:szCs w:val="20"/>
        </w:rPr>
        <w:t>: Physical Decomposition for Chassis</w:t>
      </w:r>
    </w:p>
    <w:p w14:paraId="3EBB152E" w14:textId="32AD3999" w:rsidR="00A51080" w:rsidRPr="000B08EF" w:rsidRDefault="6AA67649" w:rsidP="4C7A83C1">
      <w:pPr>
        <w:spacing w:after="120"/>
        <w:rPr>
          <w:rFonts w:eastAsia="Times New Roman" w:cs="Times New Roman"/>
          <w:color w:val="000000" w:themeColor="text1"/>
          <w:sz w:val="24"/>
        </w:rPr>
      </w:pPr>
      <w:r w:rsidRPr="000B08EF">
        <w:rPr>
          <w:rFonts w:eastAsia="Times New Roman" w:cs="Times New Roman"/>
          <w:color w:val="000000" w:themeColor="text1"/>
          <w:sz w:val="24"/>
        </w:rPr>
        <w:t>The physical decomposition consists of all the components that are connected to the chassis. All need to be considered in order for the sub-teams to successfully integrate their designs onto the chassis. Keeping track of all the components helps with organization and not forgetting what is needed.</w:t>
      </w:r>
    </w:p>
    <w:p w14:paraId="2AC4F1D9" w14:textId="79D63811" w:rsidR="00A51080" w:rsidRPr="00A51080" w:rsidRDefault="00A51080" w:rsidP="4C7A83C1">
      <w:pPr>
        <w:spacing w:after="120"/>
        <w:rPr>
          <w:rFonts w:eastAsia="Times New Roman" w:cs="Times New Roman"/>
          <w:color w:val="000000" w:themeColor="text1"/>
          <w:szCs w:val="22"/>
        </w:rPr>
      </w:pPr>
    </w:p>
    <w:p w14:paraId="7FEB77A6" w14:textId="5D2632B7" w:rsidR="00A51080" w:rsidRPr="00A51080" w:rsidRDefault="78667F64" w:rsidP="37240280">
      <w:pPr>
        <w:pStyle w:val="Heading2"/>
        <w:rPr>
          <w:rFonts w:eastAsia="Arial" w:cs="Arial"/>
          <w:color w:val="000000" w:themeColor="text1"/>
        </w:rPr>
      </w:pPr>
      <w:bookmarkStart w:id="69" w:name="_Toc278943390"/>
      <w:r w:rsidRPr="0056E777">
        <w:rPr>
          <w:rFonts w:eastAsia="Arial" w:cs="Arial"/>
          <w:color w:val="000000" w:themeColor="text1"/>
        </w:rPr>
        <w:t>Process Diagram (Gustavo Ruiz)</w:t>
      </w:r>
      <w:bookmarkEnd w:id="69"/>
    </w:p>
    <w:p w14:paraId="6778461E" w14:textId="0C8AE2E2" w:rsidR="00A51080" w:rsidRPr="00A51080" w:rsidRDefault="78667F64"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The process of finalizing the seat design is critical to the success of the FSAE chassis and its related subsystems. The seat design establishes the location of the driver’s seat by finalizing the seat mounts and brackets, locking in its position within the chassis. This step provides a foundation for subsequent design elements, such as the exhaust and fuel tank. Once the seat position is finalized, the head restraint, which extends rearward of the main hoop, can be designed. The head restraint is essential for driver safety during impacts and serves as a spatial reference for the next step in the process.</w:t>
      </w:r>
    </w:p>
    <w:p w14:paraId="44C9E2DB" w14:textId="6E97E08D" w:rsidR="00A51080" w:rsidRPr="00A51080" w:rsidRDefault="78667F64"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With the seat and head restraint positions determined, the firewall can then be designed to fit snugly behind these components. The firewall serves to shield the cockpit from engine heat, enhancing driver safety while maximizing the available space in the engine box. This positioning ensures that the firewall aligns closely with the seat and head restraint, allowing for optimal use of chassis interior space. Finally, once the firewall’s design is finalized, the drivetrain team can proceed with designing, or at least adjusting the size, of the fuel tank and exhaust system based on the available space.</w:t>
      </w:r>
    </w:p>
    <w:p w14:paraId="3721E4E5" w14:textId="20F0245E" w:rsidR="00A51080" w:rsidRPr="00A51080" w:rsidRDefault="78667F64"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This process diagram is important because it ensures that each subsystem is addressed in a logical order, minimizing rework and ensuring compatibility. The process diagram will help the team stay on track with the project and meet necessary safety and performance requirements. As seen below in Figure 31, the process diagram shows the flow of these steps. The chassis team aims to complete this design process before the end of the semester.</w:t>
      </w:r>
    </w:p>
    <w:p w14:paraId="61CC04A6" w14:textId="2DB4AF19" w:rsidR="00A51080" w:rsidRPr="00A51080" w:rsidRDefault="00A51080" w:rsidP="4C7A83C1">
      <w:pPr>
        <w:spacing w:after="120"/>
        <w:rPr>
          <w:rFonts w:eastAsia="Times New Roman" w:cs="Times New Roman"/>
          <w:color w:val="000000" w:themeColor="text1"/>
          <w:sz w:val="24"/>
        </w:rPr>
      </w:pPr>
    </w:p>
    <w:p w14:paraId="4379A1C2" w14:textId="77777777" w:rsidR="0097662B" w:rsidRDefault="78667F64" w:rsidP="0097662B">
      <w:pPr>
        <w:keepNext/>
        <w:spacing w:after="120"/>
        <w:jc w:val="center"/>
      </w:pPr>
      <w:r>
        <w:rPr>
          <w:noProof/>
        </w:rPr>
        <w:drawing>
          <wp:inline distT="0" distB="0" distL="0" distR="0" wp14:anchorId="70FC5ECF" wp14:editId="7D946318">
            <wp:extent cx="5943600" cy="2914650"/>
            <wp:effectExtent l="0" t="0" r="0" b="0"/>
            <wp:docPr id="1677500514" name="drawing" descr="A diagram of a firewall&#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7500514" name=""/>
                    <pic:cNvPicPr/>
                  </pic:nvPicPr>
                  <pic:blipFill>
                    <a:blip r:embed="rId63">
                      <a:extLst>
                        <a:ext uri="{28A0092B-C50C-407E-A947-70E740481C1C}">
                          <a14:useLocalDpi xmlns:a14="http://schemas.microsoft.com/office/drawing/2010/main" val="0"/>
                        </a:ext>
                      </a:extLst>
                    </a:blip>
                    <a:stretch>
                      <a:fillRect/>
                    </a:stretch>
                  </pic:blipFill>
                  <pic:spPr>
                    <a:xfrm>
                      <a:off x="0" y="0"/>
                      <a:ext cx="5943600" cy="2914650"/>
                    </a:xfrm>
                    <a:prstGeom prst="rect">
                      <a:avLst/>
                    </a:prstGeom>
                  </pic:spPr>
                </pic:pic>
              </a:graphicData>
            </a:graphic>
          </wp:inline>
        </w:drawing>
      </w:r>
    </w:p>
    <w:p w14:paraId="40CD802A" w14:textId="4A8E0709" w:rsidR="00A51080" w:rsidRPr="0097662B" w:rsidRDefault="0097662B" w:rsidP="0097662B">
      <w:pPr>
        <w:pStyle w:val="Caption"/>
        <w:jc w:val="center"/>
        <w:rPr>
          <w:rFonts w:eastAsia="Times New Roman" w:cs="Times New Roman"/>
          <w:color w:val="000000" w:themeColor="text1"/>
          <w:sz w:val="20"/>
          <w:szCs w:val="20"/>
        </w:rPr>
      </w:pPr>
      <w:r w:rsidRPr="0097662B">
        <w:rPr>
          <w:sz w:val="20"/>
          <w:szCs w:val="20"/>
        </w:rPr>
        <w:t xml:space="preserve">Figure </w:t>
      </w:r>
      <w:r w:rsidRPr="0097662B">
        <w:rPr>
          <w:sz w:val="20"/>
          <w:szCs w:val="20"/>
        </w:rPr>
        <w:fldChar w:fldCharType="begin"/>
      </w:r>
      <w:r w:rsidRPr="0097662B">
        <w:rPr>
          <w:sz w:val="20"/>
          <w:szCs w:val="20"/>
        </w:rPr>
        <w:instrText xml:space="preserve"> SEQ Figure \* ARABIC </w:instrText>
      </w:r>
      <w:r w:rsidRPr="0097662B">
        <w:rPr>
          <w:sz w:val="20"/>
          <w:szCs w:val="20"/>
        </w:rPr>
        <w:fldChar w:fldCharType="separate"/>
      </w:r>
      <w:r w:rsidR="000B08EF">
        <w:rPr>
          <w:noProof/>
          <w:sz w:val="20"/>
          <w:szCs w:val="20"/>
        </w:rPr>
        <w:t>36</w:t>
      </w:r>
      <w:r w:rsidRPr="0097662B">
        <w:rPr>
          <w:sz w:val="20"/>
          <w:szCs w:val="20"/>
        </w:rPr>
        <w:fldChar w:fldCharType="end"/>
      </w:r>
      <w:r w:rsidRPr="0097662B">
        <w:rPr>
          <w:sz w:val="20"/>
          <w:szCs w:val="20"/>
        </w:rPr>
        <w:t>: Design Process Diagram</w:t>
      </w:r>
    </w:p>
    <w:p w14:paraId="059357DA" w14:textId="0A8D215C" w:rsidR="00A51080" w:rsidRPr="00A51080" w:rsidRDefault="00A51080" w:rsidP="00A51080">
      <w:pPr>
        <w:pStyle w:val="BodyText"/>
        <w:rPr>
          <w:i/>
          <w:iCs/>
        </w:rPr>
      </w:pPr>
    </w:p>
    <w:p w14:paraId="2868A532" w14:textId="51962958" w:rsidR="00A51080" w:rsidRDefault="00A51080" w:rsidP="00A51080">
      <w:pPr>
        <w:pStyle w:val="Heading2"/>
      </w:pPr>
      <w:bookmarkStart w:id="70" w:name="_Toc146875036"/>
      <w:bookmarkStart w:id="71" w:name="_Toc1818877292"/>
      <w:r>
        <w:t>Concept Generation</w:t>
      </w:r>
      <w:bookmarkEnd w:id="70"/>
      <w:bookmarkEnd w:id="71"/>
    </w:p>
    <w:p w14:paraId="5CC65206" w14:textId="390F59BD" w:rsidR="00A51080" w:rsidRPr="00A51080" w:rsidRDefault="34A7CFA5" w:rsidP="37240280">
      <w:pPr>
        <w:pStyle w:val="Heading3"/>
        <w:rPr>
          <w:rFonts w:eastAsia="Arial" w:cs="Arial"/>
          <w:color w:val="000000" w:themeColor="text1"/>
        </w:rPr>
      </w:pPr>
      <w:bookmarkStart w:id="72" w:name="_Toc1609614865"/>
      <w:r w:rsidRPr="0056E777">
        <w:rPr>
          <w:rFonts w:eastAsia="Arial" w:cs="Arial"/>
          <w:color w:val="000000" w:themeColor="text1"/>
        </w:rPr>
        <w:t>Chassis Generation Ryan Meger &amp; Gustavo Ruiz</w:t>
      </w:r>
      <w:bookmarkEnd w:id="72"/>
    </w:p>
    <w:p w14:paraId="386BD570" w14:textId="519C30CB"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1</w:t>
      </w:r>
      <w:r w:rsidRPr="0097662B">
        <w:rPr>
          <w:sz w:val="20"/>
          <w:szCs w:val="20"/>
        </w:rPr>
        <w:fldChar w:fldCharType="end"/>
      </w:r>
      <w:r w:rsidRPr="0097662B">
        <w:rPr>
          <w:sz w:val="20"/>
          <w:szCs w:val="20"/>
        </w:rPr>
        <w:t>: Frame Design Concept Generation</w:t>
      </w:r>
    </w:p>
    <w:tbl>
      <w:tblPr>
        <w:tblStyle w:val="TableGrid"/>
        <w:tblW w:w="9360"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1586"/>
        <w:gridCol w:w="1875"/>
        <w:gridCol w:w="2077"/>
        <w:gridCol w:w="1846"/>
        <w:gridCol w:w="1976"/>
      </w:tblGrid>
      <w:tr w:rsidR="4C7A83C1" w14:paraId="7B288036" w14:textId="77777777" w:rsidTr="0097662B">
        <w:trPr>
          <w:trHeight w:val="300"/>
        </w:trPr>
        <w:tc>
          <w:tcPr>
            <w:tcW w:w="1586" w:type="dxa"/>
            <w:tcMar>
              <w:left w:w="105" w:type="dxa"/>
              <w:right w:w="105" w:type="dxa"/>
            </w:tcMar>
          </w:tcPr>
          <w:p w14:paraId="1CC5A23F" w14:textId="0C46AD88" w:rsidR="4C7A83C1" w:rsidRDefault="4C7A83C1" w:rsidP="4C7A83C1">
            <w:pPr>
              <w:pStyle w:val="BodyText"/>
              <w:rPr>
                <w:rFonts w:eastAsia="Times New Roman" w:cs="Times New Roman"/>
                <w:szCs w:val="22"/>
              </w:rPr>
            </w:pPr>
            <w:r w:rsidRPr="4C7A83C1">
              <w:rPr>
                <w:rFonts w:eastAsia="Times New Roman" w:cs="Times New Roman"/>
                <w:b/>
                <w:bCs/>
                <w:szCs w:val="22"/>
              </w:rPr>
              <w:t xml:space="preserve">Criterion </w:t>
            </w:r>
          </w:p>
        </w:tc>
        <w:tc>
          <w:tcPr>
            <w:tcW w:w="1875" w:type="dxa"/>
            <w:tcMar>
              <w:left w:w="105" w:type="dxa"/>
              <w:right w:w="105" w:type="dxa"/>
            </w:tcMar>
          </w:tcPr>
          <w:p w14:paraId="21918409" w14:textId="661FFC42" w:rsidR="4C7A83C1" w:rsidRDefault="4C7A83C1" w:rsidP="4C7A83C1">
            <w:pPr>
              <w:pStyle w:val="BodyText"/>
              <w:rPr>
                <w:rFonts w:eastAsia="Times New Roman" w:cs="Times New Roman"/>
                <w:szCs w:val="22"/>
              </w:rPr>
            </w:pPr>
            <w:r w:rsidRPr="4C7A83C1">
              <w:rPr>
                <w:rFonts w:eastAsia="Times New Roman" w:cs="Times New Roman"/>
                <w:szCs w:val="22"/>
              </w:rPr>
              <w:t>Design 1 (Final)</w:t>
            </w:r>
          </w:p>
          <w:p w14:paraId="4A698E06" w14:textId="60CF6FE3" w:rsidR="4C7A83C1" w:rsidRDefault="4C7A83C1" w:rsidP="4C7A83C1">
            <w:pPr>
              <w:spacing w:after="120"/>
              <w:rPr>
                <w:rFonts w:eastAsia="Times New Roman" w:cs="Times New Roman"/>
                <w:szCs w:val="22"/>
              </w:rPr>
            </w:pPr>
            <w:r>
              <w:rPr>
                <w:noProof/>
              </w:rPr>
              <w:drawing>
                <wp:inline distT="0" distB="0" distL="0" distR="0" wp14:anchorId="2056B6DC" wp14:editId="61DBF510">
                  <wp:extent cx="1104900" cy="628650"/>
                  <wp:effectExtent l="0" t="0" r="0" b="0"/>
                  <wp:docPr id="238501908" name="drawing" descr="Picture 1,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501908" name=""/>
                          <pic:cNvPicPr/>
                        </pic:nvPicPr>
                        <pic:blipFill>
                          <a:blip r:embed="rId64">
                            <a:extLst>
                              <a:ext uri="{28A0092B-C50C-407E-A947-70E740481C1C}">
                                <a14:useLocalDpi xmlns:a14="http://schemas.microsoft.com/office/drawing/2010/main" val="0"/>
                              </a:ext>
                            </a:extLst>
                          </a:blip>
                          <a:stretch>
                            <a:fillRect/>
                          </a:stretch>
                        </pic:blipFill>
                        <pic:spPr>
                          <a:xfrm>
                            <a:off x="0" y="0"/>
                            <a:ext cx="1104900" cy="628650"/>
                          </a:xfrm>
                          <a:prstGeom prst="rect">
                            <a:avLst/>
                          </a:prstGeom>
                        </pic:spPr>
                      </pic:pic>
                    </a:graphicData>
                  </a:graphic>
                </wp:inline>
              </w:drawing>
            </w:r>
          </w:p>
        </w:tc>
        <w:tc>
          <w:tcPr>
            <w:tcW w:w="2077" w:type="dxa"/>
            <w:tcMar>
              <w:left w:w="105" w:type="dxa"/>
              <w:right w:w="105" w:type="dxa"/>
            </w:tcMar>
          </w:tcPr>
          <w:p w14:paraId="3FE58BDE" w14:textId="56FED9F8" w:rsidR="4C7A83C1" w:rsidRDefault="4C7A83C1" w:rsidP="4C7A83C1">
            <w:pPr>
              <w:pStyle w:val="BodyText"/>
              <w:rPr>
                <w:rFonts w:eastAsia="Times New Roman" w:cs="Times New Roman"/>
                <w:szCs w:val="22"/>
              </w:rPr>
            </w:pPr>
            <w:r w:rsidRPr="4C7A83C1">
              <w:rPr>
                <w:rFonts w:eastAsia="Times New Roman" w:cs="Times New Roman"/>
                <w:szCs w:val="22"/>
              </w:rPr>
              <w:t>Design 2</w:t>
            </w:r>
          </w:p>
          <w:p w14:paraId="0E066EE0" w14:textId="20C7D77F" w:rsidR="4C7A83C1" w:rsidRDefault="4C7A83C1" w:rsidP="4C7A83C1">
            <w:pPr>
              <w:spacing w:after="120"/>
              <w:rPr>
                <w:rFonts w:eastAsia="Times New Roman" w:cs="Times New Roman"/>
                <w:szCs w:val="22"/>
              </w:rPr>
            </w:pPr>
            <w:r>
              <w:rPr>
                <w:noProof/>
              </w:rPr>
              <w:drawing>
                <wp:inline distT="0" distB="0" distL="0" distR="0" wp14:anchorId="3057F677" wp14:editId="066E153C">
                  <wp:extent cx="1238250" cy="704850"/>
                  <wp:effectExtent l="0" t="0" r="0" b="0"/>
                  <wp:docPr id="1627136578" name="drawing" descr="Picture 1,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7136578" name=""/>
                          <pic:cNvPicPr/>
                        </pic:nvPicPr>
                        <pic:blipFill>
                          <a:blip r:embed="rId65" cstate="print">
                            <a:extLst>
                              <a:ext uri="{28A0092B-C50C-407E-A947-70E740481C1C}">
                                <a14:useLocalDpi xmlns:a14="http://schemas.microsoft.com/office/drawing/2010/main" val="0"/>
                              </a:ext>
                            </a:extLst>
                          </a:blip>
                          <a:stretch>
                            <a:fillRect/>
                          </a:stretch>
                        </pic:blipFill>
                        <pic:spPr>
                          <a:xfrm>
                            <a:off x="0" y="0"/>
                            <a:ext cx="1238250" cy="704850"/>
                          </a:xfrm>
                          <a:prstGeom prst="rect">
                            <a:avLst/>
                          </a:prstGeom>
                        </pic:spPr>
                      </pic:pic>
                    </a:graphicData>
                  </a:graphic>
                </wp:inline>
              </w:drawing>
            </w:r>
          </w:p>
        </w:tc>
        <w:tc>
          <w:tcPr>
            <w:tcW w:w="1846" w:type="dxa"/>
            <w:tcMar>
              <w:left w:w="105" w:type="dxa"/>
              <w:right w:w="105" w:type="dxa"/>
            </w:tcMar>
          </w:tcPr>
          <w:p w14:paraId="5874B8AF" w14:textId="60357360" w:rsidR="4C7A83C1" w:rsidRDefault="4C7A83C1" w:rsidP="4C7A83C1">
            <w:pPr>
              <w:pStyle w:val="BodyText"/>
              <w:rPr>
                <w:rFonts w:eastAsia="Times New Roman" w:cs="Times New Roman"/>
                <w:szCs w:val="22"/>
              </w:rPr>
            </w:pPr>
            <w:r w:rsidRPr="4C7A83C1">
              <w:rPr>
                <w:rFonts w:eastAsia="Times New Roman" w:cs="Times New Roman"/>
                <w:szCs w:val="22"/>
              </w:rPr>
              <w:t>Design 3</w:t>
            </w:r>
          </w:p>
          <w:p w14:paraId="5ECF6057" w14:textId="1C4512DF" w:rsidR="4C7A83C1" w:rsidRDefault="4C7A83C1" w:rsidP="4C7A83C1">
            <w:pPr>
              <w:spacing w:after="120"/>
              <w:rPr>
                <w:rFonts w:eastAsia="Times New Roman" w:cs="Times New Roman"/>
                <w:szCs w:val="22"/>
              </w:rPr>
            </w:pPr>
            <w:r>
              <w:rPr>
                <w:noProof/>
              </w:rPr>
              <w:drawing>
                <wp:inline distT="0" distB="0" distL="0" distR="0" wp14:anchorId="70E96791" wp14:editId="266DD779">
                  <wp:extent cx="1085850" cy="628650"/>
                  <wp:effectExtent l="0" t="0" r="0" b="0"/>
                  <wp:docPr id="602629592" name="drawing" descr="Picture 1,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629592" name=""/>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085850" cy="628650"/>
                          </a:xfrm>
                          <a:prstGeom prst="rect">
                            <a:avLst/>
                          </a:prstGeom>
                        </pic:spPr>
                      </pic:pic>
                    </a:graphicData>
                  </a:graphic>
                </wp:inline>
              </w:drawing>
            </w:r>
          </w:p>
        </w:tc>
        <w:tc>
          <w:tcPr>
            <w:tcW w:w="1976" w:type="dxa"/>
            <w:tcMar>
              <w:left w:w="105" w:type="dxa"/>
              <w:right w:w="105" w:type="dxa"/>
            </w:tcMar>
          </w:tcPr>
          <w:p w14:paraId="015DC73E" w14:textId="36BAAD11" w:rsidR="4C7A83C1" w:rsidRDefault="4C7A83C1" w:rsidP="4C7A83C1">
            <w:pPr>
              <w:pStyle w:val="BodyText"/>
              <w:rPr>
                <w:rFonts w:eastAsia="Times New Roman" w:cs="Times New Roman"/>
                <w:szCs w:val="22"/>
              </w:rPr>
            </w:pPr>
            <w:r w:rsidRPr="4C7A83C1">
              <w:rPr>
                <w:rFonts w:eastAsia="Times New Roman" w:cs="Times New Roman"/>
                <w:szCs w:val="22"/>
              </w:rPr>
              <w:t>Design 4</w:t>
            </w:r>
          </w:p>
          <w:p w14:paraId="6673627C" w14:textId="03D59F9E" w:rsidR="4C7A83C1" w:rsidRDefault="4C7A83C1" w:rsidP="4C7A83C1">
            <w:pPr>
              <w:spacing w:after="120"/>
              <w:rPr>
                <w:rFonts w:eastAsia="Times New Roman" w:cs="Times New Roman"/>
                <w:szCs w:val="22"/>
              </w:rPr>
            </w:pPr>
            <w:r>
              <w:rPr>
                <w:noProof/>
              </w:rPr>
              <w:drawing>
                <wp:inline distT="0" distB="0" distL="0" distR="0" wp14:anchorId="49305634" wp14:editId="5283D421">
                  <wp:extent cx="1162050" cy="628650"/>
                  <wp:effectExtent l="0" t="0" r="0" b="0"/>
                  <wp:docPr id="84607955" name="drawing" descr="Picture 1,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607955" name=""/>
                          <pic:cNvPicPr/>
                        </pic:nvPicPr>
                        <pic:blipFill>
                          <a:blip r:embed="rId67" cstate="print">
                            <a:extLst>
                              <a:ext uri="{28A0092B-C50C-407E-A947-70E740481C1C}">
                                <a14:useLocalDpi xmlns:a14="http://schemas.microsoft.com/office/drawing/2010/main" val="0"/>
                              </a:ext>
                            </a:extLst>
                          </a:blip>
                          <a:stretch>
                            <a:fillRect/>
                          </a:stretch>
                        </pic:blipFill>
                        <pic:spPr>
                          <a:xfrm>
                            <a:off x="0" y="0"/>
                            <a:ext cx="1162050" cy="628650"/>
                          </a:xfrm>
                          <a:prstGeom prst="rect">
                            <a:avLst/>
                          </a:prstGeom>
                        </pic:spPr>
                      </pic:pic>
                    </a:graphicData>
                  </a:graphic>
                </wp:inline>
              </w:drawing>
            </w:r>
          </w:p>
        </w:tc>
      </w:tr>
      <w:tr w:rsidR="4C7A83C1" w14:paraId="53B7BD05" w14:textId="77777777" w:rsidTr="0097662B">
        <w:trPr>
          <w:trHeight w:val="300"/>
        </w:trPr>
        <w:tc>
          <w:tcPr>
            <w:tcW w:w="1586" w:type="dxa"/>
            <w:tcMar>
              <w:left w:w="105" w:type="dxa"/>
              <w:right w:w="105" w:type="dxa"/>
            </w:tcMar>
          </w:tcPr>
          <w:p w14:paraId="1B41293A" w14:textId="46BAF677" w:rsidR="4C7A83C1" w:rsidRDefault="4C7A83C1" w:rsidP="4C7A83C1">
            <w:pPr>
              <w:pStyle w:val="BodyText"/>
              <w:rPr>
                <w:rFonts w:eastAsia="Times New Roman" w:cs="Times New Roman"/>
                <w:szCs w:val="22"/>
              </w:rPr>
            </w:pPr>
            <w:r w:rsidRPr="4C7A83C1">
              <w:rPr>
                <w:rFonts w:eastAsia="Times New Roman" w:cs="Times New Roman"/>
                <w:szCs w:val="22"/>
              </w:rPr>
              <w:t>Torsional Rigidity</w:t>
            </w:r>
          </w:p>
        </w:tc>
        <w:tc>
          <w:tcPr>
            <w:tcW w:w="1875" w:type="dxa"/>
            <w:tcMar>
              <w:left w:w="105" w:type="dxa"/>
              <w:right w:w="105" w:type="dxa"/>
            </w:tcMar>
          </w:tcPr>
          <w:p w14:paraId="6FFB1FAD" w14:textId="37ED08DA"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077" w:type="dxa"/>
            <w:tcMar>
              <w:left w:w="105" w:type="dxa"/>
              <w:right w:w="105" w:type="dxa"/>
            </w:tcMar>
          </w:tcPr>
          <w:p w14:paraId="2CD9402F" w14:textId="6D01BD06"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1846" w:type="dxa"/>
            <w:tcMar>
              <w:left w:w="105" w:type="dxa"/>
              <w:right w:w="105" w:type="dxa"/>
            </w:tcMar>
          </w:tcPr>
          <w:p w14:paraId="5211CA18" w14:textId="19E5C524"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976" w:type="dxa"/>
            <w:tcMar>
              <w:left w:w="105" w:type="dxa"/>
              <w:right w:w="105" w:type="dxa"/>
            </w:tcMar>
          </w:tcPr>
          <w:p w14:paraId="75A4A500" w14:textId="32D246D4" w:rsidR="4C7A83C1" w:rsidRDefault="4C7A83C1" w:rsidP="4C7A83C1">
            <w:pPr>
              <w:pStyle w:val="BodyText"/>
              <w:rPr>
                <w:rFonts w:eastAsia="Times New Roman" w:cs="Times New Roman"/>
                <w:szCs w:val="22"/>
              </w:rPr>
            </w:pPr>
            <w:r w:rsidRPr="4C7A83C1">
              <w:rPr>
                <w:rFonts w:eastAsia="Times New Roman" w:cs="Times New Roman"/>
                <w:szCs w:val="22"/>
              </w:rPr>
              <w:t>4</w:t>
            </w:r>
          </w:p>
        </w:tc>
      </w:tr>
      <w:tr w:rsidR="4C7A83C1" w14:paraId="2A6F7F06" w14:textId="77777777" w:rsidTr="0097662B">
        <w:trPr>
          <w:trHeight w:val="300"/>
        </w:trPr>
        <w:tc>
          <w:tcPr>
            <w:tcW w:w="1586" w:type="dxa"/>
            <w:tcMar>
              <w:left w:w="105" w:type="dxa"/>
              <w:right w:w="105" w:type="dxa"/>
            </w:tcMar>
          </w:tcPr>
          <w:p w14:paraId="399C2DD8" w14:textId="0A2B0B08" w:rsidR="4C7A83C1" w:rsidRDefault="4C7A83C1" w:rsidP="4C7A83C1">
            <w:pPr>
              <w:pStyle w:val="BodyText"/>
              <w:rPr>
                <w:rFonts w:eastAsia="Times New Roman" w:cs="Times New Roman"/>
                <w:szCs w:val="22"/>
              </w:rPr>
            </w:pPr>
            <w:r w:rsidRPr="4C7A83C1">
              <w:rPr>
                <w:rFonts w:eastAsia="Times New Roman" w:cs="Times New Roman"/>
                <w:szCs w:val="22"/>
              </w:rPr>
              <w:t>Cost</w:t>
            </w:r>
          </w:p>
        </w:tc>
        <w:tc>
          <w:tcPr>
            <w:tcW w:w="1875" w:type="dxa"/>
            <w:tcMar>
              <w:left w:w="105" w:type="dxa"/>
              <w:right w:w="105" w:type="dxa"/>
            </w:tcMar>
          </w:tcPr>
          <w:p w14:paraId="6E573A84" w14:textId="64C1F38E"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077" w:type="dxa"/>
            <w:tcMar>
              <w:left w:w="105" w:type="dxa"/>
              <w:right w:w="105" w:type="dxa"/>
            </w:tcMar>
          </w:tcPr>
          <w:p w14:paraId="00D885B2" w14:textId="6FE56100" w:rsidR="4C7A83C1" w:rsidRDefault="4C7A83C1" w:rsidP="4C7A83C1">
            <w:pPr>
              <w:pStyle w:val="BodyText"/>
              <w:rPr>
                <w:rFonts w:eastAsia="Times New Roman" w:cs="Times New Roman"/>
                <w:szCs w:val="22"/>
              </w:rPr>
            </w:pPr>
            <w:r w:rsidRPr="4C7A83C1">
              <w:rPr>
                <w:rFonts w:eastAsia="Times New Roman" w:cs="Times New Roman"/>
                <w:szCs w:val="22"/>
              </w:rPr>
              <w:t>2</w:t>
            </w:r>
          </w:p>
        </w:tc>
        <w:tc>
          <w:tcPr>
            <w:tcW w:w="1846" w:type="dxa"/>
            <w:tcMar>
              <w:left w:w="105" w:type="dxa"/>
              <w:right w:w="105" w:type="dxa"/>
            </w:tcMar>
          </w:tcPr>
          <w:p w14:paraId="65D3AE5C" w14:textId="26C29EC3"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976" w:type="dxa"/>
            <w:tcMar>
              <w:left w:w="105" w:type="dxa"/>
              <w:right w:w="105" w:type="dxa"/>
            </w:tcMar>
          </w:tcPr>
          <w:p w14:paraId="00EC1C5E" w14:textId="43A2488E" w:rsidR="4C7A83C1" w:rsidRDefault="4C7A83C1" w:rsidP="4C7A83C1">
            <w:pPr>
              <w:pStyle w:val="BodyText"/>
              <w:rPr>
                <w:rFonts w:eastAsia="Times New Roman" w:cs="Times New Roman"/>
                <w:szCs w:val="22"/>
              </w:rPr>
            </w:pPr>
            <w:r w:rsidRPr="4C7A83C1">
              <w:rPr>
                <w:rFonts w:eastAsia="Times New Roman" w:cs="Times New Roman"/>
                <w:szCs w:val="22"/>
              </w:rPr>
              <w:t>4</w:t>
            </w:r>
          </w:p>
        </w:tc>
      </w:tr>
      <w:tr w:rsidR="4C7A83C1" w14:paraId="170018DE" w14:textId="77777777" w:rsidTr="0097662B">
        <w:trPr>
          <w:trHeight w:val="300"/>
        </w:trPr>
        <w:tc>
          <w:tcPr>
            <w:tcW w:w="1586" w:type="dxa"/>
            <w:tcMar>
              <w:left w:w="105" w:type="dxa"/>
              <w:right w:w="105" w:type="dxa"/>
            </w:tcMar>
          </w:tcPr>
          <w:p w14:paraId="1207C520" w14:textId="7E2765B3" w:rsidR="4C7A83C1" w:rsidRDefault="4C7A83C1" w:rsidP="4C7A83C1">
            <w:pPr>
              <w:pStyle w:val="BodyText"/>
              <w:rPr>
                <w:rFonts w:eastAsia="Times New Roman" w:cs="Times New Roman"/>
                <w:szCs w:val="22"/>
              </w:rPr>
            </w:pPr>
            <w:r w:rsidRPr="4C7A83C1">
              <w:rPr>
                <w:rFonts w:eastAsia="Times New Roman" w:cs="Times New Roman"/>
                <w:szCs w:val="22"/>
              </w:rPr>
              <w:t>Weight (lbs.)</w:t>
            </w:r>
          </w:p>
        </w:tc>
        <w:tc>
          <w:tcPr>
            <w:tcW w:w="1875" w:type="dxa"/>
            <w:tcMar>
              <w:left w:w="105" w:type="dxa"/>
              <w:right w:w="105" w:type="dxa"/>
            </w:tcMar>
          </w:tcPr>
          <w:p w14:paraId="54C40CC3" w14:textId="1818D2ED"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077" w:type="dxa"/>
            <w:tcMar>
              <w:left w:w="105" w:type="dxa"/>
              <w:right w:w="105" w:type="dxa"/>
            </w:tcMar>
          </w:tcPr>
          <w:p w14:paraId="738C56B7" w14:textId="732D5795" w:rsidR="4C7A83C1" w:rsidRDefault="4C7A83C1" w:rsidP="4C7A83C1">
            <w:pPr>
              <w:pStyle w:val="BodyText"/>
              <w:rPr>
                <w:rFonts w:eastAsia="Times New Roman" w:cs="Times New Roman"/>
                <w:szCs w:val="22"/>
              </w:rPr>
            </w:pPr>
            <w:r w:rsidRPr="4C7A83C1">
              <w:rPr>
                <w:rFonts w:eastAsia="Times New Roman" w:cs="Times New Roman"/>
                <w:szCs w:val="22"/>
              </w:rPr>
              <w:t>1</w:t>
            </w:r>
          </w:p>
        </w:tc>
        <w:tc>
          <w:tcPr>
            <w:tcW w:w="1846" w:type="dxa"/>
            <w:tcMar>
              <w:left w:w="105" w:type="dxa"/>
              <w:right w:w="105" w:type="dxa"/>
            </w:tcMar>
          </w:tcPr>
          <w:p w14:paraId="2B57011F" w14:textId="6B7D80E1"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1976" w:type="dxa"/>
            <w:tcMar>
              <w:left w:w="105" w:type="dxa"/>
              <w:right w:w="105" w:type="dxa"/>
            </w:tcMar>
          </w:tcPr>
          <w:p w14:paraId="1D6768E9" w14:textId="119642DA" w:rsidR="4C7A83C1" w:rsidRDefault="4C7A83C1" w:rsidP="4C7A83C1">
            <w:pPr>
              <w:pStyle w:val="BodyText"/>
              <w:rPr>
                <w:rFonts w:eastAsia="Times New Roman" w:cs="Times New Roman"/>
                <w:szCs w:val="22"/>
              </w:rPr>
            </w:pPr>
            <w:r w:rsidRPr="4C7A83C1">
              <w:rPr>
                <w:rFonts w:eastAsia="Times New Roman" w:cs="Times New Roman"/>
                <w:szCs w:val="22"/>
              </w:rPr>
              <w:t>4</w:t>
            </w:r>
          </w:p>
        </w:tc>
      </w:tr>
      <w:tr w:rsidR="4C7A83C1" w14:paraId="6B13F0AD" w14:textId="77777777" w:rsidTr="0097662B">
        <w:trPr>
          <w:trHeight w:val="300"/>
        </w:trPr>
        <w:tc>
          <w:tcPr>
            <w:tcW w:w="1586" w:type="dxa"/>
            <w:tcMar>
              <w:left w:w="105" w:type="dxa"/>
              <w:right w:w="105" w:type="dxa"/>
            </w:tcMar>
          </w:tcPr>
          <w:p w14:paraId="6C4F6431" w14:textId="0DFDFA33" w:rsidR="4C7A83C1" w:rsidRDefault="4C7A83C1" w:rsidP="4C7A83C1">
            <w:pPr>
              <w:pStyle w:val="BodyText"/>
              <w:rPr>
                <w:rFonts w:eastAsia="Times New Roman" w:cs="Times New Roman"/>
                <w:sz w:val="20"/>
                <w:szCs w:val="20"/>
              </w:rPr>
            </w:pPr>
            <w:r w:rsidRPr="4C7A83C1">
              <w:rPr>
                <w:rFonts w:eastAsia="Times New Roman" w:cs="Times New Roman"/>
                <w:sz w:val="20"/>
                <w:szCs w:val="20"/>
              </w:rPr>
              <w:t xml:space="preserve">Manufacturability </w:t>
            </w:r>
          </w:p>
        </w:tc>
        <w:tc>
          <w:tcPr>
            <w:tcW w:w="1875" w:type="dxa"/>
            <w:tcMar>
              <w:left w:w="105" w:type="dxa"/>
              <w:right w:w="105" w:type="dxa"/>
            </w:tcMar>
          </w:tcPr>
          <w:p w14:paraId="622B697C" w14:textId="0F982DBF"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077" w:type="dxa"/>
            <w:tcMar>
              <w:left w:w="105" w:type="dxa"/>
              <w:right w:w="105" w:type="dxa"/>
            </w:tcMar>
          </w:tcPr>
          <w:p w14:paraId="64E028B2" w14:textId="42C9417D" w:rsidR="4C7A83C1" w:rsidRDefault="4C7A83C1" w:rsidP="4C7A83C1">
            <w:pPr>
              <w:pStyle w:val="BodyText"/>
              <w:rPr>
                <w:rFonts w:eastAsia="Times New Roman" w:cs="Times New Roman"/>
                <w:szCs w:val="22"/>
              </w:rPr>
            </w:pPr>
            <w:r w:rsidRPr="4C7A83C1">
              <w:rPr>
                <w:rFonts w:eastAsia="Times New Roman" w:cs="Times New Roman"/>
                <w:szCs w:val="22"/>
              </w:rPr>
              <w:t>2</w:t>
            </w:r>
          </w:p>
        </w:tc>
        <w:tc>
          <w:tcPr>
            <w:tcW w:w="1846" w:type="dxa"/>
            <w:tcMar>
              <w:left w:w="105" w:type="dxa"/>
              <w:right w:w="105" w:type="dxa"/>
            </w:tcMar>
          </w:tcPr>
          <w:p w14:paraId="6C17338E" w14:textId="3531BC6C"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1976" w:type="dxa"/>
            <w:tcMar>
              <w:left w:w="105" w:type="dxa"/>
              <w:right w:w="105" w:type="dxa"/>
            </w:tcMar>
          </w:tcPr>
          <w:p w14:paraId="7A743237" w14:textId="0A26303B" w:rsidR="4C7A83C1" w:rsidRDefault="4C7A83C1" w:rsidP="4C7A83C1">
            <w:pPr>
              <w:pStyle w:val="BodyText"/>
              <w:rPr>
                <w:rFonts w:eastAsia="Times New Roman" w:cs="Times New Roman"/>
                <w:szCs w:val="22"/>
              </w:rPr>
            </w:pPr>
            <w:r w:rsidRPr="4C7A83C1">
              <w:rPr>
                <w:rFonts w:eastAsia="Times New Roman" w:cs="Times New Roman"/>
                <w:szCs w:val="22"/>
              </w:rPr>
              <w:t>3</w:t>
            </w:r>
          </w:p>
        </w:tc>
      </w:tr>
      <w:tr w:rsidR="4C7A83C1" w14:paraId="75645F13" w14:textId="77777777" w:rsidTr="0097662B">
        <w:trPr>
          <w:trHeight w:val="300"/>
        </w:trPr>
        <w:tc>
          <w:tcPr>
            <w:tcW w:w="1586" w:type="dxa"/>
            <w:tcMar>
              <w:left w:w="105" w:type="dxa"/>
              <w:right w:w="105" w:type="dxa"/>
            </w:tcMar>
          </w:tcPr>
          <w:p w14:paraId="6F4A0B25" w14:textId="01A55DBD" w:rsidR="4C7A83C1" w:rsidRDefault="4C7A83C1" w:rsidP="4C7A83C1">
            <w:pPr>
              <w:pStyle w:val="BodyText"/>
              <w:rPr>
                <w:rFonts w:eastAsia="Times New Roman" w:cs="Times New Roman"/>
                <w:szCs w:val="22"/>
              </w:rPr>
            </w:pPr>
            <w:r w:rsidRPr="4C7A83C1">
              <w:rPr>
                <w:rFonts w:eastAsia="Times New Roman" w:cs="Times New Roman"/>
                <w:szCs w:val="22"/>
              </w:rPr>
              <w:t>Safety</w:t>
            </w:r>
          </w:p>
        </w:tc>
        <w:tc>
          <w:tcPr>
            <w:tcW w:w="1875" w:type="dxa"/>
            <w:tcMar>
              <w:left w:w="105" w:type="dxa"/>
              <w:right w:w="105" w:type="dxa"/>
            </w:tcMar>
          </w:tcPr>
          <w:p w14:paraId="1892A257" w14:textId="39C279D4"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077" w:type="dxa"/>
            <w:tcMar>
              <w:left w:w="105" w:type="dxa"/>
              <w:right w:w="105" w:type="dxa"/>
            </w:tcMar>
          </w:tcPr>
          <w:p w14:paraId="6269E579" w14:textId="1FC2F4C7"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1846" w:type="dxa"/>
            <w:tcMar>
              <w:left w:w="105" w:type="dxa"/>
              <w:right w:w="105" w:type="dxa"/>
            </w:tcMar>
          </w:tcPr>
          <w:p w14:paraId="5FAF5461" w14:textId="0D8D6DFB"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976" w:type="dxa"/>
            <w:tcMar>
              <w:left w:w="105" w:type="dxa"/>
              <w:right w:w="105" w:type="dxa"/>
            </w:tcMar>
          </w:tcPr>
          <w:p w14:paraId="36AE23C1" w14:textId="6507DB68" w:rsidR="4C7A83C1" w:rsidRDefault="4C7A83C1" w:rsidP="4C7A83C1">
            <w:pPr>
              <w:pStyle w:val="BodyText"/>
              <w:rPr>
                <w:rFonts w:eastAsia="Times New Roman" w:cs="Times New Roman"/>
                <w:szCs w:val="22"/>
              </w:rPr>
            </w:pPr>
            <w:r w:rsidRPr="4C7A83C1">
              <w:rPr>
                <w:rFonts w:eastAsia="Times New Roman" w:cs="Times New Roman"/>
                <w:szCs w:val="22"/>
              </w:rPr>
              <w:t>4</w:t>
            </w:r>
          </w:p>
        </w:tc>
      </w:tr>
      <w:tr w:rsidR="4C7A83C1" w14:paraId="6BD3CDEB" w14:textId="77777777" w:rsidTr="0097662B">
        <w:trPr>
          <w:trHeight w:val="300"/>
        </w:trPr>
        <w:tc>
          <w:tcPr>
            <w:tcW w:w="1586" w:type="dxa"/>
            <w:tcMar>
              <w:left w:w="105" w:type="dxa"/>
              <w:right w:w="105" w:type="dxa"/>
            </w:tcMar>
          </w:tcPr>
          <w:p w14:paraId="23003E0E" w14:textId="5B86291D" w:rsidR="4C7A83C1" w:rsidRDefault="4C7A83C1" w:rsidP="4C7A83C1">
            <w:pPr>
              <w:pStyle w:val="BodyText"/>
              <w:rPr>
                <w:rFonts w:eastAsia="Times New Roman" w:cs="Times New Roman"/>
                <w:szCs w:val="22"/>
              </w:rPr>
            </w:pPr>
            <w:r w:rsidRPr="4C7A83C1">
              <w:rPr>
                <w:rFonts w:eastAsia="Times New Roman" w:cs="Times New Roman"/>
                <w:szCs w:val="22"/>
              </w:rPr>
              <w:t>Total</w:t>
            </w:r>
          </w:p>
        </w:tc>
        <w:tc>
          <w:tcPr>
            <w:tcW w:w="1875" w:type="dxa"/>
            <w:shd w:val="clear" w:color="auto" w:fill="4DC75C"/>
            <w:tcMar>
              <w:left w:w="105" w:type="dxa"/>
              <w:right w:w="105" w:type="dxa"/>
            </w:tcMar>
          </w:tcPr>
          <w:p w14:paraId="44D1B24C" w14:textId="0B0FF7EE" w:rsidR="4C7A83C1" w:rsidRDefault="4C7A83C1" w:rsidP="4C7A83C1">
            <w:pPr>
              <w:pStyle w:val="BodyText"/>
              <w:rPr>
                <w:rFonts w:eastAsia="Times New Roman" w:cs="Times New Roman"/>
                <w:szCs w:val="22"/>
              </w:rPr>
            </w:pPr>
            <w:r w:rsidRPr="4C7A83C1">
              <w:rPr>
                <w:rFonts w:eastAsia="Times New Roman" w:cs="Times New Roman"/>
                <w:szCs w:val="22"/>
              </w:rPr>
              <w:t>20</w:t>
            </w:r>
          </w:p>
        </w:tc>
        <w:tc>
          <w:tcPr>
            <w:tcW w:w="2077" w:type="dxa"/>
            <w:tcMar>
              <w:left w:w="105" w:type="dxa"/>
              <w:right w:w="105" w:type="dxa"/>
            </w:tcMar>
          </w:tcPr>
          <w:p w14:paraId="1A035E66" w14:textId="6F84547B" w:rsidR="4C7A83C1" w:rsidRDefault="4C7A83C1" w:rsidP="4C7A83C1">
            <w:pPr>
              <w:pStyle w:val="BodyText"/>
              <w:rPr>
                <w:rFonts w:eastAsia="Times New Roman" w:cs="Times New Roman"/>
                <w:szCs w:val="22"/>
              </w:rPr>
            </w:pPr>
            <w:r w:rsidRPr="4C7A83C1">
              <w:rPr>
                <w:rFonts w:eastAsia="Times New Roman" w:cs="Times New Roman"/>
                <w:szCs w:val="22"/>
              </w:rPr>
              <w:t>15</w:t>
            </w:r>
          </w:p>
        </w:tc>
        <w:tc>
          <w:tcPr>
            <w:tcW w:w="1846" w:type="dxa"/>
            <w:tcMar>
              <w:left w:w="105" w:type="dxa"/>
              <w:right w:w="105" w:type="dxa"/>
            </w:tcMar>
          </w:tcPr>
          <w:p w14:paraId="708DE75D" w14:textId="0764BD02" w:rsidR="4C7A83C1" w:rsidRDefault="4C7A83C1" w:rsidP="4C7A83C1">
            <w:pPr>
              <w:pStyle w:val="BodyText"/>
              <w:rPr>
                <w:rFonts w:eastAsia="Times New Roman" w:cs="Times New Roman"/>
                <w:szCs w:val="22"/>
              </w:rPr>
            </w:pPr>
            <w:r w:rsidRPr="4C7A83C1">
              <w:rPr>
                <w:rFonts w:eastAsia="Times New Roman" w:cs="Times New Roman"/>
                <w:szCs w:val="22"/>
              </w:rPr>
              <w:t>18</w:t>
            </w:r>
          </w:p>
        </w:tc>
        <w:tc>
          <w:tcPr>
            <w:tcW w:w="1976" w:type="dxa"/>
            <w:tcMar>
              <w:left w:w="105" w:type="dxa"/>
              <w:right w:w="105" w:type="dxa"/>
            </w:tcMar>
          </w:tcPr>
          <w:p w14:paraId="714834D0" w14:textId="7D0FF3C2" w:rsidR="4C7A83C1" w:rsidRDefault="4C7A83C1" w:rsidP="4C7A83C1">
            <w:pPr>
              <w:pStyle w:val="BodyText"/>
              <w:rPr>
                <w:rFonts w:eastAsia="Times New Roman" w:cs="Times New Roman"/>
                <w:szCs w:val="22"/>
              </w:rPr>
            </w:pPr>
            <w:r w:rsidRPr="4C7A83C1">
              <w:rPr>
                <w:rFonts w:eastAsia="Times New Roman" w:cs="Times New Roman"/>
                <w:szCs w:val="22"/>
              </w:rPr>
              <w:t>19</w:t>
            </w:r>
          </w:p>
        </w:tc>
      </w:tr>
    </w:tbl>
    <w:p w14:paraId="0E0C2A0E" w14:textId="4D9600DD" w:rsidR="00A51080" w:rsidRDefault="00A51080" w:rsidP="4C7A83C1">
      <w:pPr>
        <w:spacing w:after="120"/>
        <w:rPr>
          <w:rFonts w:eastAsia="Times New Roman" w:cs="Times New Roman"/>
          <w:color w:val="000000" w:themeColor="text1"/>
          <w:szCs w:val="22"/>
        </w:rPr>
      </w:pPr>
    </w:p>
    <w:p w14:paraId="739DF375" w14:textId="77777777" w:rsidR="000B08EF" w:rsidRPr="00A51080" w:rsidRDefault="000B08EF" w:rsidP="4C7A83C1">
      <w:pPr>
        <w:spacing w:after="120"/>
        <w:rPr>
          <w:rFonts w:eastAsia="Times New Roman" w:cs="Times New Roman"/>
          <w:color w:val="000000" w:themeColor="text1"/>
          <w:szCs w:val="22"/>
        </w:rPr>
      </w:pPr>
    </w:p>
    <w:p w14:paraId="308EC00E" w14:textId="32672758" w:rsidR="00A51080" w:rsidRPr="00A51080" w:rsidRDefault="34A7CFA5"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concept generation for the chassis was kept simplistic to encourage specialized designs for the specific sections of the chassis design. The first design is our final design, having the third best torsional rigidity, which can be referenced in Table 4. It also is the second lightest, meaning it is cheaper and will perform better than the heavier frames. Design 2 wanted to incorporate more triangulation to increase torsional rigidity. It did by 15%, but at the cost of increases the weight by almost 12%. The weight increase did not justify the increased stiffness of the chassis, since our designs is stiff enough to be competitive. Design 3 aimed to change the design of the front hoop, allowing for more cockpit gauges and leg room to be possible. It did however make the front hoop more complex to manufacture and increased it weight. The last design aimed to making the main hoop less dramatic in its top bend. This would allow for better integration with attachments for aerodynamics. The bend would consist of two smaller bends, to make a flatter top surface to attach the aerodynamics to. Its design is great but would make manufacturing difficult and might not even be used if we don’t implement large rear wing.  </w:t>
      </w:r>
    </w:p>
    <w:p w14:paraId="37564971" w14:textId="475DDD5A" w:rsidR="00A51080" w:rsidRPr="00A51080" w:rsidRDefault="00A51080" w:rsidP="4C7A83C1">
      <w:pPr>
        <w:spacing w:after="120"/>
        <w:rPr>
          <w:rFonts w:eastAsia="Times New Roman" w:cs="Times New Roman"/>
          <w:color w:val="000000" w:themeColor="text1"/>
          <w:szCs w:val="22"/>
        </w:rPr>
      </w:pPr>
    </w:p>
    <w:p w14:paraId="122ABD2B" w14:textId="695C72A7" w:rsidR="00A51080" w:rsidRPr="00A51080" w:rsidRDefault="34A7CFA5" w:rsidP="37240280">
      <w:pPr>
        <w:pStyle w:val="Heading3"/>
        <w:rPr>
          <w:rFonts w:eastAsia="Arial" w:cs="Arial"/>
          <w:color w:val="000000" w:themeColor="text1"/>
        </w:rPr>
      </w:pPr>
      <w:bookmarkStart w:id="73" w:name="_Toc677311584"/>
      <w:r w:rsidRPr="0056E777">
        <w:rPr>
          <w:rFonts w:eastAsia="Arial" w:cs="Arial"/>
          <w:color w:val="000000" w:themeColor="text1"/>
        </w:rPr>
        <w:t>Seat Belt Systems – Alexandra Brister</w:t>
      </w:r>
      <w:bookmarkEnd w:id="73"/>
    </w:p>
    <w:p w14:paraId="60A1CFA4" w14:textId="22ABE160"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2</w:t>
      </w:r>
      <w:r w:rsidRPr="0097662B">
        <w:rPr>
          <w:sz w:val="20"/>
          <w:szCs w:val="20"/>
        </w:rPr>
        <w:fldChar w:fldCharType="end"/>
      </w:r>
      <w:r w:rsidRPr="0097662B">
        <w:rPr>
          <w:sz w:val="20"/>
          <w:szCs w:val="20"/>
        </w:rPr>
        <w:t>: Seat-Belt Systems Concept Generation</w:t>
      </w:r>
    </w:p>
    <w:tbl>
      <w:tblPr>
        <w:tblStyle w:val="TableGrid"/>
        <w:tblW w:w="0" w:type="auto"/>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1860"/>
        <w:gridCol w:w="2445"/>
        <w:gridCol w:w="2370"/>
        <w:gridCol w:w="2580"/>
      </w:tblGrid>
      <w:tr w:rsidR="4C7A83C1" w14:paraId="086FBC26" w14:textId="77777777" w:rsidTr="4C7A83C1">
        <w:trPr>
          <w:trHeight w:val="300"/>
        </w:trPr>
        <w:tc>
          <w:tcPr>
            <w:tcW w:w="1860" w:type="dxa"/>
            <w:tcMar>
              <w:left w:w="105" w:type="dxa"/>
              <w:right w:w="105" w:type="dxa"/>
            </w:tcMar>
          </w:tcPr>
          <w:p w14:paraId="1A776EA4" w14:textId="2C6EC4A4" w:rsidR="4C7A83C1" w:rsidRDefault="4C7A83C1" w:rsidP="4C7A83C1">
            <w:pPr>
              <w:pStyle w:val="BodyText"/>
              <w:rPr>
                <w:rFonts w:eastAsia="Times New Roman" w:cs="Times New Roman"/>
                <w:szCs w:val="22"/>
              </w:rPr>
            </w:pPr>
            <w:r w:rsidRPr="4C7A83C1">
              <w:rPr>
                <w:rFonts w:eastAsia="Times New Roman" w:cs="Times New Roman"/>
                <w:szCs w:val="22"/>
              </w:rPr>
              <w:t xml:space="preserve">Criterion </w:t>
            </w:r>
          </w:p>
          <w:p w14:paraId="1400778A" w14:textId="361896BF" w:rsidR="4C7A83C1" w:rsidRDefault="4C7A83C1" w:rsidP="4C7A83C1">
            <w:pPr>
              <w:pStyle w:val="BodyText"/>
              <w:spacing w:line="259" w:lineRule="auto"/>
              <w:rPr>
                <w:rFonts w:eastAsia="Times New Roman" w:cs="Times New Roman"/>
                <w:szCs w:val="22"/>
              </w:rPr>
            </w:pPr>
            <w:r w:rsidRPr="4C7A83C1">
              <w:rPr>
                <w:rFonts w:eastAsia="Times New Roman" w:cs="Times New Roman"/>
                <w:szCs w:val="22"/>
              </w:rPr>
              <w:t>Scale 1 to 5</w:t>
            </w:r>
          </w:p>
        </w:tc>
        <w:tc>
          <w:tcPr>
            <w:tcW w:w="2445" w:type="dxa"/>
            <w:tcMar>
              <w:left w:w="105" w:type="dxa"/>
              <w:right w:w="105" w:type="dxa"/>
            </w:tcMar>
          </w:tcPr>
          <w:p w14:paraId="40E265D6" w14:textId="676CEA28" w:rsidR="4C7A83C1" w:rsidRDefault="4C7A83C1" w:rsidP="4C7A83C1">
            <w:pPr>
              <w:pStyle w:val="BodyText"/>
              <w:rPr>
                <w:rFonts w:eastAsia="Times New Roman" w:cs="Times New Roman"/>
                <w:szCs w:val="22"/>
              </w:rPr>
            </w:pPr>
            <w:r w:rsidRPr="4C7A83C1">
              <w:rPr>
                <w:rFonts w:eastAsia="Times New Roman" w:cs="Times New Roman"/>
                <w:szCs w:val="22"/>
              </w:rPr>
              <w:t>Design 1: 5-point</w:t>
            </w:r>
          </w:p>
          <w:p w14:paraId="58922138" w14:textId="6B3B4085" w:rsidR="4C7A83C1" w:rsidRDefault="4C7A83C1" w:rsidP="4C7A83C1">
            <w:pPr>
              <w:pStyle w:val="BodyText"/>
              <w:rPr>
                <w:rFonts w:eastAsia="Times New Roman" w:cs="Times New Roman"/>
                <w:szCs w:val="22"/>
              </w:rPr>
            </w:pPr>
            <w:r w:rsidRPr="4C7A83C1">
              <w:rPr>
                <w:rFonts w:eastAsia="Times New Roman" w:cs="Times New Roman"/>
                <w:szCs w:val="22"/>
              </w:rPr>
              <w:t xml:space="preserve"> </w:t>
            </w:r>
            <w:r>
              <w:rPr>
                <w:noProof/>
              </w:rPr>
              <w:drawing>
                <wp:inline distT="0" distB="0" distL="0" distR="0" wp14:anchorId="6522697B" wp14:editId="2DD36869">
                  <wp:extent cx="1285875" cy="1352550"/>
                  <wp:effectExtent l="0" t="0" r="0" b="0"/>
                  <wp:docPr id="1816366967" name="drawing" descr="Picture 1159231235,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6366967" name=""/>
                          <pic:cNvPicPr/>
                        </pic:nvPicPr>
                        <pic:blipFill>
                          <a:blip r:embed="rId68">
                            <a:extLst>
                              <a:ext uri="{28A0092B-C50C-407E-A947-70E740481C1C}">
                                <a14:useLocalDpi xmlns:a14="http://schemas.microsoft.com/office/drawing/2010/main" val="0"/>
                              </a:ext>
                            </a:extLst>
                          </a:blip>
                          <a:stretch>
                            <a:fillRect/>
                          </a:stretch>
                        </pic:blipFill>
                        <pic:spPr>
                          <a:xfrm>
                            <a:off x="0" y="0"/>
                            <a:ext cx="1285875" cy="1352550"/>
                          </a:xfrm>
                          <a:prstGeom prst="rect">
                            <a:avLst/>
                          </a:prstGeom>
                        </pic:spPr>
                      </pic:pic>
                    </a:graphicData>
                  </a:graphic>
                </wp:inline>
              </w:drawing>
            </w:r>
          </w:p>
        </w:tc>
        <w:tc>
          <w:tcPr>
            <w:tcW w:w="2370" w:type="dxa"/>
            <w:tcMar>
              <w:left w:w="105" w:type="dxa"/>
              <w:right w:w="105" w:type="dxa"/>
            </w:tcMar>
          </w:tcPr>
          <w:p w14:paraId="26D04E03" w14:textId="3F794C15" w:rsidR="4C7A83C1" w:rsidRDefault="4C7A83C1" w:rsidP="4C7A83C1">
            <w:pPr>
              <w:pStyle w:val="BodyText"/>
              <w:rPr>
                <w:rFonts w:eastAsia="Times New Roman" w:cs="Times New Roman"/>
                <w:szCs w:val="22"/>
              </w:rPr>
            </w:pPr>
            <w:r w:rsidRPr="4C7A83C1">
              <w:rPr>
                <w:rFonts w:eastAsia="Times New Roman" w:cs="Times New Roman"/>
                <w:szCs w:val="22"/>
              </w:rPr>
              <w:t>Design 2: 6-point</w:t>
            </w:r>
          </w:p>
          <w:p w14:paraId="03A90B3E" w14:textId="581AAF4B" w:rsidR="4C7A83C1" w:rsidRDefault="4C7A83C1" w:rsidP="4C7A83C1">
            <w:pPr>
              <w:spacing w:after="120"/>
              <w:rPr>
                <w:rFonts w:eastAsia="Times New Roman" w:cs="Times New Roman"/>
                <w:szCs w:val="22"/>
              </w:rPr>
            </w:pPr>
            <w:r>
              <w:rPr>
                <w:noProof/>
              </w:rPr>
              <w:drawing>
                <wp:inline distT="0" distB="0" distL="0" distR="0" wp14:anchorId="09255F7D" wp14:editId="4209A0E4">
                  <wp:extent cx="1314450" cy="1343025"/>
                  <wp:effectExtent l="0" t="0" r="0" b="0"/>
                  <wp:docPr id="442607500" name="drawing" descr="Picture 637782584,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2607500" name=""/>
                          <pic:cNvPicPr/>
                        </pic:nvPicPr>
                        <pic:blipFill>
                          <a:blip r:embed="rId69" cstate="print">
                            <a:extLst>
                              <a:ext uri="{28A0092B-C50C-407E-A947-70E740481C1C}">
                                <a14:useLocalDpi xmlns:a14="http://schemas.microsoft.com/office/drawing/2010/main" val="0"/>
                              </a:ext>
                            </a:extLst>
                          </a:blip>
                          <a:stretch>
                            <a:fillRect/>
                          </a:stretch>
                        </pic:blipFill>
                        <pic:spPr>
                          <a:xfrm>
                            <a:off x="0" y="0"/>
                            <a:ext cx="1314450" cy="1343025"/>
                          </a:xfrm>
                          <a:prstGeom prst="rect">
                            <a:avLst/>
                          </a:prstGeom>
                        </pic:spPr>
                      </pic:pic>
                    </a:graphicData>
                  </a:graphic>
                </wp:inline>
              </w:drawing>
            </w:r>
          </w:p>
        </w:tc>
        <w:tc>
          <w:tcPr>
            <w:tcW w:w="2580" w:type="dxa"/>
            <w:tcMar>
              <w:left w:w="105" w:type="dxa"/>
              <w:right w:w="105" w:type="dxa"/>
            </w:tcMar>
          </w:tcPr>
          <w:p w14:paraId="3D484124" w14:textId="164059B4" w:rsidR="4C7A83C1" w:rsidRDefault="4C7A83C1" w:rsidP="4C7A83C1">
            <w:pPr>
              <w:pStyle w:val="BodyText"/>
              <w:rPr>
                <w:rFonts w:eastAsia="Times New Roman" w:cs="Times New Roman"/>
                <w:szCs w:val="22"/>
              </w:rPr>
            </w:pPr>
            <w:r w:rsidRPr="4C7A83C1">
              <w:rPr>
                <w:rFonts w:eastAsia="Times New Roman" w:cs="Times New Roman"/>
                <w:szCs w:val="22"/>
              </w:rPr>
              <w:t>Design 3: 7-point</w:t>
            </w:r>
          </w:p>
          <w:p w14:paraId="699F586C" w14:textId="2DD403FF" w:rsidR="4C7A83C1" w:rsidRDefault="4C7A83C1" w:rsidP="4C7A83C1">
            <w:pPr>
              <w:spacing w:after="120"/>
              <w:rPr>
                <w:rFonts w:eastAsia="Times New Roman" w:cs="Times New Roman"/>
                <w:szCs w:val="22"/>
              </w:rPr>
            </w:pPr>
            <w:r>
              <w:rPr>
                <w:noProof/>
              </w:rPr>
              <w:drawing>
                <wp:inline distT="0" distB="0" distL="0" distR="0" wp14:anchorId="0C2E7656" wp14:editId="5E496DE4">
                  <wp:extent cx="1428750" cy="1257300"/>
                  <wp:effectExtent l="0" t="0" r="0" b="0"/>
                  <wp:docPr id="1217845013" name="drawing" descr="Picture 95330684,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7845013" name=""/>
                          <pic:cNvPicPr/>
                        </pic:nvPicPr>
                        <pic:blipFill>
                          <a:blip r:embed="rId70" cstate="print">
                            <a:extLst>
                              <a:ext uri="{28A0092B-C50C-407E-A947-70E740481C1C}">
                                <a14:useLocalDpi xmlns:a14="http://schemas.microsoft.com/office/drawing/2010/main" val="0"/>
                              </a:ext>
                            </a:extLst>
                          </a:blip>
                          <a:stretch>
                            <a:fillRect/>
                          </a:stretch>
                        </pic:blipFill>
                        <pic:spPr>
                          <a:xfrm>
                            <a:off x="0" y="0"/>
                            <a:ext cx="1428750" cy="1257300"/>
                          </a:xfrm>
                          <a:prstGeom prst="rect">
                            <a:avLst/>
                          </a:prstGeom>
                        </pic:spPr>
                      </pic:pic>
                    </a:graphicData>
                  </a:graphic>
                </wp:inline>
              </w:drawing>
            </w:r>
          </w:p>
        </w:tc>
      </w:tr>
      <w:tr w:rsidR="4C7A83C1" w14:paraId="608054B3" w14:textId="77777777" w:rsidTr="4C7A83C1">
        <w:trPr>
          <w:trHeight w:val="300"/>
        </w:trPr>
        <w:tc>
          <w:tcPr>
            <w:tcW w:w="1860" w:type="dxa"/>
            <w:tcMar>
              <w:left w:w="105" w:type="dxa"/>
              <w:right w:w="105" w:type="dxa"/>
            </w:tcMar>
          </w:tcPr>
          <w:p w14:paraId="1983ADD5" w14:textId="739107F0" w:rsidR="4C7A83C1" w:rsidRDefault="4C7A83C1" w:rsidP="4C7A83C1">
            <w:pPr>
              <w:pStyle w:val="BodyText"/>
              <w:rPr>
                <w:rFonts w:eastAsia="Times New Roman" w:cs="Times New Roman"/>
                <w:szCs w:val="22"/>
              </w:rPr>
            </w:pPr>
            <w:r w:rsidRPr="4C7A83C1">
              <w:rPr>
                <w:rFonts w:eastAsia="Times New Roman" w:cs="Times New Roman"/>
                <w:szCs w:val="22"/>
              </w:rPr>
              <w:t xml:space="preserve">Cost: </w:t>
            </w:r>
          </w:p>
          <w:p w14:paraId="5A9EFBBB" w14:textId="55E3184F" w:rsidR="4C7A83C1" w:rsidRDefault="4C7A83C1" w:rsidP="4C7A83C1">
            <w:pPr>
              <w:pStyle w:val="BodyText"/>
              <w:rPr>
                <w:rFonts w:eastAsia="Times New Roman" w:cs="Times New Roman"/>
                <w:szCs w:val="22"/>
              </w:rPr>
            </w:pPr>
            <w:r w:rsidRPr="4C7A83C1">
              <w:rPr>
                <w:rFonts w:eastAsia="Times New Roman" w:cs="Times New Roman"/>
                <w:szCs w:val="22"/>
              </w:rPr>
              <w:t xml:space="preserve">1 being the most expensive </w:t>
            </w:r>
          </w:p>
          <w:p w14:paraId="558377FD" w14:textId="1A4B41C8" w:rsidR="4C7A83C1" w:rsidRDefault="4C7A83C1" w:rsidP="4C7A83C1">
            <w:pPr>
              <w:pStyle w:val="BodyText"/>
              <w:rPr>
                <w:rFonts w:eastAsia="Times New Roman" w:cs="Times New Roman"/>
                <w:szCs w:val="22"/>
              </w:rPr>
            </w:pPr>
            <w:r w:rsidRPr="4C7A83C1">
              <w:rPr>
                <w:rFonts w:eastAsia="Times New Roman" w:cs="Times New Roman"/>
                <w:szCs w:val="22"/>
              </w:rPr>
              <w:t>5 being affordable</w:t>
            </w:r>
          </w:p>
        </w:tc>
        <w:tc>
          <w:tcPr>
            <w:tcW w:w="2445" w:type="dxa"/>
            <w:tcMar>
              <w:left w:w="105" w:type="dxa"/>
              <w:right w:w="105" w:type="dxa"/>
            </w:tcMar>
          </w:tcPr>
          <w:p w14:paraId="71BE67CF" w14:textId="651124AF" w:rsidR="4C7A83C1" w:rsidRDefault="4C7A83C1" w:rsidP="4C7A83C1">
            <w:pPr>
              <w:pStyle w:val="BodyText"/>
              <w:rPr>
                <w:rFonts w:eastAsia="Times New Roman" w:cs="Times New Roman"/>
                <w:szCs w:val="22"/>
              </w:rPr>
            </w:pPr>
            <w:r w:rsidRPr="4C7A83C1">
              <w:rPr>
                <w:rFonts w:eastAsia="Times New Roman" w:cs="Times New Roman"/>
                <w:szCs w:val="22"/>
              </w:rPr>
              <w:t>5</w:t>
            </w:r>
          </w:p>
          <w:p w14:paraId="2CA1510E" w14:textId="56E31AA7" w:rsidR="4C7A83C1" w:rsidRDefault="4C7A83C1" w:rsidP="4C7A83C1">
            <w:pPr>
              <w:pStyle w:val="BodyText"/>
              <w:rPr>
                <w:rFonts w:eastAsia="Times New Roman" w:cs="Times New Roman"/>
                <w:szCs w:val="22"/>
              </w:rPr>
            </w:pPr>
            <w:r w:rsidRPr="4C7A83C1">
              <w:rPr>
                <w:rFonts w:eastAsia="Times New Roman" w:cs="Times New Roman"/>
                <w:szCs w:val="22"/>
              </w:rPr>
              <w:t>This is the most expensive option</w:t>
            </w:r>
          </w:p>
        </w:tc>
        <w:tc>
          <w:tcPr>
            <w:tcW w:w="2370" w:type="dxa"/>
            <w:tcMar>
              <w:left w:w="105" w:type="dxa"/>
              <w:right w:w="105" w:type="dxa"/>
            </w:tcMar>
          </w:tcPr>
          <w:p w14:paraId="23381B71" w14:textId="02FDF4F3" w:rsidR="4C7A83C1" w:rsidRDefault="4C7A83C1" w:rsidP="4C7A83C1">
            <w:pPr>
              <w:pStyle w:val="BodyText"/>
              <w:rPr>
                <w:rFonts w:eastAsia="Times New Roman" w:cs="Times New Roman"/>
                <w:szCs w:val="22"/>
              </w:rPr>
            </w:pPr>
            <w:r w:rsidRPr="4C7A83C1">
              <w:rPr>
                <w:rFonts w:eastAsia="Times New Roman" w:cs="Times New Roman"/>
                <w:szCs w:val="22"/>
              </w:rPr>
              <w:t>4</w:t>
            </w:r>
          </w:p>
          <w:p w14:paraId="72A62B09" w14:textId="334855B9" w:rsidR="4C7A83C1" w:rsidRDefault="4C7A83C1" w:rsidP="4C7A83C1">
            <w:pPr>
              <w:pStyle w:val="BodyText"/>
              <w:rPr>
                <w:rFonts w:eastAsia="Times New Roman" w:cs="Times New Roman"/>
                <w:szCs w:val="22"/>
              </w:rPr>
            </w:pPr>
            <w:r w:rsidRPr="4C7A83C1">
              <w:rPr>
                <w:rFonts w:eastAsia="Times New Roman" w:cs="Times New Roman"/>
                <w:szCs w:val="22"/>
              </w:rPr>
              <w:t>This option is expensive however it is more affordable than Design 1</w:t>
            </w:r>
          </w:p>
        </w:tc>
        <w:tc>
          <w:tcPr>
            <w:tcW w:w="2580" w:type="dxa"/>
            <w:tcMar>
              <w:left w:w="105" w:type="dxa"/>
              <w:right w:w="105" w:type="dxa"/>
            </w:tcMar>
          </w:tcPr>
          <w:p w14:paraId="54A83004" w14:textId="1F1ED487" w:rsidR="4C7A83C1" w:rsidRDefault="4C7A83C1" w:rsidP="4C7A83C1">
            <w:pPr>
              <w:pStyle w:val="BodyText"/>
              <w:rPr>
                <w:rFonts w:eastAsia="Times New Roman" w:cs="Times New Roman"/>
                <w:szCs w:val="22"/>
              </w:rPr>
            </w:pPr>
            <w:r w:rsidRPr="4C7A83C1">
              <w:rPr>
                <w:rFonts w:eastAsia="Times New Roman" w:cs="Times New Roman"/>
                <w:szCs w:val="22"/>
              </w:rPr>
              <w:t>1</w:t>
            </w:r>
          </w:p>
          <w:p w14:paraId="5B029547" w14:textId="430F8B79" w:rsidR="4C7A83C1" w:rsidRDefault="4C7A83C1" w:rsidP="4C7A83C1">
            <w:pPr>
              <w:pStyle w:val="BodyText"/>
              <w:rPr>
                <w:rFonts w:eastAsia="Times New Roman" w:cs="Times New Roman"/>
                <w:szCs w:val="22"/>
              </w:rPr>
            </w:pPr>
            <w:r w:rsidRPr="4C7A83C1">
              <w:rPr>
                <w:rFonts w:eastAsia="Times New Roman" w:cs="Times New Roman"/>
                <w:szCs w:val="22"/>
              </w:rPr>
              <w:t xml:space="preserve">This is the cheapest option however it would not be able to endure the stresses </w:t>
            </w:r>
          </w:p>
        </w:tc>
      </w:tr>
      <w:tr w:rsidR="4C7A83C1" w14:paraId="01CC91D3" w14:textId="77777777" w:rsidTr="4C7A83C1">
        <w:trPr>
          <w:trHeight w:val="300"/>
        </w:trPr>
        <w:tc>
          <w:tcPr>
            <w:tcW w:w="1860" w:type="dxa"/>
            <w:tcMar>
              <w:left w:w="105" w:type="dxa"/>
              <w:right w:w="105" w:type="dxa"/>
            </w:tcMar>
          </w:tcPr>
          <w:p w14:paraId="1DD0252C" w14:textId="3747ECCD" w:rsidR="4C7A83C1" w:rsidRDefault="4C7A83C1" w:rsidP="4C7A83C1">
            <w:pPr>
              <w:pStyle w:val="BodyText"/>
              <w:rPr>
                <w:rFonts w:eastAsia="Times New Roman" w:cs="Times New Roman"/>
                <w:szCs w:val="22"/>
              </w:rPr>
            </w:pPr>
            <w:r w:rsidRPr="4C7A83C1">
              <w:rPr>
                <w:rFonts w:eastAsia="Times New Roman" w:cs="Times New Roman"/>
                <w:szCs w:val="22"/>
              </w:rPr>
              <w:t>Force Distribution:</w:t>
            </w:r>
          </w:p>
          <w:p w14:paraId="7A8ACAF1" w14:textId="4F5F053F" w:rsidR="4C7A83C1" w:rsidRDefault="4C7A83C1" w:rsidP="4C7A83C1">
            <w:pPr>
              <w:pStyle w:val="BodyText"/>
              <w:rPr>
                <w:rFonts w:eastAsia="Times New Roman" w:cs="Times New Roman"/>
                <w:szCs w:val="22"/>
              </w:rPr>
            </w:pPr>
            <w:r w:rsidRPr="4C7A83C1">
              <w:rPr>
                <w:rFonts w:eastAsia="Times New Roman" w:cs="Times New Roman"/>
                <w:szCs w:val="22"/>
              </w:rPr>
              <w:t>1 very poor force distribution, with significant pressure on small areas</w:t>
            </w:r>
          </w:p>
          <w:p w14:paraId="423CB88E" w14:textId="4C09BBE9" w:rsidR="4C7A83C1" w:rsidRDefault="4C7A83C1" w:rsidP="4C7A83C1">
            <w:pPr>
              <w:pStyle w:val="BodyText"/>
              <w:rPr>
                <w:rFonts w:eastAsia="Times New Roman" w:cs="Times New Roman"/>
                <w:szCs w:val="22"/>
              </w:rPr>
            </w:pPr>
            <w:r w:rsidRPr="4C7A83C1">
              <w:rPr>
                <w:rFonts w:eastAsia="Times New Roman" w:cs="Times New Roman"/>
                <w:szCs w:val="22"/>
              </w:rPr>
              <w:t>5 Force distribution across the body, minimizing the pressure points</w:t>
            </w:r>
          </w:p>
        </w:tc>
        <w:tc>
          <w:tcPr>
            <w:tcW w:w="2445" w:type="dxa"/>
            <w:tcMar>
              <w:left w:w="105" w:type="dxa"/>
              <w:right w:w="105" w:type="dxa"/>
            </w:tcMar>
          </w:tcPr>
          <w:p w14:paraId="44BE7DDE" w14:textId="63C4451E" w:rsidR="4C7A83C1" w:rsidRDefault="4C7A83C1" w:rsidP="4C7A83C1">
            <w:pPr>
              <w:pStyle w:val="BodyText"/>
              <w:rPr>
                <w:rFonts w:eastAsia="Times New Roman" w:cs="Times New Roman"/>
                <w:szCs w:val="22"/>
              </w:rPr>
            </w:pPr>
            <w:r w:rsidRPr="4C7A83C1">
              <w:rPr>
                <w:rFonts w:eastAsia="Times New Roman" w:cs="Times New Roman"/>
                <w:szCs w:val="22"/>
              </w:rPr>
              <w:t xml:space="preserve">3 </w:t>
            </w:r>
          </w:p>
          <w:p w14:paraId="5A3D76DC" w14:textId="687070F1" w:rsidR="4C7A83C1" w:rsidRDefault="4C7A83C1" w:rsidP="4C7A83C1">
            <w:pPr>
              <w:pStyle w:val="BodyText"/>
              <w:rPr>
                <w:rFonts w:eastAsia="Times New Roman" w:cs="Times New Roman"/>
                <w:szCs w:val="22"/>
              </w:rPr>
            </w:pPr>
            <w:r w:rsidRPr="4C7A83C1">
              <w:rPr>
                <w:rFonts w:eastAsia="Times New Roman" w:cs="Times New Roman"/>
                <w:szCs w:val="22"/>
              </w:rPr>
              <w:t>This option is a 5 point seat belt system and would have poor force distribution on all belts. This would add pressures on the driver</w:t>
            </w:r>
          </w:p>
        </w:tc>
        <w:tc>
          <w:tcPr>
            <w:tcW w:w="2370" w:type="dxa"/>
            <w:tcMar>
              <w:left w:w="105" w:type="dxa"/>
              <w:right w:w="105" w:type="dxa"/>
            </w:tcMar>
          </w:tcPr>
          <w:p w14:paraId="2FB586D9" w14:textId="5AAB1FCD" w:rsidR="4C7A83C1" w:rsidRDefault="4C7A83C1" w:rsidP="4C7A83C1">
            <w:pPr>
              <w:pStyle w:val="BodyText"/>
              <w:rPr>
                <w:rFonts w:eastAsia="Times New Roman" w:cs="Times New Roman"/>
                <w:szCs w:val="22"/>
              </w:rPr>
            </w:pPr>
            <w:r w:rsidRPr="4C7A83C1">
              <w:rPr>
                <w:rFonts w:eastAsia="Times New Roman" w:cs="Times New Roman"/>
                <w:szCs w:val="22"/>
              </w:rPr>
              <w:t>4</w:t>
            </w:r>
          </w:p>
          <w:p w14:paraId="4B63D5AE" w14:textId="008EAE91" w:rsidR="4C7A83C1" w:rsidRDefault="4C7A83C1" w:rsidP="4C7A83C1">
            <w:pPr>
              <w:pStyle w:val="BodyText"/>
              <w:rPr>
                <w:rFonts w:eastAsia="Times New Roman" w:cs="Times New Roman"/>
                <w:szCs w:val="22"/>
              </w:rPr>
            </w:pPr>
            <w:r w:rsidRPr="4C7A83C1">
              <w:rPr>
                <w:rFonts w:eastAsia="Times New Roman" w:cs="Times New Roman"/>
                <w:szCs w:val="22"/>
              </w:rPr>
              <w:t>This option would enough for the stresses and forces it will endure. It will evenly distributing the stress and forces</w:t>
            </w:r>
          </w:p>
        </w:tc>
        <w:tc>
          <w:tcPr>
            <w:tcW w:w="2580" w:type="dxa"/>
            <w:tcMar>
              <w:left w:w="105" w:type="dxa"/>
              <w:right w:w="105" w:type="dxa"/>
            </w:tcMar>
          </w:tcPr>
          <w:p w14:paraId="5F00C11A" w14:textId="5A49AA4E" w:rsidR="4C7A83C1" w:rsidRDefault="4C7A83C1" w:rsidP="4C7A83C1">
            <w:pPr>
              <w:pStyle w:val="BodyText"/>
              <w:rPr>
                <w:rFonts w:eastAsia="Times New Roman" w:cs="Times New Roman"/>
                <w:szCs w:val="22"/>
              </w:rPr>
            </w:pPr>
            <w:r w:rsidRPr="4C7A83C1">
              <w:rPr>
                <w:rFonts w:eastAsia="Times New Roman" w:cs="Times New Roman"/>
                <w:szCs w:val="22"/>
              </w:rPr>
              <w:t>5</w:t>
            </w:r>
          </w:p>
          <w:p w14:paraId="5EBEBAC0" w14:textId="724CB662" w:rsidR="4C7A83C1" w:rsidRDefault="4C7A83C1" w:rsidP="4C7A83C1">
            <w:pPr>
              <w:pStyle w:val="BodyText"/>
              <w:rPr>
                <w:rFonts w:eastAsia="Times New Roman" w:cs="Times New Roman"/>
                <w:szCs w:val="22"/>
              </w:rPr>
            </w:pPr>
            <w:r w:rsidRPr="4C7A83C1">
              <w:rPr>
                <w:rFonts w:eastAsia="Times New Roman" w:cs="Times New Roman"/>
                <w:szCs w:val="22"/>
              </w:rPr>
              <w:t>This design would over-engineered design and unnecessary for the forces and stresses hat it would endure.</w:t>
            </w:r>
          </w:p>
        </w:tc>
      </w:tr>
      <w:tr w:rsidR="4C7A83C1" w14:paraId="309FB7A4" w14:textId="77777777" w:rsidTr="4C7A83C1">
        <w:trPr>
          <w:trHeight w:val="300"/>
        </w:trPr>
        <w:tc>
          <w:tcPr>
            <w:tcW w:w="1860" w:type="dxa"/>
            <w:tcMar>
              <w:left w:w="105" w:type="dxa"/>
              <w:right w:w="105" w:type="dxa"/>
            </w:tcMar>
          </w:tcPr>
          <w:p w14:paraId="5041BAEC" w14:textId="1FF20962" w:rsidR="4C7A83C1" w:rsidRDefault="4C7A83C1" w:rsidP="4C7A83C1">
            <w:pPr>
              <w:pStyle w:val="BodyText"/>
              <w:rPr>
                <w:rFonts w:eastAsia="Times New Roman" w:cs="Times New Roman"/>
                <w:szCs w:val="22"/>
              </w:rPr>
            </w:pPr>
            <w:r w:rsidRPr="4C7A83C1">
              <w:rPr>
                <w:rFonts w:eastAsia="Times New Roman" w:cs="Times New Roman"/>
                <w:szCs w:val="22"/>
              </w:rPr>
              <w:t xml:space="preserve">Comfort: </w:t>
            </w:r>
          </w:p>
          <w:p w14:paraId="060AB5CC" w14:textId="5313DE39" w:rsidR="4C7A83C1" w:rsidRDefault="4C7A83C1" w:rsidP="4C7A83C1">
            <w:pPr>
              <w:pStyle w:val="BodyText"/>
              <w:rPr>
                <w:rFonts w:eastAsia="Times New Roman" w:cs="Times New Roman"/>
                <w:szCs w:val="22"/>
              </w:rPr>
            </w:pPr>
            <w:r w:rsidRPr="4C7A83C1">
              <w:rPr>
                <w:rFonts w:eastAsia="Times New Roman" w:cs="Times New Roman"/>
                <w:szCs w:val="22"/>
              </w:rPr>
              <w:t>1 Uncomfortable, causes pain and discomfort</w:t>
            </w:r>
          </w:p>
          <w:p w14:paraId="2D5340DE" w14:textId="18E32367" w:rsidR="4C7A83C1" w:rsidRDefault="4C7A83C1" w:rsidP="4C7A83C1">
            <w:pPr>
              <w:pStyle w:val="BodyText"/>
              <w:rPr>
                <w:rFonts w:eastAsia="Times New Roman" w:cs="Times New Roman"/>
                <w:szCs w:val="22"/>
              </w:rPr>
            </w:pPr>
            <w:r w:rsidRPr="4C7A83C1">
              <w:rPr>
                <w:rFonts w:eastAsia="Times New Roman" w:cs="Times New Roman"/>
                <w:szCs w:val="22"/>
              </w:rPr>
              <w:t>5 Very Comfortable, can wear belt for long periods</w:t>
            </w:r>
          </w:p>
        </w:tc>
        <w:tc>
          <w:tcPr>
            <w:tcW w:w="2445" w:type="dxa"/>
            <w:tcMar>
              <w:left w:w="105" w:type="dxa"/>
              <w:right w:w="105" w:type="dxa"/>
            </w:tcMar>
          </w:tcPr>
          <w:p w14:paraId="0B4FD932" w14:textId="0509CD16" w:rsidR="4C7A83C1" w:rsidRDefault="4C7A83C1" w:rsidP="4C7A83C1">
            <w:pPr>
              <w:pStyle w:val="BodyText"/>
              <w:rPr>
                <w:rFonts w:eastAsia="Times New Roman" w:cs="Times New Roman"/>
                <w:szCs w:val="22"/>
              </w:rPr>
            </w:pPr>
            <w:r w:rsidRPr="4C7A83C1">
              <w:rPr>
                <w:rFonts w:eastAsia="Times New Roman" w:cs="Times New Roman"/>
                <w:szCs w:val="22"/>
              </w:rPr>
              <w:t>2</w:t>
            </w:r>
          </w:p>
          <w:p w14:paraId="4223B63B" w14:textId="54FE094D" w:rsidR="4C7A83C1" w:rsidRDefault="4C7A83C1" w:rsidP="4C7A83C1">
            <w:pPr>
              <w:pStyle w:val="BodyText"/>
              <w:rPr>
                <w:rFonts w:eastAsia="Times New Roman" w:cs="Times New Roman"/>
                <w:szCs w:val="22"/>
              </w:rPr>
            </w:pPr>
            <w:r w:rsidRPr="4C7A83C1">
              <w:rPr>
                <w:rFonts w:eastAsia="Times New Roman" w:cs="Times New Roman"/>
                <w:szCs w:val="22"/>
              </w:rPr>
              <w:t>With the 5-point seat belt it puts pressure or could cause pain for the driver in some areas</w:t>
            </w:r>
          </w:p>
        </w:tc>
        <w:tc>
          <w:tcPr>
            <w:tcW w:w="2370" w:type="dxa"/>
            <w:tcMar>
              <w:left w:w="105" w:type="dxa"/>
              <w:right w:w="105" w:type="dxa"/>
            </w:tcMar>
          </w:tcPr>
          <w:p w14:paraId="41133488" w14:textId="5524D3A9" w:rsidR="4C7A83C1" w:rsidRDefault="4C7A83C1" w:rsidP="4C7A83C1">
            <w:pPr>
              <w:pStyle w:val="BodyText"/>
              <w:rPr>
                <w:rFonts w:eastAsia="Times New Roman" w:cs="Times New Roman"/>
                <w:szCs w:val="22"/>
              </w:rPr>
            </w:pPr>
            <w:r w:rsidRPr="4C7A83C1">
              <w:rPr>
                <w:rFonts w:eastAsia="Times New Roman" w:cs="Times New Roman"/>
                <w:szCs w:val="22"/>
              </w:rPr>
              <w:t>4</w:t>
            </w:r>
          </w:p>
          <w:p w14:paraId="602225A7" w14:textId="57B49009" w:rsidR="4C7A83C1" w:rsidRDefault="4C7A83C1" w:rsidP="4C7A83C1">
            <w:pPr>
              <w:pStyle w:val="BodyText"/>
              <w:rPr>
                <w:rFonts w:eastAsia="Times New Roman" w:cs="Times New Roman"/>
                <w:szCs w:val="22"/>
              </w:rPr>
            </w:pPr>
            <w:r w:rsidRPr="4C7A83C1">
              <w:rPr>
                <w:rFonts w:eastAsia="Times New Roman" w:cs="Times New Roman"/>
                <w:szCs w:val="22"/>
              </w:rPr>
              <w:t>This would be the most comfortable because the forces are evenly disturbed on all the belts</w:t>
            </w:r>
          </w:p>
        </w:tc>
        <w:tc>
          <w:tcPr>
            <w:tcW w:w="2580" w:type="dxa"/>
            <w:tcMar>
              <w:left w:w="105" w:type="dxa"/>
              <w:right w:w="105" w:type="dxa"/>
            </w:tcMar>
          </w:tcPr>
          <w:p w14:paraId="0BEB1D00" w14:textId="11B46987" w:rsidR="4C7A83C1" w:rsidRDefault="4C7A83C1" w:rsidP="4C7A83C1">
            <w:pPr>
              <w:pStyle w:val="BodyText"/>
              <w:rPr>
                <w:rFonts w:eastAsia="Times New Roman" w:cs="Times New Roman"/>
                <w:szCs w:val="22"/>
              </w:rPr>
            </w:pPr>
            <w:r w:rsidRPr="4C7A83C1">
              <w:rPr>
                <w:rFonts w:eastAsia="Times New Roman" w:cs="Times New Roman"/>
                <w:szCs w:val="22"/>
              </w:rPr>
              <w:t>3</w:t>
            </w:r>
          </w:p>
          <w:p w14:paraId="42CE4BA9" w14:textId="3F54CAB7" w:rsidR="4C7A83C1" w:rsidRDefault="4C7A83C1" w:rsidP="4C7A83C1">
            <w:pPr>
              <w:pStyle w:val="BodyText"/>
              <w:rPr>
                <w:rFonts w:eastAsia="Times New Roman" w:cs="Times New Roman"/>
                <w:szCs w:val="22"/>
              </w:rPr>
            </w:pPr>
            <w:r w:rsidRPr="4C7A83C1">
              <w:rPr>
                <w:rFonts w:eastAsia="Times New Roman" w:cs="Times New Roman"/>
                <w:szCs w:val="22"/>
              </w:rPr>
              <w:t>This system would be uncomfortable because of the amount of belts can cause discomfit and interfere with the driver</w:t>
            </w:r>
          </w:p>
        </w:tc>
      </w:tr>
      <w:tr w:rsidR="4C7A83C1" w14:paraId="0C64727B" w14:textId="77777777" w:rsidTr="4C7A83C1">
        <w:trPr>
          <w:trHeight w:val="300"/>
        </w:trPr>
        <w:tc>
          <w:tcPr>
            <w:tcW w:w="1860" w:type="dxa"/>
            <w:tcMar>
              <w:left w:w="105" w:type="dxa"/>
              <w:right w:w="105" w:type="dxa"/>
            </w:tcMar>
          </w:tcPr>
          <w:p w14:paraId="7E2DA7BD" w14:textId="473DF9A5" w:rsidR="4C7A83C1" w:rsidRDefault="4C7A83C1" w:rsidP="4C7A83C1">
            <w:pPr>
              <w:pStyle w:val="BodyText"/>
              <w:rPr>
                <w:rFonts w:eastAsia="Times New Roman" w:cs="Times New Roman"/>
                <w:szCs w:val="22"/>
              </w:rPr>
            </w:pPr>
            <w:r w:rsidRPr="4C7A83C1">
              <w:rPr>
                <w:rFonts w:eastAsia="Times New Roman" w:cs="Times New Roman"/>
                <w:szCs w:val="22"/>
              </w:rPr>
              <w:t>Durability:</w:t>
            </w:r>
          </w:p>
          <w:p w14:paraId="3B3F095A" w14:textId="090C9C0B" w:rsidR="4C7A83C1" w:rsidRDefault="4C7A83C1" w:rsidP="4C7A83C1">
            <w:pPr>
              <w:pStyle w:val="BodyText"/>
              <w:rPr>
                <w:rFonts w:eastAsia="Times New Roman" w:cs="Times New Roman"/>
                <w:szCs w:val="22"/>
              </w:rPr>
            </w:pPr>
            <w:r w:rsidRPr="4C7A83C1">
              <w:rPr>
                <w:rFonts w:eastAsia="Times New Roman" w:cs="Times New Roman"/>
                <w:szCs w:val="22"/>
              </w:rPr>
              <w:t>1 very low durability, wears out quickly</w:t>
            </w:r>
          </w:p>
          <w:p w14:paraId="77FF86BF" w14:textId="03FE9495" w:rsidR="4C7A83C1" w:rsidRDefault="4C7A83C1" w:rsidP="4C7A83C1">
            <w:pPr>
              <w:pStyle w:val="BodyText"/>
              <w:rPr>
                <w:rFonts w:eastAsia="Times New Roman" w:cs="Times New Roman"/>
                <w:szCs w:val="22"/>
              </w:rPr>
            </w:pPr>
            <w:r w:rsidRPr="4C7A83C1">
              <w:rPr>
                <w:rFonts w:eastAsia="Times New Roman" w:cs="Times New Roman"/>
                <w:szCs w:val="22"/>
              </w:rPr>
              <w:t>5 the system is built to withstand wear and tear</w:t>
            </w:r>
          </w:p>
        </w:tc>
        <w:tc>
          <w:tcPr>
            <w:tcW w:w="2445" w:type="dxa"/>
            <w:tcMar>
              <w:left w:w="105" w:type="dxa"/>
              <w:right w:w="105" w:type="dxa"/>
            </w:tcMar>
          </w:tcPr>
          <w:p w14:paraId="0F6D0804" w14:textId="14F145F0"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370" w:type="dxa"/>
            <w:tcMar>
              <w:left w:w="105" w:type="dxa"/>
              <w:right w:w="105" w:type="dxa"/>
            </w:tcMar>
          </w:tcPr>
          <w:p w14:paraId="5BC79B01" w14:textId="0058D931"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2580" w:type="dxa"/>
            <w:tcMar>
              <w:left w:w="105" w:type="dxa"/>
              <w:right w:w="105" w:type="dxa"/>
            </w:tcMar>
          </w:tcPr>
          <w:p w14:paraId="2B299EC1" w14:textId="6668CB52" w:rsidR="4C7A83C1" w:rsidRDefault="4C7A83C1" w:rsidP="4C7A83C1">
            <w:pPr>
              <w:pStyle w:val="BodyText"/>
              <w:rPr>
                <w:rFonts w:eastAsia="Times New Roman" w:cs="Times New Roman"/>
                <w:szCs w:val="22"/>
              </w:rPr>
            </w:pPr>
            <w:r w:rsidRPr="4C7A83C1">
              <w:rPr>
                <w:rFonts w:eastAsia="Times New Roman" w:cs="Times New Roman"/>
                <w:szCs w:val="22"/>
              </w:rPr>
              <w:t>5</w:t>
            </w:r>
          </w:p>
        </w:tc>
      </w:tr>
      <w:tr w:rsidR="4C7A83C1" w14:paraId="4ADCF2EC" w14:textId="77777777" w:rsidTr="4C7A83C1">
        <w:trPr>
          <w:trHeight w:val="300"/>
        </w:trPr>
        <w:tc>
          <w:tcPr>
            <w:tcW w:w="1860" w:type="dxa"/>
            <w:tcMar>
              <w:left w:w="105" w:type="dxa"/>
              <w:right w:w="105" w:type="dxa"/>
            </w:tcMar>
          </w:tcPr>
          <w:p w14:paraId="585B0EF4" w14:textId="4E195626" w:rsidR="4C7A83C1" w:rsidRDefault="4C7A83C1" w:rsidP="4C7A83C1">
            <w:pPr>
              <w:pStyle w:val="BodyText"/>
              <w:rPr>
                <w:rFonts w:eastAsia="Times New Roman" w:cs="Times New Roman"/>
                <w:szCs w:val="22"/>
              </w:rPr>
            </w:pPr>
            <w:r w:rsidRPr="4C7A83C1">
              <w:rPr>
                <w:rFonts w:eastAsia="Times New Roman" w:cs="Times New Roman"/>
                <w:szCs w:val="22"/>
              </w:rPr>
              <w:t>Safety:</w:t>
            </w:r>
          </w:p>
          <w:p w14:paraId="30A13193" w14:textId="3280ECEC" w:rsidR="4C7A83C1" w:rsidRDefault="4C7A83C1" w:rsidP="4C7A83C1">
            <w:pPr>
              <w:pStyle w:val="BodyText"/>
              <w:rPr>
                <w:rFonts w:eastAsia="Times New Roman" w:cs="Times New Roman"/>
                <w:szCs w:val="22"/>
              </w:rPr>
            </w:pPr>
            <w:r w:rsidRPr="4C7A83C1">
              <w:rPr>
                <w:rFonts w:eastAsia="Times New Roman" w:cs="Times New Roman"/>
                <w:szCs w:val="22"/>
              </w:rPr>
              <w:t>1 Poor protection, high risk during impacts</w:t>
            </w:r>
          </w:p>
          <w:p w14:paraId="6C1167A2" w14:textId="5CBF5404" w:rsidR="4C7A83C1" w:rsidRDefault="4C7A83C1" w:rsidP="4C7A83C1">
            <w:pPr>
              <w:pStyle w:val="BodyText"/>
              <w:rPr>
                <w:rFonts w:eastAsia="Times New Roman" w:cs="Times New Roman"/>
                <w:szCs w:val="22"/>
              </w:rPr>
            </w:pPr>
            <w:r w:rsidRPr="4C7A83C1">
              <w:rPr>
                <w:rFonts w:eastAsia="Times New Roman" w:cs="Times New Roman"/>
                <w:szCs w:val="22"/>
              </w:rPr>
              <w:t>5 Excellent protection, low risk during impacts</w:t>
            </w:r>
          </w:p>
        </w:tc>
        <w:tc>
          <w:tcPr>
            <w:tcW w:w="2445" w:type="dxa"/>
            <w:tcMar>
              <w:left w:w="105" w:type="dxa"/>
              <w:right w:w="105" w:type="dxa"/>
            </w:tcMar>
          </w:tcPr>
          <w:p w14:paraId="655E238D" w14:textId="67576B83"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2370" w:type="dxa"/>
            <w:tcMar>
              <w:left w:w="105" w:type="dxa"/>
              <w:right w:w="105" w:type="dxa"/>
            </w:tcMar>
          </w:tcPr>
          <w:p w14:paraId="30DA62D0" w14:textId="5435D7DD"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2580" w:type="dxa"/>
            <w:tcMar>
              <w:left w:w="105" w:type="dxa"/>
              <w:right w:w="105" w:type="dxa"/>
            </w:tcMar>
          </w:tcPr>
          <w:p w14:paraId="372D6CB7" w14:textId="5EBF7F7A" w:rsidR="4C7A83C1" w:rsidRDefault="4C7A83C1" w:rsidP="4C7A83C1">
            <w:pPr>
              <w:pStyle w:val="BodyText"/>
              <w:rPr>
                <w:rFonts w:eastAsia="Times New Roman" w:cs="Times New Roman"/>
                <w:szCs w:val="22"/>
              </w:rPr>
            </w:pPr>
            <w:r w:rsidRPr="4C7A83C1">
              <w:rPr>
                <w:rFonts w:eastAsia="Times New Roman" w:cs="Times New Roman"/>
                <w:szCs w:val="22"/>
              </w:rPr>
              <w:t>5</w:t>
            </w:r>
          </w:p>
        </w:tc>
      </w:tr>
      <w:tr w:rsidR="4C7A83C1" w14:paraId="6E7E6E51" w14:textId="77777777" w:rsidTr="4C7A83C1">
        <w:trPr>
          <w:trHeight w:val="300"/>
        </w:trPr>
        <w:tc>
          <w:tcPr>
            <w:tcW w:w="1860" w:type="dxa"/>
            <w:tcMar>
              <w:left w:w="105" w:type="dxa"/>
              <w:right w:w="105" w:type="dxa"/>
            </w:tcMar>
          </w:tcPr>
          <w:p w14:paraId="26DC7448" w14:textId="0383EA66" w:rsidR="4C7A83C1" w:rsidRDefault="4C7A83C1" w:rsidP="4C7A83C1">
            <w:pPr>
              <w:pStyle w:val="BodyText"/>
              <w:rPr>
                <w:rFonts w:eastAsia="Times New Roman" w:cs="Times New Roman"/>
                <w:szCs w:val="22"/>
              </w:rPr>
            </w:pPr>
            <w:r w:rsidRPr="4C7A83C1">
              <w:rPr>
                <w:rFonts w:eastAsia="Times New Roman" w:cs="Times New Roman"/>
                <w:szCs w:val="22"/>
              </w:rPr>
              <w:t>Total:</w:t>
            </w:r>
          </w:p>
        </w:tc>
        <w:tc>
          <w:tcPr>
            <w:tcW w:w="2445" w:type="dxa"/>
            <w:tcMar>
              <w:left w:w="105" w:type="dxa"/>
              <w:right w:w="105" w:type="dxa"/>
            </w:tcMar>
          </w:tcPr>
          <w:p w14:paraId="69DF0143" w14:textId="0BE20C34" w:rsidR="4C7A83C1" w:rsidRDefault="4C7A83C1" w:rsidP="4C7A83C1">
            <w:pPr>
              <w:pStyle w:val="BodyText"/>
              <w:rPr>
                <w:rFonts w:eastAsia="Times New Roman" w:cs="Times New Roman"/>
                <w:szCs w:val="22"/>
              </w:rPr>
            </w:pPr>
            <w:r w:rsidRPr="4C7A83C1">
              <w:rPr>
                <w:rFonts w:eastAsia="Times New Roman" w:cs="Times New Roman"/>
                <w:szCs w:val="22"/>
              </w:rPr>
              <w:t>17</w:t>
            </w:r>
          </w:p>
        </w:tc>
        <w:tc>
          <w:tcPr>
            <w:tcW w:w="2370" w:type="dxa"/>
            <w:tcMar>
              <w:left w:w="105" w:type="dxa"/>
              <w:right w:w="105" w:type="dxa"/>
            </w:tcMar>
          </w:tcPr>
          <w:p w14:paraId="119109AC" w14:textId="456E326F" w:rsidR="4C7A83C1" w:rsidRDefault="4C7A83C1" w:rsidP="4C7A83C1">
            <w:pPr>
              <w:pStyle w:val="BodyText"/>
              <w:rPr>
                <w:rFonts w:eastAsia="Times New Roman" w:cs="Times New Roman"/>
                <w:szCs w:val="22"/>
              </w:rPr>
            </w:pPr>
            <w:r w:rsidRPr="4C7A83C1">
              <w:rPr>
                <w:rFonts w:eastAsia="Times New Roman" w:cs="Times New Roman"/>
                <w:szCs w:val="22"/>
              </w:rPr>
              <w:t>22</w:t>
            </w:r>
          </w:p>
        </w:tc>
        <w:tc>
          <w:tcPr>
            <w:tcW w:w="2580" w:type="dxa"/>
            <w:tcMar>
              <w:left w:w="105" w:type="dxa"/>
              <w:right w:w="105" w:type="dxa"/>
            </w:tcMar>
          </w:tcPr>
          <w:p w14:paraId="4BAD5690" w14:textId="0D197373" w:rsidR="4C7A83C1" w:rsidRDefault="4C7A83C1" w:rsidP="4C7A83C1">
            <w:pPr>
              <w:pStyle w:val="BodyText"/>
              <w:rPr>
                <w:rFonts w:eastAsia="Times New Roman" w:cs="Times New Roman"/>
                <w:szCs w:val="22"/>
              </w:rPr>
            </w:pPr>
            <w:r w:rsidRPr="4C7A83C1">
              <w:rPr>
                <w:rFonts w:eastAsia="Times New Roman" w:cs="Times New Roman"/>
                <w:szCs w:val="22"/>
              </w:rPr>
              <w:t>19</w:t>
            </w:r>
          </w:p>
        </w:tc>
      </w:tr>
    </w:tbl>
    <w:p w14:paraId="009A0016" w14:textId="535BAD4E" w:rsidR="00A51080" w:rsidRPr="00A51080" w:rsidRDefault="00A51080" w:rsidP="4C7A83C1">
      <w:pPr>
        <w:spacing w:after="120"/>
        <w:rPr>
          <w:rFonts w:eastAsia="Times New Roman" w:cs="Times New Roman"/>
          <w:color w:val="000000" w:themeColor="text1"/>
          <w:szCs w:val="22"/>
        </w:rPr>
      </w:pPr>
    </w:p>
    <w:p w14:paraId="2BC73EFB" w14:textId="6ADF007E" w:rsidR="00BD14AE" w:rsidRPr="00A51080" w:rsidRDefault="34A7CFA5" w:rsidP="0097662B">
      <w:pPr>
        <w:pStyle w:val="BodyText"/>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Based on the concept generation table, the 6-point seat belt system is the best choice, it offers balance of comfort, cost, and safety. While the 7-point seat belt systems would provide better protection, the cost is extremely high and due to the complexity, it ranks lower than the 6-point system. </w:t>
      </w:r>
    </w:p>
    <w:p w14:paraId="587E9B42" w14:textId="441BC8B0" w:rsidR="00970843" w:rsidRDefault="00970843" w:rsidP="00970843">
      <w:pPr>
        <w:pStyle w:val="Heading3"/>
      </w:pPr>
      <w:bookmarkStart w:id="74" w:name="_Toc1704422715"/>
      <w:r>
        <w:t>Nose Cone Designs – Ryan Meger</w:t>
      </w:r>
      <w:bookmarkEnd w:id="74"/>
    </w:p>
    <w:p w14:paraId="457248DD" w14:textId="71DFEEE7"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3</w:t>
      </w:r>
      <w:r w:rsidRPr="0097662B">
        <w:rPr>
          <w:sz w:val="20"/>
          <w:szCs w:val="20"/>
        </w:rPr>
        <w:fldChar w:fldCharType="end"/>
      </w:r>
      <w:r w:rsidRPr="0097662B">
        <w:rPr>
          <w:sz w:val="20"/>
          <w:szCs w:val="20"/>
        </w:rPr>
        <w:t>: Nose Cone Designs</w:t>
      </w:r>
    </w:p>
    <w:tbl>
      <w:tblPr>
        <w:tblStyle w:val="TableGrid"/>
        <w:tblW w:w="9360" w:type="dxa"/>
        <w:tblBorders>
          <w:top w:val="single" w:sz="6" w:space="0" w:color="auto"/>
          <w:left w:val="single" w:sz="6" w:space="0" w:color="auto"/>
          <w:bottom w:val="single" w:sz="6" w:space="0" w:color="auto"/>
          <w:right w:val="single" w:sz="6" w:space="0" w:color="auto"/>
        </w:tblBorders>
        <w:tblLayout w:type="fixed"/>
        <w:tblLook w:val="06A0" w:firstRow="1" w:lastRow="0" w:firstColumn="1" w:lastColumn="0" w:noHBand="1" w:noVBand="1"/>
      </w:tblPr>
      <w:tblGrid>
        <w:gridCol w:w="2340"/>
        <w:gridCol w:w="2340"/>
        <w:gridCol w:w="2340"/>
        <w:gridCol w:w="2340"/>
      </w:tblGrid>
      <w:tr w:rsidR="4C7A83C1" w14:paraId="596CA427" w14:textId="77777777" w:rsidTr="0097662B">
        <w:trPr>
          <w:trHeight w:val="300"/>
        </w:trPr>
        <w:tc>
          <w:tcPr>
            <w:tcW w:w="2340" w:type="dxa"/>
            <w:tcMar>
              <w:left w:w="105" w:type="dxa"/>
              <w:right w:w="105" w:type="dxa"/>
            </w:tcMar>
          </w:tcPr>
          <w:p w14:paraId="654ED3C8" w14:textId="3C96F389" w:rsidR="4C7A83C1" w:rsidRDefault="4C7A83C1" w:rsidP="4C7A83C1">
            <w:pPr>
              <w:pStyle w:val="BodyText"/>
              <w:rPr>
                <w:rFonts w:eastAsia="Times New Roman" w:cs="Times New Roman"/>
                <w:szCs w:val="22"/>
              </w:rPr>
            </w:pPr>
            <w:r w:rsidRPr="4C7A83C1">
              <w:rPr>
                <w:rFonts w:eastAsia="Times New Roman" w:cs="Times New Roman"/>
                <w:szCs w:val="22"/>
              </w:rPr>
              <w:t xml:space="preserve">Criterion </w:t>
            </w:r>
          </w:p>
          <w:p w14:paraId="61A60B83" w14:textId="39DE5F21" w:rsidR="4C7A83C1" w:rsidRDefault="4C7A83C1" w:rsidP="4C7A83C1">
            <w:pPr>
              <w:pStyle w:val="BodyText"/>
              <w:rPr>
                <w:rFonts w:eastAsia="Times New Roman" w:cs="Times New Roman"/>
                <w:szCs w:val="22"/>
              </w:rPr>
            </w:pPr>
            <w:r w:rsidRPr="4C7A83C1">
              <w:rPr>
                <w:rFonts w:eastAsia="Times New Roman" w:cs="Times New Roman"/>
                <w:szCs w:val="22"/>
              </w:rPr>
              <w:t>Scale 1-5</w:t>
            </w:r>
          </w:p>
        </w:tc>
        <w:tc>
          <w:tcPr>
            <w:tcW w:w="2340" w:type="dxa"/>
            <w:tcMar>
              <w:left w:w="105" w:type="dxa"/>
              <w:right w:w="105" w:type="dxa"/>
            </w:tcMar>
          </w:tcPr>
          <w:p w14:paraId="757F407C" w14:textId="67D12CCA" w:rsidR="4C7A83C1" w:rsidRDefault="4C7A83C1" w:rsidP="4C7A83C1">
            <w:pPr>
              <w:pStyle w:val="BodyText"/>
              <w:rPr>
                <w:rFonts w:eastAsia="Times New Roman" w:cs="Times New Roman"/>
                <w:szCs w:val="22"/>
              </w:rPr>
            </w:pPr>
            <w:r w:rsidRPr="4C7A83C1">
              <w:rPr>
                <w:rFonts w:eastAsia="Times New Roman" w:cs="Times New Roman"/>
                <w:szCs w:val="22"/>
              </w:rPr>
              <w:t>Design 1:</w:t>
            </w:r>
          </w:p>
          <w:p w14:paraId="2A25D827" w14:textId="25951723" w:rsidR="4C7A83C1" w:rsidRDefault="00BD14AE" w:rsidP="4C7A83C1">
            <w:pPr>
              <w:spacing w:after="120"/>
              <w:rPr>
                <w:rFonts w:eastAsia="Times New Roman" w:cs="Times New Roman"/>
                <w:szCs w:val="22"/>
              </w:rPr>
            </w:pPr>
            <w:r w:rsidRPr="00BD14AE">
              <w:rPr>
                <w:rFonts w:eastAsia="Times New Roman" w:cs="Times New Roman"/>
                <w:szCs w:val="22"/>
              </w:rPr>
              <w:t> </w:t>
            </w:r>
            <w:r w:rsidRPr="00BD14AE">
              <w:rPr>
                <w:rFonts w:eastAsia="Times New Roman" w:cs="Times New Roman"/>
                <w:noProof/>
                <w:szCs w:val="22"/>
              </w:rPr>
              <w:drawing>
                <wp:inline distT="0" distB="0" distL="0" distR="0" wp14:anchorId="52C88078" wp14:editId="47FAE36D">
                  <wp:extent cx="1303189" cy="838200"/>
                  <wp:effectExtent l="0" t="0" r="0" b="0"/>
                  <wp:docPr id="10037591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bwMode="auto">
                          <a:xfrm>
                            <a:off x="0" y="0"/>
                            <a:ext cx="1306092" cy="840067"/>
                          </a:xfrm>
                          <a:prstGeom prst="rect">
                            <a:avLst/>
                          </a:prstGeom>
                          <a:noFill/>
                          <a:ln>
                            <a:noFill/>
                          </a:ln>
                        </pic:spPr>
                      </pic:pic>
                    </a:graphicData>
                  </a:graphic>
                </wp:inline>
              </w:drawing>
            </w:r>
          </w:p>
          <w:p w14:paraId="1B1659A0" w14:textId="018333E0" w:rsidR="4C7A83C1" w:rsidRDefault="4C7A83C1" w:rsidP="4C7A83C1">
            <w:pPr>
              <w:spacing w:after="120"/>
              <w:rPr>
                <w:rFonts w:eastAsia="Times New Roman" w:cs="Times New Roman"/>
                <w:szCs w:val="22"/>
              </w:rPr>
            </w:pPr>
          </w:p>
        </w:tc>
        <w:tc>
          <w:tcPr>
            <w:tcW w:w="2340" w:type="dxa"/>
            <w:tcMar>
              <w:left w:w="105" w:type="dxa"/>
              <w:right w:w="105" w:type="dxa"/>
            </w:tcMar>
          </w:tcPr>
          <w:p w14:paraId="534AADE2" w14:textId="0822FBF4" w:rsidR="4C7A83C1" w:rsidRDefault="4C7A83C1" w:rsidP="4C7A83C1">
            <w:pPr>
              <w:pStyle w:val="BodyText"/>
              <w:rPr>
                <w:rFonts w:eastAsia="Times New Roman" w:cs="Times New Roman"/>
                <w:szCs w:val="22"/>
              </w:rPr>
            </w:pPr>
            <w:r w:rsidRPr="4C7A83C1">
              <w:rPr>
                <w:rFonts w:eastAsia="Times New Roman" w:cs="Times New Roman"/>
                <w:szCs w:val="22"/>
              </w:rPr>
              <w:t xml:space="preserve">Design 2: </w:t>
            </w:r>
          </w:p>
          <w:p w14:paraId="7AEF4915" w14:textId="34585B12" w:rsidR="4C7A83C1" w:rsidRDefault="4C7A83C1" w:rsidP="4C7A83C1">
            <w:pPr>
              <w:spacing w:after="120"/>
              <w:rPr>
                <w:rFonts w:eastAsia="Times New Roman" w:cs="Times New Roman"/>
                <w:szCs w:val="22"/>
              </w:rPr>
            </w:pPr>
            <w:r>
              <w:rPr>
                <w:noProof/>
              </w:rPr>
              <w:drawing>
                <wp:inline distT="0" distB="0" distL="0" distR="0" wp14:anchorId="0297170F" wp14:editId="76804E1E">
                  <wp:extent cx="1343025" cy="990600"/>
                  <wp:effectExtent l="0" t="0" r="0" b="0"/>
                  <wp:docPr id="795888581" name="drawing" descr="Picture 1538270464,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888581" name=""/>
                          <pic:cNvPicPr/>
                        </pic:nvPicPr>
                        <pic:blipFill>
                          <a:blip r:embed="rId72">
                            <a:extLst>
                              <a:ext uri="{28A0092B-C50C-407E-A947-70E740481C1C}">
                                <a14:useLocalDpi xmlns:a14="http://schemas.microsoft.com/office/drawing/2010/main" val="0"/>
                              </a:ext>
                            </a:extLst>
                          </a:blip>
                          <a:stretch>
                            <a:fillRect/>
                          </a:stretch>
                        </pic:blipFill>
                        <pic:spPr>
                          <a:xfrm>
                            <a:off x="0" y="0"/>
                            <a:ext cx="1343025" cy="990600"/>
                          </a:xfrm>
                          <a:prstGeom prst="rect">
                            <a:avLst/>
                          </a:prstGeom>
                        </pic:spPr>
                      </pic:pic>
                    </a:graphicData>
                  </a:graphic>
                </wp:inline>
              </w:drawing>
            </w:r>
          </w:p>
        </w:tc>
        <w:tc>
          <w:tcPr>
            <w:tcW w:w="2340" w:type="dxa"/>
            <w:tcMar>
              <w:left w:w="105" w:type="dxa"/>
              <w:right w:w="105" w:type="dxa"/>
            </w:tcMar>
          </w:tcPr>
          <w:p w14:paraId="59CA18A4" w14:textId="1D6DDF27" w:rsidR="4C7A83C1" w:rsidRDefault="4C7A83C1" w:rsidP="4C7A83C1">
            <w:pPr>
              <w:pStyle w:val="BodyText"/>
              <w:rPr>
                <w:rFonts w:eastAsia="Times New Roman" w:cs="Times New Roman"/>
                <w:szCs w:val="22"/>
              </w:rPr>
            </w:pPr>
            <w:r w:rsidRPr="4C7A83C1">
              <w:rPr>
                <w:rFonts w:eastAsia="Times New Roman" w:cs="Times New Roman"/>
                <w:szCs w:val="22"/>
              </w:rPr>
              <w:t>Design 3:</w:t>
            </w:r>
          </w:p>
          <w:p w14:paraId="4045D14B" w14:textId="3D555D20" w:rsidR="4C7A83C1" w:rsidRDefault="000125EA" w:rsidP="4C7A83C1">
            <w:pPr>
              <w:spacing w:after="120"/>
              <w:rPr>
                <w:rFonts w:eastAsia="Times New Roman" w:cs="Times New Roman"/>
                <w:szCs w:val="22"/>
              </w:rPr>
            </w:pPr>
            <w:r>
              <w:rPr>
                <w:noProof/>
              </w:rPr>
              <w:drawing>
                <wp:inline distT="0" distB="0" distL="0" distR="0" wp14:anchorId="0EE2591D" wp14:editId="1C8161C3">
                  <wp:extent cx="1343025" cy="904875"/>
                  <wp:effectExtent l="0" t="0" r="0" b="0"/>
                  <wp:docPr id="159428285" name="drawing" descr="Picture 787423992,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906466" name=""/>
                          <pic:cNvPicPr/>
                        </pic:nvPicPr>
                        <pic:blipFill>
                          <a:blip r:embed="rId73">
                            <a:extLst>
                              <a:ext uri="{28A0092B-C50C-407E-A947-70E740481C1C}">
                                <a14:useLocalDpi xmlns:a14="http://schemas.microsoft.com/office/drawing/2010/main" val="0"/>
                              </a:ext>
                            </a:extLst>
                          </a:blip>
                          <a:stretch>
                            <a:fillRect/>
                          </a:stretch>
                        </pic:blipFill>
                        <pic:spPr>
                          <a:xfrm>
                            <a:off x="0" y="0"/>
                            <a:ext cx="1343025" cy="904875"/>
                          </a:xfrm>
                          <a:prstGeom prst="rect">
                            <a:avLst/>
                          </a:prstGeom>
                        </pic:spPr>
                      </pic:pic>
                    </a:graphicData>
                  </a:graphic>
                </wp:inline>
              </w:drawing>
            </w:r>
          </w:p>
        </w:tc>
      </w:tr>
      <w:tr w:rsidR="4C7A83C1" w14:paraId="58F430D7" w14:textId="77777777" w:rsidTr="0097662B">
        <w:trPr>
          <w:trHeight w:val="300"/>
        </w:trPr>
        <w:tc>
          <w:tcPr>
            <w:tcW w:w="2340" w:type="dxa"/>
            <w:tcMar>
              <w:left w:w="105" w:type="dxa"/>
              <w:right w:w="105" w:type="dxa"/>
            </w:tcMar>
          </w:tcPr>
          <w:p w14:paraId="488A955C" w14:textId="738CBFB6" w:rsidR="4C7A83C1" w:rsidRDefault="4C7A83C1" w:rsidP="4C7A83C1">
            <w:pPr>
              <w:pStyle w:val="BodyText"/>
              <w:rPr>
                <w:rFonts w:eastAsia="Times New Roman" w:cs="Times New Roman"/>
                <w:szCs w:val="22"/>
              </w:rPr>
            </w:pPr>
            <w:r w:rsidRPr="4C7A83C1">
              <w:rPr>
                <w:rFonts w:eastAsia="Times New Roman" w:cs="Times New Roman"/>
                <w:szCs w:val="22"/>
              </w:rPr>
              <w:t>Driver Visibility</w:t>
            </w:r>
          </w:p>
        </w:tc>
        <w:tc>
          <w:tcPr>
            <w:tcW w:w="2340" w:type="dxa"/>
            <w:tcMar>
              <w:left w:w="105" w:type="dxa"/>
              <w:right w:w="105" w:type="dxa"/>
            </w:tcMar>
          </w:tcPr>
          <w:p w14:paraId="1E497BB6" w14:textId="5FCF4F2A" w:rsidR="4C7A83C1" w:rsidRDefault="009E118E" w:rsidP="4C7A83C1">
            <w:pPr>
              <w:pStyle w:val="BodyText"/>
              <w:rPr>
                <w:rFonts w:eastAsia="Times New Roman" w:cs="Times New Roman"/>
                <w:szCs w:val="22"/>
              </w:rPr>
            </w:pPr>
            <w:r>
              <w:rPr>
                <w:rFonts w:eastAsia="Times New Roman" w:cs="Times New Roman"/>
                <w:szCs w:val="22"/>
              </w:rPr>
              <w:t>3</w:t>
            </w:r>
          </w:p>
        </w:tc>
        <w:tc>
          <w:tcPr>
            <w:tcW w:w="2340" w:type="dxa"/>
            <w:tcMar>
              <w:left w:w="105" w:type="dxa"/>
              <w:right w:w="105" w:type="dxa"/>
            </w:tcMar>
          </w:tcPr>
          <w:p w14:paraId="079F75F9" w14:textId="61661999"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2340" w:type="dxa"/>
            <w:tcMar>
              <w:left w:w="105" w:type="dxa"/>
              <w:right w:w="105" w:type="dxa"/>
            </w:tcMar>
          </w:tcPr>
          <w:p w14:paraId="6FBD5D4B" w14:textId="6334031A" w:rsidR="4C7A83C1" w:rsidRDefault="00111FD0" w:rsidP="4C7A83C1">
            <w:pPr>
              <w:pStyle w:val="BodyText"/>
              <w:rPr>
                <w:rFonts w:eastAsia="Times New Roman" w:cs="Times New Roman"/>
                <w:szCs w:val="22"/>
              </w:rPr>
            </w:pPr>
            <w:r>
              <w:rPr>
                <w:rFonts w:eastAsia="Times New Roman" w:cs="Times New Roman"/>
                <w:szCs w:val="22"/>
              </w:rPr>
              <w:t>3</w:t>
            </w:r>
          </w:p>
        </w:tc>
      </w:tr>
      <w:tr w:rsidR="4C7A83C1" w14:paraId="77B523EC" w14:textId="77777777" w:rsidTr="0097662B">
        <w:trPr>
          <w:trHeight w:val="300"/>
        </w:trPr>
        <w:tc>
          <w:tcPr>
            <w:tcW w:w="2340" w:type="dxa"/>
            <w:tcMar>
              <w:left w:w="105" w:type="dxa"/>
              <w:right w:w="105" w:type="dxa"/>
            </w:tcMar>
          </w:tcPr>
          <w:p w14:paraId="13B7060C" w14:textId="31843C4A" w:rsidR="4C7A83C1" w:rsidRDefault="4C7A83C1" w:rsidP="4C7A83C1">
            <w:pPr>
              <w:pStyle w:val="BodyText"/>
              <w:rPr>
                <w:rFonts w:eastAsia="Times New Roman" w:cs="Times New Roman"/>
                <w:szCs w:val="22"/>
              </w:rPr>
            </w:pPr>
            <w:r w:rsidRPr="4C7A83C1">
              <w:rPr>
                <w:rFonts w:eastAsia="Times New Roman" w:cs="Times New Roman"/>
                <w:szCs w:val="22"/>
              </w:rPr>
              <w:t>Performance</w:t>
            </w:r>
          </w:p>
        </w:tc>
        <w:tc>
          <w:tcPr>
            <w:tcW w:w="2340" w:type="dxa"/>
            <w:tcMar>
              <w:left w:w="105" w:type="dxa"/>
              <w:right w:w="105" w:type="dxa"/>
            </w:tcMar>
          </w:tcPr>
          <w:p w14:paraId="0FD9840C" w14:textId="65FC663C"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340" w:type="dxa"/>
            <w:tcMar>
              <w:left w:w="105" w:type="dxa"/>
              <w:right w:w="105" w:type="dxa"/>
            </w:tcMar>
          </w:tcPr>
          <w:p w14:paraId="0521F0A3" w14:textId="159A7054" w:rsidR="4C7A83C1" w:rsidRDefault="009E118E" w:rsidP="4C7A83C1">
            <w:pPr>
              <w:pStyle w:val="BodyText"/>
              <w:rPr>
                <w:rFonts w:eastAsia="Times New Roman" w:cs="Times New Roman"/>
                <w:szCs w:val="22"/>
              </w:rPr>
            </w:pPr>
            <w:r>
              <w:rPr>
                <w:rFonts w:eastAsia="Times New Roman" w:cs="Times New Roman"/>
                <w:szCs w:val="22"/>
              </w:rPr>
              <w:t>3</w:t>
            </w:r>
          </w:p>
        </w:tc>
        <w:tc>
          <w:tcPr>
            <w:tcW w:w="2340" w:type="dxa"/>
            <w:tcMar>
              <w:left w:w="105" w:type="dxa"/>
              <w:right w:w="105" w:type="dxa"/>
            </w:tcMar>
          </w:tcPr>
          <w:p w14:paraId="0FAD3569" w14:textId="6239DC78" w:rsidR="4C7A83C1" w:rsidRDefault="4C7A83C1" w:rsidP="4C7A83C1">
            <w:pPr>
              <w:pStyle w:val="BodyText"/>
              <w:rPr>
                <w:rFonts w:eastAsia="Times New Roman" w:cs="Times New Roman"/>
                <w:szCs w:val="22"/>
              </w:rPr>
            </w:pPr>
            <w:r w:rsidRPr="4C7A83C1">
              <w:rPr>
                <w:rFonts w:eastAsia="Times New Roman" w:cs="Times New Roman"/>
                <w:szCs w:val="22"/>
              </w:rPr>
              <w:t>3</w:t>
            </w:r>
          </w:p>
        </w:tc>
      </w:tr>
      <w:tr w:rsidR="4C7A83C1" w14:paraId="1BF1676A" w14:textId="77777777" w:rsidTr="0097662B">
        <w:trPr>
          <w:trHeight w:val="300"/>
        </w:trPr>
        <w:tc>
          <w:tcPr>
            <w:tcW w:w="2340" w:type="dxa"/>
            <w:tcMar>
              <w:left w:w="105" w:type="dxa"/>
              <w:right w:w="105" w:type="dxa"/>
            </w:tcMar>
          </w:tcPr>
          <w:p w14:paraId="644096BC" w14:textId="72F53898" w:rsidR="4C7A83C1" w:rsidRDefault="4C7A83C1" w:rsidP="4C7A83C1">
            <w:pPr>
              <w:pStyle w:val="BodyText"/>
              <w:rPr>
                <w:rFonts w:eastAsia="Times New Roman" w:cs="Times New Roman"/>
                <w:szCs w:val="22"/>
              </w:rPr>
            </w:pPr>
            <w:r w:rsidRPr="4C7A83C1">
              <w:rPr>
                <w:rFonts w:eastAsia="Times New Roman" w:cs="Times New Roman"/>
                <w:szCs w:val="22"/>
              </w:rPr>
              <w:t>Removability</w:t>
            </w:r>
          </w:p>
        </w:tc>
        <w:tc>
          <w:tcPr>
            <w:tcW w:w="2340" w:type="dxa"/>
            <w:tcMar>
              <w:left w:w="105" w:type="dxa"/>
              <w:right w:w="105" w:type="dxa"/>
            </w:tcMar>
          </w:tcPr>
          <w:p w14:paraId="7D09357B" w14:textId="17B13812"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2340" w:type="dxa"/>
            <w:tcMar>
              <w:left w:w="105" w:type="dxa"/>
              <w:right w:w="105" w:type="dxa"/>
            </w:tcMar>
          </w:tcPr>
          <w:p w14:paraId="4C3AD1BC" w14:textId="08419E65"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2340" w:type="dxa"/>
            <w:tcMar>
              <w:left w:w="105" w:type="dxa"/>
              <w:right w:w="105" w:type="dxa"/>
            </w:tcMar>
          </w:tcPr>
          <w:p w14:paraId="5773D131" w14:textId="36EA3B60" w:rsidR="4C7A83C1" w:rsidRDefault="4C7A83C1" w:rsidP="4C7A83C1">
            <w:pPr>
              <w:pStyle w:val="BodyText"/>
              <w:rPr>
                <w:rFonts w:eastAsia="Times New Roman" w:cs="Times New Roman"/>
                <w:szCs w:val="22"/>
              </w:rPr>
            </w:pPr>
            <w:r w:rsidRPr="4C7A83C1">
              <w:rPr>
                <w:rFonts w:eastAsia="Times New Roman" w:cs="Times New Roman"/>
                <w:szCs w:val="22"/>
              </w:rPr>
              <w:t>5</w:t>
            </w:r>
          </w:p>
        </w:tc>
      </w:tr>
      <w:tr w:rsidR="4C7A83C1" w14:paraId="617EC21A" w14:textId="77777777" w:rsidTr="0097662B">
        <w:trPr>
          <w:trHeight w:val="300"/>
        </w:trPr>
        <w:tc>
          <w:tcPr>
            <w:tcW w:w="2340" w:type="dxa"/>
            <w:tcMar>
              <w:left w:w="105" w:type="dxa"/>
              <w:right w:w="105" w:type="dxa"/>
            </w:tcMar>
          </w:tcPr>
          <w:p w14:paraId="1B11C519" w14:textId="197AD96B" w:rsidR="4C7A83C1" w:rsidRDefault="4C7A83C1" w:rsidP="4C7A83C1">
            <w:pPr>
              <w:pStyle w:val="BodyText"/>
              <w:rPr>
                <w:rFonts w:eastAsia="Times New Roman" w:cs="Times New Roman"/>
                <w:szCs w:val="22"/>
              </w:rPr>
            </w:pPr>
            <w:r w:rsidRPr="4C7A83C1">
              <w:rPr>
                <w:rFonts w:eastAsia="Times New Roman" w:cs="Times New Roman"/>
                <w:szCs w:val="22"/>
              </w:rPr>
              <w:t>Applicability</w:t>
            </w:r>
          </w:p>
        </w:tc>
        <w:tc>
          <w:tcPr>
            <w:tcW w:w="2340" w:type="dxa"/>
            <w:tcMar>
              <w:left w:w="105" w:type="dxa"/>
              <w:right w:w="105" w:type="dxa"/>
            </w:tcMar>
          </w:tcPr>
          <w:p w14:paraId="06736C9D" w14:textId="4DAC8031"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2340" w:type="dxa"/>
            <w:tcMar>
              <w:left w:w="105" w:type="dxa"/>
              <w:right w:w="105" w:type="dxa"/>
            </w:tcMar>
          </w:tcPr>
          <w:p w14:paraId="722FB8A2" w14:textId="0033B951"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2340" w:type="dxa"/>
            <w:tcMar>
              <w:left w:w="105" w:type="dxa"/>
              <w:right w:w="105" w:type="dxa"/>
            </w:tcMar>
          </w:tcPr>
          <w:p w14:paraId="348C705E" w14:textId="51317E14" w:rsidR="4C7A83C1" w:rsidRDefault="4C7A83C1" w:rsidP="4C7A83C1">
            <w:pPr>
              <w:pStyle w:val="BodyText"/>
              <w:rPr>
                <w:rFonts w:eastAsia="Times New Roman" w:cs="Times New Roman"/>
                <w:szCs w:val="22"/>
              </w:rPr>
            </w:pPr>
            <w:r w:rsidRPr="4C7A83C1">
              <w:rPr>
                <w:rFonts w:eastAsia="Times New Roman" w:cs="Times New Roman"/>
                <w:szCs w:val="22"/>
              </w:rPr>
              <w:t>4</w:t>
            </w:r>
          </w:p>
        </w:tc>
      </w:tr>
      <w:tr w:rsidR="4C7A83C1" w14:paraId="77CFD81A" w14:textId="77777777" w:rsidTr="0097662B">
        <w:trPr>
          <w:trHeight w:val="300"/>
        </w:trPr>
        <w:tc>
          <w:tcPr>
            <w:tcW w:w="2340" w:type="dxa"/>
            <w:tcMar>
              <w:left w:w="105" w:type="dxa"/>
              <w:right w:w="105" w:type="dxa"/>
            </w:tcMar>
          </w:tcPr>
          <w:p w14:paraId="518B5DD4" w14:textId="4EA85EBE" w:rsidR="4C7A83C1" w:rsidRDefault="4C7A83C1" w:rsidP="4C7A83C1">
            <w:pPr>
              <w:pStyle w:val="BodyText"/>
              <w:rPr>
                <w:rFonts w:eastAsia="Times New Roman" w:cs="Times New Roman"/>
                <w:szCs w:val="22"/>
              </w:rPr>
            </w:pPr>
            <w:r w:rsidRPr="4C7A83C1">
              <w:rPr>
                <w:rFonts w:eastAsia="Times New Roman" w:cs="Times New Roman"/>
                <w:szCs w:val="22"/>
              </w:rPr>
              <w:t>Total:</w:t>
            </w:r>
          </w:p>
        </w:tc>
        <w:tc>
          <w:tcPr>
            <w:tcW w:w="2340" w:type="dxa"/>
            <w:tcMar>
              <w:left w:w="105" w:type="dxa"/>
              <w:right w:w="105" w:type="dxa"/>
            </w:tcMar>
          </w:tcPr>
          <w:p w14:paraId="17A12605" w14:textId="01785ECD" w:rsidR="4C7A83C1" w:rsidRDefault="4C7A83C1" w:rsidP="4C7A83C1">
            <w:pPr>
              <w:pStyle w:val="BodyText"/>
              <w:rPr>
                <w:rFonts w:eastAsia="Times New Roman" w:cs="Times New Roman"/>
                <w:szCs w:val="22"/>
              </w:rPr>
            </w:pPr>
            <w:r w:rsidRPr="009E118E">
              <w:rPr>
                <w:rFonts w:eastAsia="Times New Roman" w:cs="Times New Roman"/>
                <w:szCs w:val="22"/>
                <w:highlight w:val="yellow"/>
              </w:rPr>
              <w:t>1</w:t>
            </w:r>
            <w:r w:rsidR="009E118E" w:rsidRPr="009E118E">
              <w:rPr>
                <w:rFonts w:eastAsia="Times New Roman" w:cs="Times New Roman"/>
                <w:szCs w:val="22"/>
                <w:highlight w:val="yellow"/>
              </w:rPr>
              <w:t>6</w:t>
            </w:r>
          </w:p>
        </w:tc>
        <w:tc>
          <w:tcPr>
            <w:tcW w:w="2340" w:type="dxa"/>
            <w:tcMar>
              <w:left w:w="105" w:type="dxa"/>
              <w:right w:w="105" w:type="dxa"/>
            </w:tcMar>
          </w:tcPr>
          <w:p w14:paraId="3946F5DD" w14:textId="3E5E4021" w:rsidR="4C7A83C1" w:rsidRDefault="4C7A83C1" w:rsidP="4C7A83C1">
            <w:pPr>
              <w:pStyle w:val="BodyText"/>
              <w:rPr>
                <w:rFonts w:eastAsia="Times New Roman" w:cs="Times New Roman"/>
                <w:szCs w:val="22"/>
              </w:rPr>
            </w:pPr>
            <w:r w:rsidRPr="4C7A83C1">
              <w:rPr>
                <w:rFonts w:eastAsia="Times New Roman" w:cs="Times New Roman"/>
                <w:szCs w:val="22"/>
              </w:rPr>
              <w:t>1</w:t>
            </w:r>
            <w:r w:rsidR="009E118E">
              <w:rPr>
                <w:rFonts w:eastAsia="Times New Roman" w:cs="Times New Roman"/>
                <w:szCs w:val="22"/>
              </w:rPr>
              <w:t>4</w:t>
            </w:r>
          </w:p>
        </w:tc>
        <w:tc>
          <w:tcPr>
            <w:tcW w:w="2340" w:type="dxa"/>
            <w:tcMar>
              <w:left w:w="105" w:type="dxa"/>
              <w:right w:w="105" w:type="dxa"/>
            </w:tcMar>
          </w:tcPr>
          <w:p w14:paraId="588CD12D" w14:textId="78E39C40" w:rsidR="4C7A83C1" w:rsidRDefault="4C7A83C1" w:rsidP="4C7A83C1">
            <w:pPr>
              <w:pStyle w:val="BodyText"/>
              <w:rPr>
                <w:rFonts w:eastAsia="Times New Roman" w:cs="Times New Roman"/>
                <w:szCs w:val="22"/>
              </w:rPr>
            </w:pPr>
            <w:r w:rsidRPr="4C7A83C1">
              <w:rPr>
                <w:rFonts w:eastAsia="Times New Roman" w:cs="Times New Roman"/>
                <w:szCs w:val="22"/>
              </w:rPr>
              <w:t>15</w:t>
            </w:r>
          </w:p>
        </w:tc>
      </w:tr>
    </w:tbl>
    <w:p w14:paraId="48D3855F" w14:textId="310E43FD" w:rsidR="00A51080" w:rsidRPr="00A51080" w:rsidRDefault="00A51080" w:rsidP="4C7A83C1">
      <w:pPr>
        <w:spacing w:after="120"/>
        <w:rPr>
          <w:rFonts w:eastAsia="Times New Roman" w:cs="Times New Roman"/>
          <w:color w:val="000000" w:themeColor="text1"/>
          <w:szCs w:val="22"/>
        </w:rPr>
      </w:pPr>
    </w:p>
    <w:p w14:paraId="60FB7746" w14:textId="37A75ABA" w:rsidR="00A51080" w:rsidRDefault="00F65D04" w:rsidP="00A51080">
      <w:pPr>
        <w:pStyle w:val="BodyText"/>
        <w:rPr>
          <w:rFonts w:eastAsia="Times New Roman" w:cs="Times New Roman"/>
          <w:color w:val="000000" w:themeColor="text1"/>
          <w:sz w:val="24"/>
        </w:rPr>
      </w:pPr>
      <w:r>
        <w:rPr>
          <w:rFonts w:eastAsia="Times New Roman" w:cs="Times New Roman"/>
          <w:color w:val="000000" w:themeColor="text1"/>
          <w:sz w:val="24"/>
        </w:rPr>
        <w:tab/>
        <w:t>The first design is used a combination of both design two and three</w:t>
      </w:r>
      <w:r w:rsidR="004B4F3F">
        <w:rPr>
          <w:rFonts w:eastAsia="Times New Roman" w:cs="Times New Roman"/>
          <w:color w:val="000000" w:themeColor="text1"/>
          <w:sz w:val="24"/>
        </w:rPr>
        <w:t xml:space="preserve"> CAD techniques</w:t>
      </w:r>
      <w:r w:rsidR="00F4233C">
        <w:rPr>
          <w:rFonts w:eastAsia="Times New Roman" w:cs="Times New Roman"/>
          <w:color w:val="000000" w:themeColor="text1"/>
          <w:sz w:val="24"/>
        </w:rPr>
        <w:t>. It was difficult to have the nose cone huge the frame in design three. Using the techniques from design two</w:t>
      </w:r>
      <w:r w:rsidR="00151D07">
        <w:rPr>
          <w:rFonts w:eastAsia="Times New Roman" w:cs="Times New Roman"/>
          <w:color w:val="000000" w:themeColor="text1"/>
          <w:sz w:val="24"/>
        </w:rPr>
        <w:t>, the final design was made possible. The winning design is also compliant with the FSAE rule book. Stating the front end of the nose cone can not be smaller than 38mm radius. It is also sleek</w:t>
      </w:r>
      <w:r w:rsidR="005B0D9E">
        <w:rPr>
          <w:rFonts w:eastAsia="Times New Roman" w:cs="Times New Roman"/>
          <w:color w:val="000000" w:themeColor="text1"/>
          <w:sz w:val="24"/>
        </w:rPr>
        <w:t xml:space="preserve"> </w:t>
      </w:r>
      <w:r w:rsidR="00F17D55">
        <w:rPr>
          <w:rFonts w:eastAsia="Times New Roman" w:cs="Times New Roman"/>
          <w:color w:val="000000" w:themeColor="text1"/>
          <w:sz w:val="24"/>
        </w:rPr>
        <w:t>imp</w:t>
      </w:r>
      <w:r w:rsidR="00742B0A">
        <w:rPr>
          <w:rFonts w:eastAsia="Times New Roman" w:cs="Times New Roman"/>
          <w:color w:val="000000" w:themeColor="text1"/>
          <w:sz w:val="24"/>
        </w:rPr>
        <w:t xml:space="preserve">roving aerodynamics </w:t>
      </w:r>
      <w:r w:rsidR="005B0D9E">
        <w:rPr>
          <w:rFonts w:eastAsia="Times New Roman" w:cs="Times New Roman"/>
          <w:color w:val="000000" w:themeColor="text1"/>
          <w:sz w:val="24"/>
        </w:rPr>
        <w:t xml:space="preserve">and covers the suspension </w:t>
      </w:r>
      <w:r w:rsidR="00742B0A">
        <w:rPr>
          <w:rFonts w:eastAsia="Times New Roman" w:cs="Times New Roman"/>
          <w:color w:val="000000" w:themeColor="text1"/>
          <w:sz w:val="24"/>
        </w:rPr>
        <w:t>allowing for high applicability towards integrating with the rest of the chassis.</w:t>
      </w:r>
      <w:r w:rsidR="00111FD0">
        <w:rPr>
          <w:rFonts w:eastAsia="Times New Roman" w:cs="Times New Roman"/>
          <w:color w:val="000000" w:themeColor="text1"/>
          <w:sz w:val="24"/>
        </w:rPr>
        <w:t xml:space="preserve"> The </w:t>
      </w:r>
      <w:r w:rsidR="00027D95">
        <w:rPr>
          <w:rFonts w:eastAsia="Times New Roman" w:cs="Times New Roman"/>
          <w:color w:val="000000" w:themeColor="text1"/>
          <w:sz w:val="24"/>
        </w:rPr>
        <w:t>removability</w:t>
      </w:r>
      <w:r w:rsidR="00111FD0">
        <w:rPr>
          <w:rFonts w:eastAsia="Times New Roman" w:cs="Times New Roman"/>
          <w:color w:val="000000" w:themeColor="text1"/>
          <w:sz w:val="24"/>
        </w:rPr>
        <w:t xml:space="preserve"> was the highest due to recent </w:t>
      </w:r>
      <w:r w:rsidR="00027D95">
        <w:rPr>
          <w:rFonts w:eastAsia="Times New Roman" w:cs="Times New Roman"/>
          <w:color w:val="000000" w:themeColor="text1"/>
          <w:sz w:val="24"/>
        </w:rPr>
        <w:t xml:space="preserve">adjustments. The nose cone has been cut to have a hood, which was </w:t>
      </w:r>
      <w:r w:rsidR="00476455">
        <w:rPr>
          <w:rFonts w:eastAsia="Times New Roman" w:cs="Times New Roman"/>
          <w:color w:val="000000" w:themeColor="text1"/>
          <w:sz w:val="24"/>
        </w:rPr>
        <w:t xml:space="preserve">sourced from design three having a large sleek top. </w:t>
      </w:r>
    </w:p>
    <w:p w14:paraId="5CB96CB1" w14:textId="77777777" w:rsidR="00F65D04" w:rsidRPr="00A51080" w:rsidRDefault="00F65D04" w:rsidP="00A51080">
      <w:pPr>
        <w:pStyle w:val="BodyText"/>
        <w:rPr>
          <w:i/>
          <w:iCs/>
        </w:rPr>
      </w:pPr>
    </w:p>
    <w:p w14:paraId="08DAC4D8" w14:textId="4BBE5741" w:rsidR="00A51080" w:rsidRDefault="00A51080" w:rsidP="00A51080">
      <w:pPr>
        <w:pStyle w:val="Heading2"/>
      </w:pPr>
      <w:bookmarkStart w:id="75" w:name="_Toc146875037"/>
      <w:bookmarkStart w:id="76" w:name="_Toc1461799110"/>
      <w:r>
        <w:t>Selection Criteria</w:t>
      </w:r>
      <w:bookmarkEnd w:id="75"/>
      <w:bookmarkEnd w:id="76"/>
    </w:p>
    <w:p w14:paraId="40D10851" w14:textId="41EA53F5" w:rsidR="00A51080" w:rsidRPr="00A51080" w:rsidRDefault="751CE876" w:rsidP="37240280">
      <w:pPr>
        <w:pStyle w:val="Heading3"/>
        <w:rPr>
          <w:rFonts w:eastAsia="Arial" w:cs="Arial"/>
          <w:color w:val="000000" w:themeColor="text1"/>
        </w:rPr>
      </w:pPr>
      <w:bookmarkStart w:id="77" w:name="_Toc1487723638"/>
      <w:r w:rsidRPr="0056E777">
        <w:rPr>
          <w:rFonts w:eastAsia="Arial" w:cs="Arial"/>
          <w:color w:val="000000" w:themeColor="text1"/>
        </w:rPr>
        <w:t>Chassis Selection Criteria – Gustavo Ruiz</w:t>
      </w:r>
      <w:bookmarkEnd w:id="77"/>
    </w:p>
    <w:p w14:paraId="3AB587FF" w14:textId="3BDB02FF" w:rsidR="00A51080" w:rsidRPr="00A51080" w:rsidRDefault="751CE876"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selection of the final chassis frame design was based on five primary engineering criteria: torsional rigidity, cost, weight, manufacturability, and safety. Each criterion is rooted in the engineering requirements of the chassis and can be quantified through calculations and well-established specifications. </w:t>
      </w:r>
    </w:p>
    <w:p w14:paraId="676DCEDB" w14:textId="4BADD526" w:rsidR="00476455" w:rsidRPr="0097662B" w:rsidRDefault="751CE876" w:rsidP="0097662B">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Torsional rigidity is a critical parameter for the chassis frame as it directly affects the vehicle’s handling and overall structural stability under dynamic loading conditions. The torsional rigidity of each frame design was found by using SolidWorks Simulation for stress and torsional rigidity. A summary of the torsional stiffness values for the evaluated designs is presented in Table 4. </w:t>
      </w:r>
    </w:p>
    <w:p w14:paraId="5C7D640F" w14:textId="4E95C9DE"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4</w:t>
      </w:r>
      <w:r w:rsidRPr="0097662B">
        <w:rPr>
          <w:sz w:val="20"/>
          <w:szCs w:val="20"/>
        </w:rPr>
        <w:fldChar w:fldCharType="end"/>
      </w:r>
      <w:r w:rsidRPr="0097662B">
        <w:rPr>
          <w:sz w:val="20"/>
          <w:szCs w:val="20"/>
        </w:rPr>
        <w:t>: Design Torsional Rigidity</w:t>
      </w:r>
    </w:p>
    <w:tbl>
      <w:tblPr>
        <w:tblStyle w:val="TableGrid"/>
        <w:tblW w:w="0" w:type="auto"/>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4665"/>
        <w:gridCol w:w="4665"/>
      </w:tblGrid>
      <w:tr w:rsidR="4C7A83C1" w14:paraId="4AC00172" w14:textId="77777777" w:rsidTr="4C7A83C1">
        <w:trPr>
          <w:trHeight w:val="300"/>
        </w:trPr>
        <w:tc>
          <w:tcPr>
            <w:tcW w:w="4665" w:type="dxa"/>
            <w:tcMar>
              <w:left w:w="105" w:type="dxa"/>
              <w:right w:w="105" w:type="dxa"/>
            </w:tcMar>
          </w:tcPr>
          <w:p w14:paraId="7472E7D2" w14:textId="7CF540E0" w:rsidR="4C7A83C1" w:rsidRDefault="4C7A83C1" w:rsidP="4C7A83C1">
            <w:pPr>
              <w:pStyle w:val="BodyText"/>
              <w:jc w:val="center"/>
              <w:rPr>
                <w:rFonts w:eastAsia="Times New Roman" w:cs="Times New Roman"/>
                <w:szCs w:val="22"/>
              </w:rPr>
            </w:pPr>
            <w:r w:rsidRPr="4C7A83C1">
              <w:rPr>
                <w:rFonts w:eastAsia="Times New Roman" w:cs="Times New Roman"/>
                <w:b/>
                <w:bCs/>
                <w:szCs w:val="22"/>
              </w:rPr>
              <w:t>Design Option</w:t>
            </w:r>
          </w:p>
        </w:tc>
        <w:tc>
          <w:tcPr>
            <w:tcW w:w="4665" w:type="dxa"/>
            <w:tcMar>
              <w:left w:w="105" w:type="dxa"/>
              <w:right w:w="105" w:type="dxa"/>
            </w:tcMar>
          </w:tcPr>
          <w:p w14:paraId="5CCDDEFE" w14:textId="38744BAD" w:rsidR="4C7A83C1" w:rsidRDefault="4C7A83C1" w:rsidP="4C7A83C1">
            <w:pPr>
              <w:pStyle w:val="BodyText"/>
              <w:jc w:val="center"/>
              <w:rPr>
                <w:rFonts w:eastAsia="Times New Roman" w:cs="Times New Roman"/>
                <w:szCs w:val="22"/>
              </w:rPr>
            </w:pPr>
            <w:r w:rsidRPr="4C7A83C1">
              <w:rPr>
                <w:rFonts w:eastAsia="Times New Roman" w:cs="Times New Roman"/>
                <w:b/>
                <w:bCs/>
                <w:szCs w:val="22"/>
              </w:rPr>
              <w:t>Torsional Stiffness (Nm/°)</w:t>
            </w:r>
          </w:p>
        </w:tc>
      </w:tr>
      <w:tr w:rsidR="4C7A83C1" w14:paraId="776EBF27" w14:textId="77777777" w:rsidTr="4C7A83C1">
        <w:trPr>
          <w:trHeight w:val="300"/>
        </w:trPr>
        <w:tc>
          <w:tcPr>
            <w:tcW w:w="4665" w:type="dxa"/>
            <w:tcMar>
              <w:left w:w="105" w:type="dxa"/>
              <w:right w:w="105" w:type="dxa"/>
            </w:tcMar>
          </w:tcPr>
          <w:p w14:paraId="25BAB4B2" w14:textId="7DCBC482" w:rsidR="4C7A83C1" w:rsidRDefault="4C7A83C1" w:rsidP="4C7A83C1">
            <w:pPr>
              <w:pStyle w:val="BodyText"/>
              <w:jc w:val="center"/>
              <w:rPr>
                <w:rFonts w:eastAsia="Times New Roman" w:cs="Times New Roman"/>
                <w:szCs w:val="22"/>
              </w:rPr>
            </w:pPr>
            <w:r w:rsidRPr="4C7A83C1">
              <w:rPr>
                <w:rFonts w:eastAsia="Times New Roman" w:cs="Times New Roman"/>
                <w:szCs w:val="22"/>
              </w:rPr>
              <w:t>Design 1</w:t>
            </w:r>
          </w:p>
        </w:tc>
        <w:tc>
          <w:tcPr>
            <w:tcW w:w="4665" w:type="dxa"/>
            <w:tcMar>
              <w:left w:w="105" w:type="dxa"/>
              <w:right w:w="105" w:type="dxa"/>
            </w:tcMar>
          </w:tcPr>
          <w:p w14:paraId="250F4CA4" w14:textId="50177CCD" w:rsidR="4C7A83C1" w:rsidRDefault="4C7A83C1" w:rsidP="4C7A83C1">
            <w:pPr>
              <w:pStyle w:val="BodyText"/>
              <w:jc w:val="center"/>
              <w:rPr>
                <w:rFonts w:eastAsia="Times New Roman" w:cs="Times New Roman"/>
                <w:szCs w:val="22"/>
              </w:rPr>
            </w:pPr>
            <w:r w:rsidRPr="4C7A83C1">
              <w:rPr>
                <w:rFonts w:eastAsia="Times New Roman" w:cs="Times New Roman"/>
                <w:szCs w:val="22"/>
              </w:rPr>
              <w:t>2009.25</w:t>
            </w:r>
          </w:p>
        </w:tc>
      </w:tr>
      <w:tr w:rsidR="4C7A83C1" w14:paraId="398B4C08" w14:textId="77777777" w:rsidTr="4C7A83C1">
        <w:trPr>
          <w:trHeight w:val="300"/>
        </w:trPr>
        <w:tc>
          <w:tcPr>
            <w:tcW w:w="4665" w:type="dxa"/>
            <w:tcMar>
              <w:left w:w="105" w:type="dxa"/>
              <w:right w:w="105" w:type="dxa"/>
            </w:tcMar>
          </w:tcPr>
          <w:p w14:paraId="16611724" w14:textId="0A383FDF" w:rsidR="4C7A83C1" w:rsidRDefault="4C7A83C1" w:rsidP="4C7A83C1">
            <w:pPr>
              <w:pStyle w:val="BodyText"/>
              <w:jc w:val="center"/>
              <w:rPr>
                <w:rFonts w:eastAsia="Times New Roman" w:cs="Times New Roman"/>
                <w:szCs w:val="22"/>
              </w:rPr>
            </w:pPr>
            <w:r w:rsidRPr="4C7A83C1">
              <w:rPr>
                <w:rFonts w:eastAsia="Times New Roman" w:cs="Times New Roman"/>
                <w:szCs w:val="22"/>
              </w:rPr>
              <w:t>Design 2</w:t>
            </w:r>
          </w:p>
        </w:tc>
        <w:tc>
          <w:tcPr>
            <w:tcW w:w="4665" w:type="dxa"/>
            <w:tcMar>
              <w:left w:w="105" w:type="dxa"/>
              <w:right w:w="105" w:type="dxa"/>
            </w:tcMar>
          </w:tcPr>
          <w:p w14:paraId="27D65FB9" w14:textId="1A31E67A" w:rsidR="4C7A83C1" w:rsidRDefault="4C7A83C1" w:rsidP="4C7A83C1">
            <w:pPr>
              <w:pStyle w:val="BodyText"/>
              <w:jc w:val="center"/>
              <w:rPr>
                <w:rFonts w:eastAsia="Times New Roman" w:cs="Times New Roman"/>
                <w:szCs w:val="22"/>
              </w:rPr>
            </w:pPr>
            <w:r w:rsidRPr="4C7A83C1">
              <w:rPr>
                <w:rFonts w:eastAsia="Times New Roman" w:cs="Times New Roman"/>
                <w:szCs w:val="22"/>
              </w:rPr>
              <w:t>2321.7</w:t>
            </w:r>
          </w:p>
        </w:tc>
      </w:tr>
      <w:tr w:rsidR="4C7A83C1" w14:paraId="48AE100D" w14:textId="77777777" w:rsidTr="4C7A83C1">
        <w:trPr>
          <w:trHeight w:val="300"/>
        </w:trPr>
        <w:tc>
          <w:tcPr>
            <w:tcW w:w="4665" w:type="dxa"/>
            <w:tcMar>
              <w:left w:w="105" w:type="dxa"/>
              <w:right w:w="105" w:type="dxa"/>
            </w:tcMar>
          </w:tcPr>
          <w:p w14:paraId="1B420CF4" w14:textId="7493F3E0" w:rsidR="4C7A83C1" w:rsidRDefault="4C7A83C1" w:rsidP="4C7A83C1">
            <w:pPr>
              <w:pStyle w:val="BodyText"/>
              <w:jc w:val="center"/>
              <w:rPr>
                <w:rFonts w:eastAsia="Times New Roman" w:cs="Times New Roman"/>
                <w:szCs w:val="22"/>
              </w:rPr>
            </w:pPr>
            <w:r w:rsidRPr="4C7A83C1">
              <w:rPr>
                <w:rFonts w:eastAsia="Times New Roman" w:cs="Times New Roman"/>
                <w:szCs w:val="22"/>
              </w:rPr>
              <w:t>Design 3</w:t>
            </w:r>
          </w:p>
        </w:tc>
        <w:tc>
          <w:tcPr>
            <w:tcW w:w="4665" w:type="dxa"/>
            <w:tcMar>
              <w:left w:w="105" w:type="dxa"/>
              <w:right w:w="105" w:type="dxa"/>
            </w:tcMar>
          </w:tcPr>
          <w:p w14:paraId="14EF18F5" w14:textId="58FCBD63" w:rsidR="4C7A83C1" w:rsidRDefault="4C7A83C1" w:rsidP="4C7A83C1">
            <w:pPr>
              <w:pStyle w:val="BodyText"/>
              <w:jc w:val="center"/>
              <w:rPr>
                <w:rFonts w:eastAsia="Times New Roman" w:cs="Times New Roman"/>
                <w:szCs w:val="22"/>
              </w:rPr>
            </w:pPr>
            <w:r w:rsidRPr="4C7A83C1">
              <w:rPr>
                <w:rFonts w:eastAsia="Times New Roman" w:cs="Times New Roman"/>
                <w:szCs w:val="22"/>
              </w:rPr>
              <w:t>2091.05</w:t>
            </w:r>
          </w:p>
        </w:tc>
      </w:tr>
      <w:tr w:rsidR="4C7A83C1" w14:paraId="5EDDEF60" w14:textId="77777777" w:rsidTr="4C7A83C1">
        <w:trPr>
          <w:trHeight w:val="300"/>
        </w:trPr>
        <w:tc>
          <w:tcPr>
            <w:tcW w:w="4665" w:type="dxa"/>
            <w:tcMar>
              <w:left w:w="105" w:type="dxa"/>
              <w:right w:w="105" w:type="dxa"/>
            </w:tcMar>
          </w:tcPr>
          <w:p w14:paraId="73AF9E73" w14:textId="0E712DBC" w:rsidR="4C7A83C1" w:rsidRDefault="4C7A83C1" w:rsidP="4C7A83C1">
            <w:pPr>
              <w:pStyle w:val="BodyText"/>
              <w:jc w:val="center"/>
              <w:rPr>
                <w:rFonts w:eastAsia="Times New Roman" w:cs="Times New Roman"/>
                <w:szCs w:val="22"/>
              </w:rPr>
            </w:pPr>
            <w:r w:rsidRPr="4C7A83C1">
              <w:rPr>
                <w:rFonts w:eastAsia="Times New Roman" w:cs="Times New Roman"/>
                <w:szCs w:val="22"/>
              </w:rPr>
              <w:t>Design 4</w:t>
            </w:r>
          </w:p>
        </w:tc>
        <w:tc>
          <w:tcPr>
            <w:tcW w:w="4665" w:type="dxa"/>
            <w:tcMar>
              <w:left w:w="105" w:type="dxa"/>
              <w:right w:w="105" w:type="dxa"/>
            </w:tcMar>
          </w:tcPr>
          <w:p w14:paraId="290761A3" w14:textId="5A88E6A3" w:rsidR="4C7A83C1" w:rsidRDefault="4C7A83C1" w:rsidP="4C7A83C1">
            <w:pPr>
              <w:pStyle w:val="BodyText"/>
              <w:jc w:val="center"/>
              <w:rPr>
                <w:rFonts w:eastAsia="Times New Roman" w:cs="Times New Roman"/>
                <w:szCs w:val="22"/>
              </w:rPr>
            </w:pPr>
            <w:r w:rsidRPr="4C7A83C1">
              <w:rPr>
                <w:rFonts w:eastAsia="Times New Roman" w:cs="Times New Roman"/>
                <w:szCs w:val="22"/>
              </w:rPr>
              <w:t>1948.27</w:t>
            </w:r>
          </w:p>
        </w:tc>
      </w:tr>
    </w:tbl>
    <w:p w14:paraId="698EBBDF" w14:textId="0E7594B4" w:rsidR="00A51080" w:rsidRPr="00A51080" w:rsidRDefault="00A51080" w:rsidP="4C7A83C1">
      <w:pPr>
        <w:spacing w:after="120"/>
        <w:rPr>
          <w:rFonts w:eastAsia="Times New Roman" w:cs="Times New Roman"/>
          <w:color w:val="000000" w:themeColor="text1"/>
          <w:szCs w:val="22"/>
        </w:rPr>
      </w:pPr>
    </w:p>
    <w:p w14:paraId="35F32392" w14:textId="3787633B" w:rsidR="00A51080" w:rsidRPr="00A51080" w:rsidRDefault="751CE876"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The cost analysis focused solely on the material cost. For the materials, we obtained quotes from Industrial Metal Supply and Online Metals for the steel tubing used in the designs. The manufacturing cost was estimated based on the complexity of the frame constructing, including the number of welds, joints, structural members with respective cuts, and specialized process required such as tube bending. Based on the frame design concept generation showed earlier in table 1 our final design which is design 1, design 3, and  design 4 have a really similar amount if each sized tube; 17 feet of Size A tube at $8.85 per foot totaling to $150.45, 37 feet of Size B tube at $9.80 per foot totaling to $363.00, and 46 feet of Size C tube at $10.11 per foot totaling to $465.06. Our design 2 received the lowest score for cost due to more structural members, where it has 8 feet more of size B tubing and 5 feet more of size C tubing, totaling to a total of around $125.00 more, and we also need to consider purchasing for safety stock in case of any mistakes or variability in usage.</w:t>
      </w:r>
    </w:p>
    <w:p w14:paraId="318D5FD7" w14:textId="431C6092" w:rsidR="00A51080" w:rsidRPr="00A51080" w:rsidRDefault="751CE876"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The weight of the chassis is a key factor in the overall performance of the vehicle, particularly in terms of acceleration, braking, and fuel efficiency. The total mass of each chassis design was found from SolidWorks “Mass Properties” tool, after setting the frame material to AISI 4130 steel annealed at 865°C. The lighter the frame, the better the vehicle performance would be, as long as the design still met safety requirements. Table 5 below shows the weight for each design.</w:t>
      </w:r>
    </w:p>
    <w:p w14:paraId="7A30CD2A" w14:textId="50255366"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5</w:t>
      </w:r>
      <w:r w:rsidRPr="0097662B">
        <w:rPr>
          <w:sz w:val="20"/>
          <w:szCs w:val="20"/>
        </w:rPr>
        <w:fldChar w:fldCharType="end"/>
      </w:r>
      <w:r w:rsidRPr="0097662B">
        <w:rPr>
          <w:sz w:val="20"/>
          <w:szCs w:val="20"/>
        </w:rPr>
        <w:t>: Design Total Weight</w:t>
      </w:r>
    </w:p>
    <w:tbl>
      <w:tblPr>
        <w:tblStyle w:val="TableGrid"/>
        <w:tblW w:w="0" w:type="auto"/>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4665"/>
        <w:gridCol w:w="4665"/>
      </w:tblGrid>
      <w:tr w:rsidR="4C7A83C1" w14:paraId="48F799FC" w14:textId="77777777" w:rsidTr="4C7A83C1">
        <w:trPr>
          <w:trHeight w:val="300"/>
        </w:trPr>
        <w:tc>
          <w:tcPr>
            <w:tcW w:w="4665" w:type="dxa"/>
            <w:tcMar>
              <w:left w:w="105" w:type="dxa"/>
              <w:right w:w="105" w:type="dxa"/>
            </w:tcMar>
          </w:tcPr>
          <w:p w14:paraId="5A554411" w14:textId="5A12FA5E" w:rsidR="4C7A83C1" w:rsidRDefault="4C7A83C1" w:rsidP="4C7A83C1">
            <w:pPr>
              <w:pStyle w:val="BodyText"/>
              <w:jc w:val="center"/>
              <w:rPr>
                <w:rFonts w:eastAsia="Times New Roman" w:cs="Times New Roman"/>
                <w:szCs w:val="22"/>
              </w:rPr>
            </w:pPr>
            <w:r w:rsidRPr="4C7A83C1">
              <w:rPr>
                <w:rFonts w:eastAsia="Times New Roman" w:cs="Times New Roman"/>
                <w:b/>
                <w:bCs/>
                <w:szCs w:val="22"/>
              </w:rPr>
              <w:t>Design Option</w:t>
            </w:r>
          </w:p>
        </w:tc>
        <w:tc>
          <w:tcPr>
            <w:tcW w:w="4665" w:type="dxa"/>
            <w:tcMar>
              <w:left w:w="105" w:type="dxa"/>
              <w:right w:w="105" w:type="dxa"/>
            </w:tcMar>
          </w:tcPr>
          <w:p w14:paraId="6887B109" w14:textId="364255DE" w:rsidR="4C7A83C1" w:rsidRDefault="4C7A83C1" w:rsidP="4C7A83C1">
            <w:pPr>
              <w:pStyle w:val="BodyText"/>
              <w:jc w:val="center"/>
              <w:rPr>
                <w:rFonts w:eastAsia="Times New Roman" w:cs="Times New Roman"/>
                <w:szCs w:val="22"/>
              </w:rPr>
            </w:pPr>
            <w:r w:rsidRPr="4C7A83C1">
              <w:rPr>
                <w:rFonts w:eastAsia="Times New Roman" w:cs="Times New Roman"/>
                <w:b/>
                <w:bCs/>
                <w:szCs w:val="22"/>
              </w:rPr>
              <w:t>Weight (lbs.)</w:t>
            </w:r>
          </w:p>
        </w:tc>
      </w:tr>
      <w:tr w:rsidR="4C7A83C1" w14:paraId="3E25E85D" w14:textId="77777777" w:rsidTr="4C7A83C1">
        <w:trPr>
          <w:trHeight w:val="300"/>
        </w:trPr>
        <w:tc>
          <w:tcPr>
            <w:tcW w:w="4665" w:type="dxa"/>
            <w:tcMar>
              <w:left w:w="105" w:type="dxa"/>
              <w:right w:w="105" w:type="dxa"/>
            </w:tcMar>
          </w:tcPr>
          <w:p w14:paraId="481CEAF9" w14:textId="7320717C" w:rsidR="4C7A83C1" w:rsidRDefault="4C7A83C1" w:rsidP="4C7A83C1">
            <w:pPr>
              <w:pStyle w:val="BodyText"/>
              <w:jc w:val="center"/>
              <w:rPr>
                <w:rFonts w:eastAsia="Times New Roman" w:cs="Times New Roman"/>
                <w:szCs w:val="22"/>
              </w:rPr>
            </w:pPr>
            <w:r w:rsidRPr="4C7A83C1">
              <w:rPr>
                <w:rFonts w:eastAsia="Times New Roman" w:cs="Times New Roman"/>
                <w:szCs w:val="22"/>
              </w:rPr>
              <w:t>Design 1</w:t>
            </w:r>
          </w:p>
        </w:tc>
        <w:tc>
          <w:tcPr>
            <w:tcW w:w="4665" w:type="dxa"/>
            <w:tcMar>
              <w:left w:w="105" w:type="dxa"/>
              <w:right w:w="105" w:type="dxa"/>
            </w:tcMar>
          </w:tcPr>
          <w:p w14:paraId="28213330" w14:textId="53CC168D" w:rsidR="4C7A83C1" w:rsidRDefault="4C7A83C1" w:rsidP="4C7A83C1">
            <w:pPr>
              <w:pStyle w:val="BodyText"/>
              <w:jc w:val="center"/>
              <w:rPr>
                <w:rFonts w:eastAsia="Times New Roman" w:cs="Times New Roman"/>
                <w:szCs w:val="22"/>
              </w:rPr>
            </w:pPr>
            <w:r w:rsidRPr="4C7A83C1">
              <w:rPr>
                <w:rFonts w:eastAsia="Times New Roman" w:cs="Times New Roman"/>
                <w:szCs w:val="22"/>
              </w:rPr>
              <w:t>62.72</w:t>
            </w:r>
          </w:p>
        </w:tc>
      </w:tr>
      <w:tr w:rsidR="4C7A83C1" w14:paraId="0F59B4F3" w14:textId="77777777" w:rsidTr="4C7A83C1">
        <w:trPr>
          <w:trHeight w:val="300"/>
        </w:trPr>
        <w:tc>
          <w:tcPr>
            <w:tcW w:w="4665" w:type="dxa"/>
            <w:tcMar>
              <w:left w:w="105" w:type="dxa"/>
              <w:right w:w="105" w:type="dxa"/>
            </w:tcMar>
          </w:tcPr>
          <w:p w14:paraId="4976184C" w14:textId="49BE465A" w:rsidR="4C7A83C1" w:rsidRDefault="4C7A83C1" w:rsidP="4C7A83C1">
            <w:pPr>
              <w:pStyle w:val="BodyText"/>
              <w:jc w:val="center"/>
              <w:rPr>
                <w:rFonts w:eastAsia="Times New Roman" w:cs="Times New Roman"/>
                <w:szCs w:val="22"/>
              </w:rPr>
            </w:pPr>
            <w:r w:rsidRPr="4C7A83C1">
              <w:rPr>
                <w:rFonts w:eastAsia="Times New Roman" w:cs="Times New Roman"/>
                <w:szCs w:val="22"/>
              </w:rPr>
              <w:t>Design 2</w:t>
            </w:r>
          </w:p>
        </w:tc>
        <w:tc>
          <w:tcPr>
            <w:tcW w:w="4665" w:type="dxa"/>
            <w:tcMar>
              <w:left w:w="105" w:type="dxa"/>
              <w:right w:w="105" w:type="dxa"/>
            </w:tcMar>
          </w:tcPr>
          <w:p w14:paraId="6C553AB9" w14:textId="2F1C7E62" w:rsidR="4C7A83C1" w:rsidRDefault="4C7A83C1" w:rsidP="4C7A83C1">
            <w:pPr>
              <w:pStyle w:val="BodyText"/>
              <w:jc w:val="center"/>
              <w:rPr>
                <w:rFonts w:eastAsia="Times New Roman" w:cs="Times New Roman"/>
                <w:szCs w:val="22"/>
              </w:rPr>
            </w:pPr>
            <w:r w:rsidRPr="4C7A83C1">
              <w:rPr>
                <w:rFonts w:eastAsia="Times New Roman" w:cs="Times New Roman"/>
                <w:szCs w:val="22"/>
              </w:rPr>
              <w:t>69.97</w:t>
            </w:r>
          </w:p>
        </w:tc>
      </w:tr>
      <w:tr w:rsidR="4C7A83C1" w14:paraId="294D9131" w14:textId="77777777" w:rsidTr="4C7A83C1">
        <w:trPr>
          <w:trHeight w:val="300"/>
        </w:trPr>
        <w:tc>
          <w:tcPr>
            <w:tcW w:w="4665" w:type="dxa"/>
            <w:tcMar>
              <w:left w:w="105" w:type="dxa"/>
              <w:right w:w="105" w:type="dxa"/>
            </w:tcMar>
          </w:tcPr>
          <w:p w14:paraId="70DEB91D" w14:textId="426D5D74" w:rsidR="4C7A83C1" w:rsidRDefault="4C7A83C1" w:rsidP="4C7A83C1">
            <w:pPr>
              <w:pStyle w:val="BodyText"/>
              <w:jc w:val="center"/>
              <w:rPr>
                <w:rFonts w:eastAsia="Times New Roman" w:cs="Times New Roman"/>
                <w:szCs w:val="22"/>
              </w:rPr>
            </w:pPr>
            <w:r w:rsidRPr="4C7A83C1">
              <w:rPr>
                <w:rFonts w:eastAsia="Times New Roman" w:cs="Times New Roman"/>
                <w:szCs w:val="22"/>
              </w:rPr>
              <w:t>Design 3</w:t>
            </w:r>
          </w:p>
        </w:tc>
        <w:tc>
          <w:tcPr>
            <w:tcW w:w="4665" w:type="dxa"/>
            <w:tcMar>
              <w:left w:w="105" w:type="dxa"/>
              <w:right w:w="105" w:type="dxa"/>
            </w:tcMar>
          </w:tcPr>
          <w:p w14:paraId="4E0DEB8E" w14:textId="75B4D8E9" w:rsidR="4C7A83C1" w:rsidRDefault="4C7A83C1" w:rsidP="4C7A83C1">
            <w:pPr>
              <w:pStyle w:val="BodyText"/>
              <w:jc w:val="center"/>
              <w:rPr>
                <w:rFonts w:eastAsia="Times New Roman" w:cs="Times New Roman"/>
                <w:szCs w:val="22"/>
              </w:rPr>
            </w:pPr>
            <w:r w:rsidRPr="4C7A83C1">
              <w:rPr>
                <w:rFonts w:eastAsia="Times New Roman" w:cs="Times New Roman"/>
                <w:szCs w:val="22"/>
              </w:rPr>
              <w:t>63.01</w:t>
            </w:r>
          </w:p>
        </w:tc>
      </w:tr>
      <w:tr w:rsidR="4C7A83C1" w14:paraId="3B7D5F3B" w14:textId="77777777" w:rsidTr="4C7A83C1">
        <w:trPr>
          <w:trHeight w:val="300"/>
        </w:trPr>
        <w:tc>
          <w:tcPr>
            <w:tcW w:w="4665" w:type="dxa"/>
            <w:tcMar>
              <w:left w:w="105" w:type="dxa"/>
              <w:right w:w="105" w:type="dxa"/>
            </w:tcMar>
          </w:tcPr>
          <w:p w14:paraId="075DBE65" w14:textId="3A20E34C" w:rsidR="4C7A83C1" w:rsidRDefault="4C7A83C1" w:rsidP="4C7A83C1">
            <w:pPr>
              <w:pStyle w:val="BodyText"/>
              <w:jc w:val="center"/>
              <w:rPr>
                <w:rFonts w:eastAsia="Times New Roman" w:cs="Times New Roman"/>
                <w:szCs w:val="22"/>
              </w:rPr>
            </w:pPr>
            <w:r w:rsidRPr="4C7A83C1">
              <w:rPr>
                <w:rFonts w:eastAsia="Times New Roman" w:cs="Times New Roman"/>
                <w:szCs w:val="22"/>
              </w:rPr>
              <w:t>Design 4</w:t>
            </w:r>
          </w:p>
        </w:tc>
        <w:tc>
          <w:tcPr>
            <w:tcW w:w="4665" w:type="dxa"/>
            <w:tcMar>
              <w:left w:w="105" w:type="dxa"/>
              <w:right w:w="105" w:type="dxa"/>
            </w:tcMar>
          </w:tcPr>
          <w:p w14:paraId="71A92E27" w14:textId="547DFA94" w:rsidR="4C7A83C1" w:rsidRDefault="4C7A83C1" w:rsidP="4C7A83C1">
            <w:pPr>
              <w:pStyle w:val="BodyText"/>
              <w:jc w:val="center"/>
              <w:rPr>
                <w:rFonts w:eastAsia="Times New Roman" w:cs="Times New Roman"/>
                <w:szCs w:val="22"/>
              </w:rPr>
            </w:pPr>
            <w:r w:rsidRPr="4C7A83C1">
              <w:rPr>
                <w:rFonts w:eastAsia="Times New Roman" w:cs="Times New Roman"/>
                <w:szCs w:val="22"/>
              </w:rPr>
              <w:t>62.67</w:t>
            </w:r>
          </w:p>
        </w:tc>
      </w:tr>
    </w:tbl>
    <w:p w14:paraId="15B941CA" w14:textId="2186CAD0" w:rsidR="00A51080" w:rsidRPr="00A51080" w:rsidRDefault="00A51080" w:rsidP="4C7A83C1">
      <w:pPr>
        <w:spacing w:after="120"/>
        <w:rPr>
          <w:rFonts w:eastAsia="Times New Roman" w:cs="Times New Roman"/>
          <w:color w:val="000000" w:themeColor="text1"/>
          <w:szCs w:val="22"/>
        </w:rPr>
      </w:pPr>
    </w:p>
    <w:p w14:paraId="6C6B8AF1" w14:textId="5218CAAD" w:rsidR="00A51080" w:rsidRPr="00A51080" w:rsidRDefault="751CE876"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Manufacturability was evaluated based on the complexity of the design and the ease with which it could be fabricated using available tools and processes. This including assessing the number of welds, the complexity and amount of tube notching and tube bends. Designs that required more complex jig setups and specialized tube bending were deemed less favorable. Design 2 had more structural support members so that meant more difficult to reach welds, and more tube notching so it received the lowest score. Designs 3 and 4 had one to two more bends so the bending of the those would require more time in the machine shop compared to design 1, which only had seven total bends. </w:t>
      </w:r>
    </w:p>
    <w:p w14:paraId="0952826C" w14:textId="05115666" w:rsidR="00A51080" w:rsidRPr="00A51080" w:rsidRDefault="751CE876" w:rsidP="37240280">
      <w:pPr>
        <w:pStyle w:val="BodyText"/>
        <w:rPr>
          <w:rFonts w:eastAsia="Times New Roman" w:cs="Times New Roman"/>
          <w:color w:val="000000" w:themeColor="text1"/>
          <w:sz w:val="24"/>
        </w:rPr>
      </w:pPr>
      <w:r w:rsidRPr="37240280">
        <w:rPr>
          <w:rFonts w:eastAsia="Times New Roman" w:cs="Times New Roman"/>
          <w:color w:val="000000" w:themeColor="text1"/>
          <w:sz w:val="24"/>
        </w:rPr>
        <w:t>Safety is a paramount and was evaluated based on the ability of each design to protect the driver in the event of the crash, our reengineering requirements are all from the FSAE rulebook. This includes compliance with FSAE safety rules and regulations, as well as the frame’s overall structural integrity. Stress analysis simulations were performed to assess the energy absorption capabilities and determine the likelihood of failure under front and side impact conditions.</w:t>
      </w:r>
    </w:p>
    <w:p w14:paraId="7FB8F468" w14:textId="58D6372C" w:rsidR="06B42D58" w:rsidRDefault="06B42D58" w:rsidP="37240280">
      <w:pPr>
        <w:pStyle w:val="Heading3"/>
      </w:pPr>
      <w:bookmarkStart w:id="78" w:name="_Toc1013038395"/>
      <w:r>
        <w:t>Seatbelt Selection – Alexandra Brister</w:t>
      </w:r>
      <w:bookmarkEnd w:id="78"/>
    </w:p>
    <w:p w14:paraId="315AB70A" w14:textId="51AB5378" w:rsidR="06B42D58" w:rsidRPr="000B08EF" w:rsidRDefault="06B42D58" w:rsidP="37240280">
      <w:pPr>
        <w:pStyle w:val="BodyText"/>
        <w:rPr>
          <w:sz w:val="24"/>
        </w:rPr>
      </w:pPr>
      <w:r w:rsidRPr="000B08EF">
        <w:rPr>
          <w:sz w:val="24"/>
        </w:rPr>
        <w:t>In evaluating potential seat belt systems, a selection criteria framework was established to assess each design based on five critical categories: Cost, Force Distribution, Comfort, Durability, and Safety. Each category was rated on a scale from 1 to 5, with 1 representing the least favorable outcome (e.g., most expensive, least comfortable, poor protection) and 5 representing the most favorable (e.g., most affordable, most comfortable, best protection).</w:t>
      </w:r>
    </w:p>
    <w:p w14:paraId="33BDDC9B" w14:textId="33636F0A" w:rsidR="06B42D58" w:rsidRPr="000B08EF" w:rsidRDefault="06B42D58" w:rsidP="37240280">
      <w:pPr>
        <w:pStyle w:val="BodyText"/>
        <w:rPr>
          <w:sz w:val="24"/>
        </w:rPr>
      </w:pPr>
      <w:r w:rsidRPr="000B08EF">
        <w:rPr>
          <w:sz w:val="24"/>
        </w:rPr>
        <w:t>Cost assesses the affordability of each design, crucial for large-scale implementation.</w:t>
      </w:r>
    </w:p>
    <w:p w14:paraId="718DA94A" w14:textId="2833E526" w:rsidR="06B42D58" w:rsidRPr="000B08EF" w:rsidRDefault="06B42D58" w:rsidP="37240280">
      <w:pPr>
        <w:pStyle w:val="BodyText"/>
        <w:rPr>
          <w:sz w:val="24"/>
        </w:rPr>
      </w:pPr>
      <w:r w:rsidRPr="000B08EF">
        <w:rPr>
          <w:sz w:val="24"/>
        </w:rPr>
        <w:t>Force Distribution evaluates how well the system spreads impact forces across the body to minimize injury.</w:t>
      </w:r>
    </w:p>
    <w:p w14:paraId="59AD7B8D" w14:textId="4D51752A" w:rsidR="06B42D58" w:rsidRPr="000B08EF" w:rsidRDefault="06B42D58" w:rsidP="37240280">
      <w:pPr>
        <w:pStyle w:val="BodyText"/>
        <w:rPr>
          <w:sz w:val="24"/>
        </w:rPr>
      </w:pPr>
      <w:r w:rsidRPr="000B08EF">
        <w:rPr>
          <w:sz w:val="24"/>
        </w:rPr>
        <w:t>Comfort considers user experience, particularly during prolonged use.</w:t>
      </w:r>
    </w:p>
    <w:p w14:paraId="5409FB95" w14:textId="78CB0E37" w:rsidR="06B42D58" w:rsidRPr="000B08EF" w:rsidRDefault="06B42D58" w:rsidP="37240280">
      <w:pPr>
        <w:pStyle w:val="BodyText"/>
        <w:rPr>
          <w:sz w:val="24"/>
        </w:rPr>
      </w:pPr>
      <w:r w:rsidRPr="000B08EF">
        <w:rPr>
          <w:sz w:val="24"/>
        </w:rPr>
        <w:t>Durability measures the design’s ability to withstand wear and tear over time.</w:t>
      </w:r>
    </w:p>
    <w:p w14:paraId="35AACF51" w14:textId="6B9CC52F" w:rsidR="06B42D58" w:rsidRPr="000B08EF" w:rsidRDefault="06B42D58" w:rsidP="37240280">
      <w:pPr>
        <w:pStyle w:val="BodyText"/>
        <w:rPr>
          <w:sz w:val="24"/>
        </w:rPr>
      </w:pPr>
      <w:r w:rsidRPr="000B08EF">
        <w:rPr>
          <w:sz w:val="24"/>
        </w:rPr>
        <w:t>Safety focuses on the system’s ability to protect the occupant during a collision.</w:t>
      </w:r>
    </w:p>
    <w:p w14:paraId="3C1BF2D0" w14:textId="77777777" w:rsidR="0097662B" w:rsidRDefault="0097662B" w:rsidP="37240280">
      <w:pPr>
        <w:pStyle w:val="BodyText"/>
      </w:pPr>
    </w:p>
    <w:p w14:paraId="67A0ADB0" w14:textId="4018E55A" w:rsidR="0097662B" w:rsidRPr="0097662B" w:rsidRDefault="0097662B" w:rsidP="0097662B">
      <w:pPr>
        <w:pStyle w:val="Caption"/>
        <w:keepNext/>
        <w:rPr>
          <w:sz w:val="20"/>
          <w:szCs w:val="20"/>
        </w:rPr>
      </w:pPr>
      <w:r w:rsidRPr="0097662B">
        <w:rPr>
          <w:sz w:val="20"/>
          <w:szCs w:val="20"/>
        </w:rPr>
        <w:t xml:space="preserve">Table </w:t>
      </w:r>
      <w:r w:rsidRPr="0097662B">
        <w:rPr>
          <w:sz w:val="20"/>
          <w:szCs w:val="20"/>
        </w:rPr>
        <w:fldChar w:fldCharType="begin"/>
      </w:r>
      <w:r w:rsidRPr="0097662B">
        <w:rPr>
          <w:sz w:val="20"/>
          <w:szCs w:val="20"/>
        </w:rPr>
        <w:instrText xml:space="preserve"> SEQ Table \* ARABIC </w:instrText>
      </w:r>
      <w:r w:rsidRPr="0097662B">
        <w:rPr>
          <w:sz w:val="20"/>
          <w:szCs w:val="20"/>
        </w:rPr>
        <w:fldChar w:fldCharType="separate"/>
      </w:r>
      <w:r w:rsidR="000B08EF">
        <w:rPr>
          <w:noProof/>
          <w:sz w:val="20"/>
          <w:szCs w:val="20"/>
        </w:rPr>
        <w:t>6</w:t>
      </w:r>
      <w:r w:rsidRPr="0097662B">
        <w:rPr>
          <w:sz w:val="20"/>
          <w:szCs w:val="20"/>
        </w:rPr>
        <w:fldChar w:fldCharType="end"/>
      </w:r>
      <w:r w:rsidRPr="0097662B">
        <w:rPr>
          <w:sz w:val="20"/>
          <w:szCs w:val="20"/>
        </w:rPr>
        <w:t>: Seatbelt Selection</w:t>
      </w:r>
    </w:p>
    <w:tbl>
      <w:tblPr>
        <w:tblStyle w:val="TableGrid"/>
        <w:tblW w:w="9360" w:type="dxa"/>
        <w:tblLayout w:type="fixed"/>
        <w:tblLook w:val="06A0" w:firstRow="1" w:lastRow="0" w:firstColumn="1" w:lastColumn="0" w:noHBand="1" w:noVBand="1"/>
      </w:tblPr>
      <w:tblGrid>
        <w:gridCol w:w="2340"/>
        <w:gridCol w:w="2340"/>
        <w:gridCol w:w="2340"/>
        <w:gridCol w:w="2340"/>
      </w:tblGrid>
      <w:tr w:rsidR="37240280" w14:paraId="12B4FCEE" w14:textId="77777777" w:rsidTr="0097662B">
        <w:trPr>
          <w:trHeight w:val="300"/>
        </w:trPr>
        <w:tc>
          <w:tcPr>
            <w:tcW w:w="2340" w:type="dxa"/>
          </w:tcPr>
          <w:p w14:paraId="4795DE1D" w14:textId="79D129A4" w:rsidR="4C170BED" w:rsidRDefault="4C170BED" w:rsidP="37240280">
            <w:pPr>
              <w:pStyle w:val="BodyText"/>
            </w:pPr>
            <w:r w:rsidRPr="37240280">
              <w:t>Criterion</w:t>
            </w:r>
          </w:p>
        </w:tc>
        <w:tc>
          <w:tcPr>
            <w:tcW w:w="2340" w:type="dxa"/>
          </w:tcPr>
          <w:p w14:paraId="53002631" w14:textId="4D183759" w:rsidR="4C170BED" w:rsidRDefault="4C170BED" w:rsidP="37240280">
            <w:pPr>
              <w:pStyle w:val="BodyText"/>
            </w:pPr>
            <w:r w:rsidRPr="37240280">
              <w:t xml:space="preserve">Design 1: 5-Point </w:t>
            </w:r>
          </w:p>
        </w:tc>
        <w:tc>
          <w:tcPr>
            <w:tcW w:w="2340" w:type="dxa"/>
          </w:tcPr>
          <w:p w14:paraId="75AE9F8C" w14:textId="1CFEE521" w:rsidR="4C170BED" w:rsidRDefault="4C170BED" w:rsidP="37240280">
            <w:pPr>
              <w:pStyle w:val="BodyText"/>
            </w:pPr>
            <w:r w:rsidRPr="37240280">
              <w:t>Design 2: 6-point</w:t>
            </w:r>
          </w:p>
        </w:tc>
        <w:tc>
          <w:tcPr>
            <w:tcW w:w="2340" w:type="dxa"/>
          </w:tcPr>
          <w:p w14:paraId="3DE8EE96" w14:textId="33D74D12" w:rsidR="4C170BED" w:rsidRDefault="4C170BED" w:rsidP="37240280">
            <w:pPr>
              <w:pStyle w:val="BodyText"/>
            </w:pPr>
            <w:r w:rsidRPr="37240280">
              <w:t>Design3: 7-point</w:t>
            </w:r>
          </w:p>
        </w:tc>
      </w:tr>
      <w:tr w:rsidR="37240280" w14:paraId="6DD4BD71" w14:textId="77777777" w:rsidTr="0097662B">
        <w:trPr>
          <w:trHeight w:val="300"/>
        </w:trPr>
        <w:tc>
          <w:tcPr>
            <w:tcW w:w="2340" w:type="dxa"/>
          </w:tcPr>
          <w:p w14:paraId="788BD961" w14:textId="4123AB1B" w:rsidR="4C170BED" w:rsidRDefault="4C170BED" w:rsidP="37240280">
            <w:pPr>
              <w:pStyle w:val="BodyText"/>
            </w:pPr>
            <w:r w:rsidRPr="37240280">
              <w:t>Cost</w:t>
            </w:r>
          </w:p>
        </w:tc>
        <w:tc>
          <w:tcPr>
            <w:tcW w:w="2340" w:type="dxa"/>
          </w:tcPr>
          <w:p w14:paraId="0A05E19F" w14:textId="3B736D1E" w:rsidR="4C170BED" w:rsidRDefault="4C170BED" w:rsidP="37240280">
            <w:pPr>
              <w:pStyle w:val="BodyText"/>
            </w:pPr>
            <w:r w:rsidRPr="37240280">
              <w:t>5</w:t>
            </w:r>
          </w:p>
        </w:tc>
        <w:tc>
          <w:tcPr>
            <w:tcW w:w="2340" w:type="dxa"/>
          </w:tcPr>
          <w:p w14:paraId="2444CBAE" w14:textId="772AB8AE" w:rsidR="4C170BED" w:rsidRDefault="4C170BED" w:rsidP="37240280">
            <w:pPr>
              <w:pStyle w:val="BodyText"/>
            </w:pPr>
            <w:r w:rsidRPr="37240280">
              <w:t>4</w:t>
            </w:r>
          </w:p>
        </w:tc>
        <w:tc>
          <w:tcPr>
            <w:tcW w:w="2340" w:type="dxa"/>
          </w:tcPr>
          <w:p w14:paraId="2A23FC09" w14:textId="6FC3BC9F" w:rsidR="4C170BED" w:rsidRDefault="4C170BED" w:rsidP="37240280">
            <w:pPr>
              <w:pStyle w:val="BodyText"/>
            </w:pPr>
            <w:r w:rsidRPr="37240280">
              <w:t>1</w:t>
            </w:r>
          </w:p>
        </w:tc>
      </w:tr>
      <w:tr w:rsidR="37240280" w14:paraId="00D9F200" w14:textId="77777777" w:rsidTr="0097662B">
        <w:trPr>
          <w:trHeight w:val="300"/>
        </w:trPr>
        <w:tc>
          <w:tcPr>
            <w:tcW w:w="2340" w:type="dxa"/>
          </w:tcPr>
          <w:p w14:paraId="0A778309" w14:textId="60A06CC3" w:rsidR="4C170BED" w:rsidRDefault="4C170BED" w:rsidP="37240280">
            <w:pPr>
              <w:pStyle w:val="BodyText"/>
            </w:pPr>
            <w:r w:rsidRPr="37240280">
              <w:t>Forces Distribution</w:t>
            </w:r>
          </w:p>
        </w:tc>
        <w:tc>
          <w:tcPr>
            <w:tcW w:w="2340" w:type="dxa"/>
          </w:tcPr>
          <w:p w14:paraId="4E1AC7DD" w14:textId="095A2D81" w:rsidR="4C170BED" w:rsidRDefault="4C170BED" w:rsidP="37240280">
            <w:pPr>
              <w:pStyle w:val="BodyText"/>
            </w:pPr>
            <w:r w:rsidRPr="37240280">
              <w:t>3</w:t>
            </w:r>
          </w:p>
        </w:tc>
        <w:tc>
          <w:tcPr>
            <w:tcW w:w="2340" w:type="dxa"/>
          </w:tcPr>
          <w:p w14:paraId="4006B909" w14:textId="0D39DA99" w:rsidR="4C170BED" w:rsidRDefault="4C170BED" w:rsidP="37240280">
            <w:pPr>
              <w:pStyle w:val="BodyText"/>
            </w:pPr>
            <w:r w:rsidRPr="37240280">
              <w:t>5</w:t>
            </w:r>
          </w:p>
        </w:tc>
        <w:tc>
          <w:tcPr>
            <w:tcW w:w="2340" w:type="dxa"/>
          </w:tcPr>
          <w:p w14:paraId="3398AB7B" w14:textId="579547F7" w:rsidR="4C170BED" w:rsidRDefault="4C170BED" w:rsidP="37240280">
            <w:pPr>
              <w:pStyle w:val="BodyText"/>
            </w:pPr>
            <w:r w:rsidRPr="37240280">
              <w:t>5</w:t>
            </w:r>
          </w:p>
        </w:tc>
      </w:tr>
      <w:tr w:rsidR="37240280" w14:paraId="6C853E03" w14:textId="77777777" w:rsidTr="0097662B">
        <w:trPr>
          <w:trHeight w:val="300"/>
        </w:trPr>
        <w:tc>
          <w:tcPr>
            <w:tcW w:w="2340" w:type="dxa"/>
          </w:tcPr>
          <w:p w14:paraId="3D957F9C" w14:textId="2FA60739" w:rsidR="4C170BED" w:rsidRDefault="4C170BED" w:rsidP="37240280">
            <w:pPr>
              <w:pStyle w:val="BodyText"/>
            </w:pPr>
            <w:r w:rsidRPr="37240280">
              <w:t>Comfort</w:t>
            </w:r>
          </w:p>
        </w:tc>
        <w:tc>
          <w:tcPr>
            <w:tcW w:w="2340" w:type="dxa"/>
          </w:tcPr>
          <w:p w14:paraId="1C536125" w14:textId="0882A956" w:rsidR="4C170BED" w:rsidRDefault="4C170BED" w:rsidP="37240280">
            <w:pPr>
              <w:pStyle w:val="BodyText"/>
            </w:pPr>
            <w:r w:rsidRPr="37240280">
              <w:t>2</w:t>
            </w:r>
          </w:p>
        </w:tc>
        <w:tc>
          <w:tcPr>
            <w:tcW w:w="2340" w:type="dxa"/>
          </w:tcPr>
          <w:p w14:paraId="79DC73B0" w14:textId="565B3F33" w:rsidR="4C170BED" w:rsidRDefault="4C170BED" w:rsidP="37240280">
            <w:pPr>
              <w:pStyle w:val="BodyText"/>
            </w:pPr>
            <w:r w:rsidRPr="37240280">
              <w:t>4</w:t>
            </w:r>
          </w:p>
        </w:tc>
        <w:tc>
          <w:tcPr>
            <w:tcW w:w="2340" w:type="dxa"/>
          </w:tcPr>
          <w:p w14:paraId="46BEB246" w14:textId="6277E8CC" w:rsidR="4C170BED" w:rsidRDefault="4C170BED" w:rsidP="37240280">
            <w:pPr>
              <w:pStyle w:val="BodyText"/>
            </w:pPr>
            <w:r w:rsidRPr="37240280">
              <w:t>3</w:t>
            </w:r>
          </w:p>
        </w:tc>
      </w:tr>
      <w:tr w:rsidR="37240280" w14:paraId="2E9D2786" w14:textId="77777777" w:rsidTr="0097662B">
        <w:trPr>
          <w:trHeight w:val="300"/>
        </w:trPr>
        <w:tc>
          <w:tcPr>
            <w:tcW w:w="2340" w:type="dxa"/>
          </w:tcPr>
          <w:p w14:paraId="1164F25C" w14:textId="69B7224B" w:rsidR="4C170BED" w:rsidRDefault="4C170BED" w:rsidP="37240280">
            <w:pPr>
              <w:pStyle w:val="BodyText"/>
            </w:pPr>
            <w:r w:rsidRPr="37240280">
              <w:t>Durability</w:t>
            </w:r>
          </w:p>
        </w:tc>
        <w:tc>
          <w:tcPr>
            <w:tcW w:w="2340" w:type="dxa"/>
          </w:tcPr>
          <w:p w14:paraId="6B27177A" w14:textId="7B17E3FF" w:rsidR="4C170BED" w:rsidRDefault="4C170BED" w:rsidP="37240280">
            <w:pPr>
              <w:pStyle w:val="BodyText"/>
            </w:pPr>
            <w:r w:rsidRPr="37240280">
              <w:t>4</w:t>
            </w:r>
          </w:p>
        </w:tc>
        <w:tc>
          <w:tcPr>
            <w:tcW w:w="2340" w:type="dxa"/>
          </w:tcPr>
          <w:p w14:paraId="18E98DC6" w14:textId="515B3602" w:rsidR="4C170BED" w:rsidRDefault="4C170BED" w:rsidP="37240280">
            <w:pPr>
              <w:pStyle w:val="BodyText"/>
            </w:pPr>
            <w:r w:rsidRPr="37240280">
              <w:t>5</w:t>
            </w:r>
          </w:p>
        </w:tc>
        <w:tc>
          <w:tcPr>
            <w:tcW w:w="2340" w:type="dxa"/>
          </w:tcPr>
          <w:p w14:paraId="11758CC6" w14:textId="2AA65091" w:rsidR="4C170BED" w:rsidRDefault="4C170BED" w:rsidP="37240280">
            <w:pPr>
              <w:pStyle w:val="BodyText"/>
            </w:pPr>
            <w:r w:rsidRPr="37240280">
              <w:t>5</w:t>
            </w:r>
          </w:p>
        </w:tc>
      </w:tr>
      <w:tr w:rsidR="37240280" w14:paraId="7C88E67D" w14:textId="77777777" w:rsidTr="0097662B">
        <w:trPr>
          <w:trHeight w:val="300"/>
        </w:trPr>
        <w:tc>
          <w:tcPr>
            <w:tcW w:w="2340" w:type="dxa"/>
          </w:tcPr>
          <w:p w14:paraId="4EC19C8F" w14:textId="74052737" w:rsidR="4C170BED" w:rsidRDefault="4C170BED" w:rsidP="37240280">
            <w:pPr>
              <w:pStyle w:val="BodyText"/>
            </w:pPr>
            <w:r w:rsidRPr="37240280">
              <w:t>Safety</w:t>
            </w:r>
          </w:p>
        </w:tc>
        <w:tc>
          <w:tcPr>
            <w:tcW w:w="2340" w:type="dxa"/>
          </w:tcPr>
          <w:p w14:paraId="740D5A57" w14:textId="22A2FD8F" w:rsidR="4C170BED" w:rsidRDefault="4C170BED" w:rsidP="37240280">
            <w:pPr>
              <w:pStyle w:val="BodyText"/>
            </w:pPr>
            <w:r w:rsidRPr="37240280">
              <w:t>3</w:t>
            </w:r>
          </w:p>
        </w:tc>
        <w:tc>
          <w:tcPr>
            <w:tcW w:w="2340" w:type="dxa"/>
          </w:tcPr>
          <w:p w14:paraId="52ECA4D0" w14:textId="3B37922E" w:rsidR="4C170BED" w:rsidRDefault="4C170BED" w:rsidP="37240280">
            <w:pPr>
              <w:pStyle w:val="BodyText"/>
            </w:pPr>
            <w:r w:rsidRPr="37240280">
              <w:t>5</w:t>
            </w:r>
          </w:p>
        </w:tc>
        <w:tc>
          <w:tcPr>
            <w:tcW w:w="2340" w:type="dxa"/>
          </w:tcPr>
          <w:p w14:paraId="265C7B02" w14:textId="06D00A93" w:rsidR="4C170BED" w:rsidRDefault="4C170BED" w:rsidP="37240280">
            <w:pPr>
              <w:pStyle w:val="BodyText"/>
            </w:pPr>
            <w:r w:rsidRPr="37240280">
              <w:t>5</w:t>
            </w:r>
          </w:p>
        </w:tc>
      </w:tr>
      <w:tr w:rsidR="37240280" w14:paraId="35AE0FD0" w14:textId="77777777" w:rsidTr="0097662B">
        <w:trPr>
          <w:trHeight w:val="300"/>
        </w:trPr>
        <w:tc>
          <w:tcPr>
            <w:tcW w:w="2340" w:type="dxa"/>
          </w:tcPr>
          <w:p w14:paraId="57784347" w14:textId="51FDC805" w:rsidR="4C170BED" w:rsidRDefault="4C170BED" w:rsidP="37240280">
            <w:pPr>
              <w:pStyle w:val="BodyText"/>
              <w:rPr>
                <w:highlight w:val="yellow"/>
              </w:rPr>
            </w:pPr>
            <w:r w:rsidRPr="37240280">
              <w:rPr>
                <w:highlight w:val="yellow"/>
              </w:rPr>
              <w:t>Total</w:t>
            </w:r>
          </w:p>
        </w:tc>
        <w:tc>
          <w:tcPr>
            <w:tcW w:w="2340" w:type="dxa"/>
          </w:tcPr>
          <w:p w14:paraId="11E0C8C2" w14:textId="3E634096" w:rsidR="4C170BED" w:rsidRDefault="4C170BED" w:rsidP="37240280">
            <w:pPr>
              <w:pStyle w:val="BodyText"/>
              <w:rPr>
                <w:highlight w:val="yellow"/>
              </w:rPr>
            </w:pPr>
            <w:r w:rsidRPr="37240280">
              <w:rPr>
                <w:highlight w:val="yellow"/>
              </w:rPr>
              <w:t>17</w:t>
            </w:r>
          </w:p>
        </w:tc>
        <w:tc>
          <w:tcPr>
            <w:tcW w:w="2340" w:type="dxa"/>
          </w:tcPr>
          <w:p w14:paraId="08F20C9D" w14:textId="057E7587" w:rsidR="4C170BED" w:rsidRDefault="4C170BED" w:rsidP="37240280">
            <w:pPr>
              <w:pStyle w:val="BodyText"/>
              <w:rPr>
                <w:highlight w:val="yellow"/>
              </w:rPr>
            </w:pPr>
            <w:r w:rsidRPr="37240280">
              <w:rPr>
                <w:highlight w:val="yellow"/>
              </w:rPr>
              <w:t>22</w:t>
            </w:r>
          </w:p>
        </w:tc>
        <w:tc>
          <w:tcPr>
            <w:tcW w:w="2340" w:type="dxa"/>
          </w:tcPr>
          <w:p w14:paraId="5275B097" w14:textId="18AC32EA" w:rsidR="4C170BED" w:rsidRDefault="4C170BED" w:rsidP="37240280">
            <w:pPr>
              <w:pStyle w:val="BodyText"/>
              <w:rPr>
                <w:highlight w:val="yellow"/>
              </w:rPr>
            </w:pPr>
            <w:r w:rsidRPr="37240280">
              <w:rPr>
                <w:highlight w:val="yellow"/>
              </w:rPr>
              <w:t>19</w:t>
            </w:r>
          </w:p>
        </w:tc>
      </w:tr>
    </w:tbl>
    <w:p w14:paraId="036C31A7" w14:textId="2DFDC6C8" w:rsidR="06B42D58" w:rsidRPr="000B08EF" w:rsidRDefault="06B42D58" w:rsidP="37240280">
      <w:pPr>
        <w:pStyle w:val="BodyText"/>
        <w:rPr>
          <w:sz w:val="24"/>
        </w:rPr>
      </w:pPr>
      <w:r w:rsidRPr="000B08EF">
        <w:rPr>
          <w:sz w:val="24"/>
        </w:rPr>
        <w:t>Each criterion was weighted equally, and the total scores were calculated by summing the ratings across all categories. This systematic approach ensures that the selected concept performs well not just in protection, but also in usability and cost-effectiveness.</w:t>
      </w:r>
    </w:p>
    <w:p w14:paraId="390B71FD" w14:textId="18CAD508" w:rsidR="00A51080" w:rsidRDefault="00A51080" w:rsidP="00A51080">
      <w:pPr>
        <w:pStyle w:val="BodyText"/>
        <w:rPr>
          <w:i/>
          <w:iCs/>
        </w:rPr>
      </w:pPr>
    </w:p>
    <w:p w14:paraId="13B3C601" w14:textId="030AAC47" w:rsidR="00F837BF" w:rsidRDefault="00BD3D29" w:rsidP="00BD3D29">
      <w:pPr>
        <w:pStyle w:val="Heading3"/>
      </w:pPr>
      <w:bookmarkStart w:id="79" w:name="_Toc357822667"/>
      <w:r>
        <w:t>Front Wing Selection Criteria</w:t>
      </w:r>
      <w:bookmarkEnd w:id="79"/>
      <w:r>
        <w:t xml:space="preserve"> </w:t>
      </w:r>
    </w:p>
    <w:p w14:paraId="03B5FA47" w14:textId="14B770AF" w:rsidR="00BD3D29" w:rsidRPr="000B08EF" w:rsidRDefault="001D727B" w:rsidP="004D2690">
      <w:pPr>
        <w:pStyle w:val="BodyText"/>
        <w:ind w:firstLine="709"/>
        <w:rPr>
          <w:sz w:val="24"/>
        </w:rPr>
      </w:pPr>
      <w:r w:rsidRPr="000B08EF">
        <w:rPr>
          <w:sz w:val="24"/>
        </w:rPr>
        <w:t>There will be four criteria for the front wing. The first being aerodynamic performance, structural integrity, rule compliance,</w:t>
      </w:r>
      <w:r w:rsidR="0041134B" w:rsidRPr="000B08EF">
        <w:rPr>
          <w:sz w:val="24"/>
        </w:rPr>
        <w:t xml:space="preserve"> and manufacturability. </w:t>
      </w:r>
      <w:r w:rsidR="001F799A" w:rsidRPr="000B08EF">
        <w:rPr>
          <w:sz w:val="24"/>
        </w:rPr>
        <w:t xml:space="preserve">Aerodynamic performance will be based </w:t>
      </w:r>
      <w:r w:rsidR="007D2316" w:rsidRPr="000B08EF">
        <w:rPr>
          <w:sz w:val="24"/>
        </w:rPr>
        <w:t>off</w:t>
      </w:r>
      <w:r w:rsidR="001F799A" w:rsidRPr="000B08EF">
        <w:rPr>
          <w:sz w:val="24"/>
        </w:rPr>
        <w:t xml:space="preserve"> </w:t>
      </w:r>
      <w:r w:rsidR="00C3699E" w:rsidRPr="000B08EF">
        <w:rPr>
          <w:sz w:val="24"/>
        </w:rPr>
        <w:t xml:space="preserve">drag and lift </w:t>
      </w:r>
      <w:r w:rsidR="004D2690" w:rsidRPr="000B08EF">
        <w:rPr>
          <w:sz w:val="24"/>
        </w:rPr>
        <w:t>coefficients that</w:t>
      </w:r>
      <w:r w:rsidR="00C3699E" w:rsidRPr="000B08EF">
        <w:rPr>
          <w:sz w:val="24"/>
        </w:rPr>
        <w:t xml:space="preserve"> ran through a MATLAB code developed by a teammate</w:t>
      </w:r>
      <w:r w:rsidR="007D2316" w:rsidRPr="000B08EF">
        <w:rPr>
          <w:sz w:val="24"/>
        </w:rPr>
        <w:t xml:space="preserve">. Structural integrity refers to a rule in the FSAE rule book. </w:t>
      </w:r>
      <w:r w:rsidR="00F56BD7" w:rsidRPr="000B08EF">
        <w:rPr>
          <w:sz w:val="24"/>
        </w:rPr>
        <w:t xml:space="preserve">Rule T.7.1.3 says, all aerodynamic devices must be rigid and have no excess deflection. </w:t>
      </w:r>
      <w:r w:rsidR="002D0B08" w:rsidRPr="000B08EF">
        <w:rPr>
          <w:sz w:val="24"/>
        </w:rPr>
        <w:t>Regulatory compliance wi</w:t>
      </w:r>
      <w:r w:rsidR="003B670E" w:rsidRPr="000B08EF">
        <w:rPr>
          <w:sz w:val="24"/>
        </w:rPr>
        <w:t xml:space="preserve">ll ensure the wing follows all rules. The main rule being that it must be within the </w:t>
      </w:r>
      <w:r w:rsidR="001B33FF" w:rsidRPr="000B08EF">
        <w:rPr>
          <w:sz w:val="24"/>
        </w:rPr>
        <w:t>aerodynamic envelope of the car, and that the edges have to be within a specific radii</w:t>
      </w:r>
      <w:r w:rsidR="00D55AE5" w:rsidRPr="000B08EF">
        <w:rPr>
          <w:sz w:val="24"/>
        </w:rPr>
        <w:t xml:space="preserve"> of </w:t>
      </w:r>
      <w:r w:rsidR="00E72679" w:rsidRPr="000B08EF">
        <w:rPr>
          <w:sz w:val="24"/>
        </w:rPr>
        <w:t xml:space="preserve">greater than 5mm horizontally and 3mm vertically. </w:t>
      </w:r>
    </w:p>
    <w:p w14:paraId="3187BDE8" w14:textId="22A6917C" w:rsidR="00BD3D29" w:rsidRDefault="00BD3D29" w:rsidP="00BD3D29">
      <w:pPr>
        <w:pStyle w:val="Heading3"/>
      </w:pPr>
      <w:bookmarkStart w:id="80" w:name="_Toc244350914"/>
      <w:r>
        <w:t>Rear Wing Selection Criteria</w:t>
      </w:r>
      <w:bookmarkEnd w:id="80"/>
    </w:p>
    <w:p w14:paraId="79A0A937" w14:textId="43BE1095" w:rsidR="00BD3D29" w:rsidRDefault="0DD1BE8E" w:rsidP="0056E777">
      <w:pPr>
        <w:ind w:firstLine="709"/>
      </w:pPr>
      <w:r w:rsidRPr="0056E777">
        <w:t>There will also be four main criteria for the rear wing: aerodynamic performance, structural integrity, rule compliance, and manufacturability. Aerodynamic performance will focus on maximizing the lift-to-drag ratio, evaluated using MATLAB simulations and CFD outputs to ensure the wing contributes to overall downforce with minimal drag penalties. Structural integrity will be assessed according to FSAE Rule T.7.1.3, requiring that all aerodynamic devices, including the rear wing, remain rigid under load with no significant deflection. Rule compliance will verify that the rear wing remains within the allowed aerodynamic envelope and does not exceed height or width limitations outlined in the FSAE rulebook. Additionally, the rear wing must meet the same edge radius requirements as the front wing, with all exposed edges having radii greater than 5 mm horizontally and 3 mm vertically. Manufacturability will ensure that the rear wing can be produced using the team’s available tools and materials, while also being easy to assemble and repair as needed throughout the season.</w:t>
      </w:r>
    </w:p>
    <w:p w14:paraId="7E81CE43" w14:textId="7BFF35D4" w:rsidR="0056E777" w:rsidRDefault="0056E777" w:rsidP="0056E777">
      <w:pPr>
        <w:ind w:firstLine="709"/>
      </w:pPr>
    </w:p>
    <w:p w14:paraId="4BAF9668" w14:textId="3E19AF63" w:rsidR="00BD3D29" w:rsidRDefault="00BD3D29" w:rsidP="00BD3D29">
      <w:pPr>
        <w:pStyle w:val="Heading3"/>
      </w:pPr>
      <w:bookmarkStart w:id="81" w:name="_Toc421809002"/>
      <w:r>
        <w:t>Firewall Selection Criteria</w:t>
      </w:r>
      <w:bookmarkEnd w:id="81"/>
    </w:p>
    <w:p w14:paraId="1C695352" w14:textId="5814D4ED" w:rsidR="00BD3D29" w:rsidRPr="00BD3D29" w:rsidRDefault="432F114A" w:rsidP="00BD3D29">
      <w:pPr>
        <w:pStyle w:val="BodyText"/>
      </w:pPr>
      <w:r>
        <w:t xml:space="preserve">There are </w:t>
      </w:r>
      <w:r w:rsidR="00D604BA">
        <w:t>five c</w:t>
      </w:r>
      <w:r>
        <w:t xml:space="preserve">riteria for the firewall, but all are focused mainly around </w:t>
      </w:r>
      <w:r w:rsidR="749A5F5A">
        <w:t>making the firewall removable</w:t>
      </w:r>
      <w:r w:rsidR="003C5E59">
        <w:t xml:space="preserve"> which is the main criteria for these </w:t>
      </w:r>
      <w:r w:rsidR="0005736D">
        <w:t>designs</w:t>
      </w:r>
      <w:r w:rsidR="003C5E59">
        <w:t xml:space="preserve">. </w:t>
      </w:r>
      <w:r w:rsidR="0005736D">
        <w:t xml:space="preserve">The first </w:t>
      </w:r>
      <w:r w:rsidR="002D4C6B">
        <w:t>criteria</w:t>
      </w:r>
      <w:r w:rsidR="0005736D">
        <w:t xml:space="preserve"> </w:t>
      </w:r>
      <w:r w:rsidR="00DB43D3">
        <w:t>are</w:t>
      </w:r>
      <w:r w:rsidR="0005736D">
        <w:t xml:space="preserve"> resistance to radiation heat transfer </w:t>
      </w:r>
      <w:r w:rsidR="008C054D">
        <w:t xml:space="preserve">which is </w:t>
      </w:r>
      <w:r w:rsidR="00640FFF">
        <w:t xml:space="preserve">done through polishing aluminum to reflect heat coming </w:t>
      </w:r>
      <w:r w:rsidR="00A25016">
        <w:t>off</w:t>
      </w:r>
      <w:r w:rsidR="00640FFF">
        <w:t xml:space="preserve"> the exhaust, Information regarding </w:t>
      </w:r>
      <w:r w:rsidR="00947CC5">
        <w:t xml:space="preserve">why this was </w:t>
      </w:r>
      <w:r w:rsidR="00A25016">
        <w:t>done,</w:t>
      </w:r>
      <w:r w:rsidR="00947CC5">
        <w:t xml:space="preserve"> and </w:t>
      </w:r>
      <w:r w:rsidR="00640FFF">
        <w:t xml:space="preserve">the emissivity and reflectivity of the aluminum can be found in section </w:t>
      </w:r>
      <w:r w:rsidR="002B2F65">
        <w:t xml:space="preserve">6.3.1. </w:t>
      </w:r>
      <w:r w:rsidR="00DB43D3">
        <w:t xml:space="preserve">The other criteria consist </w:t>
      </w:r>
      <w:r w:rsidR="00A25016">
        <w:t xml:space="preserve">of Complexity, Manufacturability, and Ergonomics. </w:t>
      </w:r>
      <w:r w:rsidR="00D10C63">
        <w:t>To</w:t>
      </w:r>
      <w:r w:rsidR="008628C3">
        <w:t xml:space="preserve"> be rule compliant and to ensure this design doesn’t affect other sub teams components of the vehicle</w:t>
      </w:r>
      <w:r w:rsidR="005F7F38">
        <w:t xml:space="preserve"> these five criteria were selected to base the final design </w:t>
      </w:r>
      <w:r w:rsidR="000B6E82">
        <w:t>off</w:t>
      </w:r>
      <w:r w:rsidR="005F7F38">
        <w:t>.</w:t>
      </w:r>
      <w:r w:rsidR="002D2FCA">
        <w:t xml:space="preserve"> It is also important to note that </w:t>
      </w:r>
      <w:r w:rsidR="00D10C63">
        <w:t xml:space="preserve">these criteria were also selected based on section T.1.8 from the FSAE 2025 rule book regarding the firewall. </w:t>
      </w:r>
    </w:p>
    <w:p w14:paraId="650B5C65" w14:textId="516C34E8" w:rsidR="00A51080" w:rsidRDefault="00A51080" w:rsidP="00A51080">
      <w:pPr>
        <w:pStyle w:val="Heading2"/>
      </w:pPr>
      <w:bookmarkStart w:id="82" w:name="_Toc146875038"/>
      <w:bookmarkStart w:id="83" w:name="_Toc1469692449"/>
      <w:r>
        <w:t>Concept Selection</w:t>
      </w:r>
      <w:bookmarkEnd w:id="82"/>
      <w:bookmarkEnd w:id="83"/>
    </w:p>
    <w:p w14:paraId="022E86E3" w14:textId="0AEB0C82" w:rsidR="00323710" w:rsidRPr="00323710" w:rsidRDefault="5DFA2FF7" w:rsidP="00323710">
      <w:pPr>
        <w:pStyle w:val="Heading3"/>
        <w:rPr>
          <w:rFonts w:eastAsia="Arial" w:cs="Arial"/>
          <w:color w:val="000000" w:themeColor="text1"/>
        </w:rPr>
      </w:pPr>
      <w:bookmarkStart w:id="84" w:name="_Toc1756632347"/>
      <w:r w:rsidRPr="0056E777">
        <w:rPr>
          <w:rFonts w:eastAsia="Arial" w:cs="Arial"/>
          <w:color w:val="000000" w:themeColor="text1"/>
        </w:rPr>
        <w:t>Concept Selection for Chassis Design (Ryan Meger)</w:t>
      </w:r>
      <w:bookmarkEnd w:id="84"/>
    </w:p>
    <w:p w14:paraId="47C5C0BC" w14:textId="146E08D1" w:rsidR="002A4ABB" w:rsidRPr="002A4ABB" w:rsidRDefault="002A4ABB" w:rsidP="002A4ABB">
      <w:pPr>
        <w:pStyle w:val="Caption"/>
        <w:keepNext/>
        <w:rPr>
          <w:sz w:val="20"/>
          <w:szCs w:val="20"/>
        </w:rPr>
      </w:pPr>
      <w:r w:rsidRPr="002A4ABB">
        <w:rPr>
          <w:sz w:val="20"/>
          <w:szCs w:val="20"/>
        </w:rPr>
        <w:t xml:space="preserve">Table </w:t>
      </w:r>
      <w:r w:rsidRPr="002A4ABB">
        <w:rPr>
          <w:sz w:val="20"/>
          <w:szCs w:val="20"/>
        </w:rPr>
        <w:fldChar w:fldCharType="begin"/>
      </w:r>
      <w:r w:rsidRPr="002A4ABB">
        <w:rPr>
          <w:sz w:val="20"/>
          <w:szCs w:val="20"/>
        </w:rPr>
        <w:instrText xml:space="preserve"> SEQ Table \* ARABIC </w:instrText>
      </w:r>
      <w:r w:rsidRPr="002A4ABB">
        <w:rPr>
          <w:sz w:val="20"/>
          <w:szCs w:val="20"/>
        </w:rPr>
        <w:fldChar w:fldCharType="separate"/>
      </w:r>
      <w:r w:rsidR="000B08EF">
        <w:rPr>
          <w:noProof/>
          <w:sz w:val="20"/>
          <w:szCs w:val="20"/>
        </w:rPr>
        <w:t>7</w:t>
      </w:r>
      <w:r w:rsidRPr="002A4ABB">
        <w:rPr>
          <w:sz w:val="20"/>
          <w:szCs w:val="20"/>
        </w:rPr>
        <w:fldChar w:fldCharType="end"/>
      </w:r>
      <w:r w:rsidRPr="002A4ABB">
        <w:rPr>
          <w:sz w:val="20"/>
          <w:szCs w:val="20"/>
        </w:rPr>
        <w:t>: Concept Selection for Chassis Design</w:t>
      </w:r>
    </w:p>
    <w:tbl>
      <w:tblPr>
        <w:tblStyle w:val="TableGrid"/>
        <w:tblW w:w="0" w:type="auto"/>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1560"/>
        <w:gridCol w:w="750"/>
        <w:gridCol w:w="1695"/>
        <w:gridCol w:w="1860"/>
        <w:gridCol w:w="1665"/>
        <w:gridCol w:w="1770"/>
      </w:tblGrid>
      <w:tr w:rsidR="4C7A83C1" w14:paraId="0FCD6BA6" w14:textId="77777777" w:rsidTr="4C7A83C1">
        <w:trPr>
          <w:trHeight w:val="300"/>
        </w:trPr>
        <w:tc>
          <w:tcPr>
            <w:tcW w:w="1560" w:type="dxa"/>
            <w:tcMar>
              <w:left w:w="105" w:type="dxa"/>
              <w:right w:w="105" w:type="dxa"/>
            </w:tcMar>
          </w:tcPr>
          <w:p w14:paraId="606537AB" w14:textId="71961972" w:rsidR="4C7A83C1" w:rsidRDefault="4C7A83C1" w:rsidP="4C7A83C1">
            <w:pPr>
              <w:spacing w:after="120"/>
              <w:rPr>
                <w:rFonts w:eastAsia="Times New Roman" w:cs="Times New Roman"/>
                <w:szCs w:val="22"/>
              </w:rPr>
            </w:pPr>
          </w:p>
        </w:tc>
        <w:tc>
          <w:tcPr>
            <w:tcW w:w="750" w:type="dxa"/>
            <w:tcMar>
              <w:left w:w="105" w:type="dxa"/>
              <w:right w:w="105" w:type="dxa"/>
            </w:tcMar>
          </w:tcPr>
          <w:p w14:paraId="3563F954" w14:textId="70963241" w:rsidR="4C7A83C1" w:rsidRDefault="4C7A83C1" w:rsidP="4C7A83C1">
            <w:pPr>
              <w:pStyle w:val="BodyText"/>
              <w:rPr>
                <w:rFonts w:eastAsia="Times New Roman" w:cs="Times New Roman"/>
                <w:szCs w:val="22"/>
              </w:rPr>
            </w:pPr>
            <w:r w:rsidRPr="4C7A83C1">
              <w:rPr>
                <w:rFonts w:eastAsia="Times New Roman" w:cs="Times New Roman"/>
                <w:szCs w:val="22"/>
              </w:rPr>
              <w:t>Weight (1-5)</w:t>
            </w:r>
          </w:p>
        </w:tc>
        <w:tc>
          <w:tcPr>
            <w:tcW w:w="1695" w:type="dxa"/>
            <w:tcMar>
              <w:left w:w="105" w:type="dxa"/>
              <w:right w:w="105" w:type="dxa"/>
            </w:tcMar>
          </w:tcPr>
          <w:p w14:paraId="3BD5675B" w14:textId="46AC1131" w:rsidR="4C7A83C1" w:rsidRDefault="4C7A83C1" w:rsidP="4C7A83C1">
            <w:pPr>
              <w:pStyle w:val="BodyText"/>
              <w:rPr>
                <w:rFonts w:eastAsia="Times New Roman" w:cs="Times New Roman"/>
                <w:szCs w:val="22"/>
              </w:rPr>
            </w:pPr>
            <w:r w:rsidRPr="4C7A83C1">
              <w:rPr>
                <w:rFonts w:eastAsia="Times New Roman" w:cs="Times New Roman"/>
                <w:szCs w:val="22"/>
                <w:highlight w:val="green"/>
              </w:rPr>
              <w:t>Design 1(datum)</w:t>
            </w:r>
          </w:p>
          <w:p w14:paraId="7E0A57BB" w14:textId="37856A59" w:rsidR="4C7A83C1" w:rsidRDefault="4C7A83C1" w:rsidP="4C7A83C1">
            <w:pPr>
              <w:spacing w:after="120"/>
              <w:rPr>
                <w:rFonts w:eastAsia="Times New Roman" w:cs="Times New Roman"/>
                <w:szCs w:val="22"/>
              </w:rPr>
            </w:pPr>
            <w:r>
              <w:rPr>
                <w:noProof/>
              </w:rPr>
              <w:drawing>
                <wp:inline distT="0" distB="0" distL="0" distR="0" wp14:anchorId="0B5D5945" wp14:editId="4C29244B">
                  <wp:extent cx="1104900" cy="628650"/>
                  <wp:effectExtent l="0" t="0" r="0" b="0"/>
                  <wp:docPr id="1241358184" name="drawing" title="Inserting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1358184" name=""/>
                          <pic:cNvPicPr/>
                        </pic:nvPicPr>
                        <pic:blipFill>
                          <a:blip r:embed="rId64">
                            <a:extLst>
                              <a:ext uri="{28A0092B-C50C-407E-A947-70E740481C1C}">
                                <a14:useLocalDpi xmlns:a14="http://schemas.microsoft.com/office/drawing/2010/main" val="0"/>
                              </a:ext>
                            </a:extLst>
                          </a:blip>
                          <a:stretch>
                            <a:fillRect/>
                          </a:stretch>
                        </pic:blipFill>
                        <pic:spPr>
                          <a:xfrm>
                            <a:off x="0" y="0"/>
                            <a:ext cx="1104900" cy="628650"/>
                          </a:xfrm>
                          <a:prstGeom prst="rect">
                            <a:avLst/>
                          </a:prstGeom>
                        </pic:spPr>
                      </pic:pic>
                    </a:graphicData>
                  </a:graphic>
                </wp:inline>
              </w:drawing>
            </w:r>
          </w:p>
        </w:tc>
        <w:tc>
          <w:tcPr>
            <w:tcW w:w="1860" w:type="dxa"/>
            <w:tcMar>
              <w:left w:w="105" w:type="dxa"/>
              <w:right w:w="105" w:type="dxa"/>
            </w:tcMar>
          </w:tcPr>
          <w:p w14:paraId="4E3847D2" w14:textId="3E2AB5F8" w:rsidR="4C7A83C1" w:rsidRDefault="4C7A83C1" w:rsidP="4C7A83C1">
            <w:pPr>
              <w:pStyle w:val="BodyText"/>
              <w:rPr>
                <w:rFonts w:eastAsia="Times New Roman" w:cs="Times New Roman"/>
                <w:szCs w:val="22"/>
              </w:rPr>
            </w:pPr>
            <w:r w:rsidRPr="4C7A83C1">
              <w:rPr>
                <w:rFonts w:eastAsia="Times New Roman" w:cs="Times New Roman"/>
                <w:szCs w:val="22"/>
              </w:rPr>
              <w:t>Design 2</w:t>
            </w:r>
          </w:p>
          <w:p w14:paraId="1CE38471" w14:textId="471C2135" w:rsidR="4C7A83C1" w:rsidRDefault="4C7A83C1" w:rsidP="4C7A83C1">
            <w:pPr>
              <w:spacing w:after="120"/>
              <w:rPr>
                <w:rFonts w:eastAsia="Times New Roman" w:cs="Times New Roman"/>
                <w:szCs w:val="22"/>
              </w:rPr>
            </w:pPr>
            <w:r>
              <w:rPr>
                <w:noProof/>
              </w:rPr>
              <w:drawing>
                <wp:inline distT="0" distB="0" distL="0" distR="0" wp14:anchorId="6B5B7E44" wp14:editId="5C1CF755">
                  <wp:extent cx="1238250" cy="704850"/>
                  <wp:effectExtent l="0" t="0" r="0" b="0"/>
                  <wp:docPr id="1569517873" name="drawing" title="Inserting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9517873" name=""/>
                          <pic:cNvPicPr/>
                        </pic:nvPicPr>
                        <pic:blipFill>
                          <a:blip r:embed="rId65" cstate="print">
                            <a:extLst>
                              <a:ext uri="{28A0092B-C50C-407E-A947-70E740481C1C}">
                                <a14:useLocalDpi xmlns:a14="http://schemas.microsoft.com/office/drawing/2010/main" val="0"/>
                              </a:ext>
                            </a:extLst>
                          </a:blip>
                          <a:stretch>
                            <a:fillRect/>
                          </a:stretch>
                        </pic:blipFill>
                        <pic:spPr>
                          <a:xfrm>
                            <a:off x="0" y="0"/>
                            <a:ext cx="1238250" cy="704850"/>
                          </a:xfrm>
                          <a:prstGeom prst="rect">
                            <a:avLst/>
                          </a:prstGeom>
                        </pic:spPr>
                      </pic:pic>
                    </a:graphicData>
                  </a:graphic>
                </wp:inline>
              </w:drawing>
            </w:r>
          </w:p>
        </w:tc>
        <w:tc>
          <w:tcPr>
            <w:tcW w:w="1665" w:type="dxa"/>
            <w:tcMar>
              <w:left w:w="105" w:type="dxa"/>
              <w:right w:w="105" w:type="dxa"/>
            </w:tcMar>
          </w:tcPr>
          <w:p w14:paraId="162BCDCF" w14:textId="04A433A8" w:rsidR="4C7A83C1" w:rsidRDefault="4C7A83C1" w:rsidP="4C7A83C1">
            <w:pPr>
              <w:pStyle w:val="BodyText"/>
              <w:rPr>
                <w:rFonts w:eastAsia="Times New Roman" w:cs="Times New Roman"/>
                <w:szCs w:val="22"/>
              </w:rPr>
            </w:pPr>
            <w:r w:rsidRPr="4C7A83C1">
              <w:rPr>
                <w:rFonts w:eastAsia="Times New Roman" w:cs="Times New Roman"/>
                <w:szCs w:val="22"/>
              </w:rPr>
              <w:t>Design 3</w:t>
            </w:r>
          </w:p>
          <w:p w14:paraId="44B00AA2" w14:textId="1923D0BC" w:rsidR="4C7A83C1" w:rsidRDefault="4C7A83C1" w:rsidP="4C7A83C1">
            <w:pPr>
              <w:spacing w:after="120"/>
              <w:rPr>
                <w:rFonts w:eastAsia="Times New Roman" w:cs="Times New Roman"/>
                <w:szCs w:val="22"/>
              </w:rPr>
            </w:pPr>
            <w:r>
              <w:rPr>
                <w:noProof/>
              </w:rPr>
              <w:drawing>
                <wp:inline distT="0" distB="0" distL="0" distR="0" wp14:anchorId="4B6B9368" wp14:editId="15E49925">
                  <wp:extent cx="1085850" cy="628650"/>
                  <wp:effectExtent l="0" t="0" r="0" b="0"/>
                  <wp:docPr id="533916620" name="drawing" title="Inserting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916620" name=""/>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085850" cy="628650"/>
                          </a:xfrm>
                          <a:prstGeom prst="rect">
                            <a:avLst/>
                          </a:prstGeom>
                        </pic:spPr>
                      </pic:pic>
                    </a:graphicData>
                  </a:graphic>
                </wp:inline>
              </w:drawing>
            </w:r>
          </w:p>
        </w:tc>
        <w:tc>
          <w:tcPr>
            <w:tcW w:w="1770" w:type="dxa"/>
            <w:tcMar>
              <w:left w:w="105" w:type="dxa"/>
              <w:right w:w="105" w:type="dxa"/>
            </w:tcMar>
          </w:tcPr>
          <w:p w14:paraId="05E0A927" w14:textId="2FA6703E" w:rsidR="4C7A83C1" w:rsidRDefault="4C7A83C1" w:rsidP="4C7A83C1">
            <w:pPr>
              <w:pStyle w:val="BodyText"/>
              <w:rPr>
                <w:rFonts w:eastAsia="Times New Roman" w:cs="Times New Roman"/>
                <w:szCs w:val="22"/>
              </w:rPr>
            </w:pPr>
            <w:r w:rsidRPr="4C7A83C1">
              <w:rPr>
                <w:rFonts w:eastAsia="Times New Roman" w:cs="Times New Roman"/>
                <w:szCs w:val="22"/>
              </w:rPr>
              <w:t>Design 4</w:t>
            </w:r>
          </w:p>
          <w:p w14:paraId="1C798488" w14:textId="0E9B39A7" w:rsidR="4C7A83C1" w:rsidRDefault="4C7A83C1" w:rsidP="4C7A83C1">
            <w:pPr>
              <w:spacing w:after="120"/>
              <w:rPr>
                <w:rFonts w:eastAsia="Times New Roman" w:cs="Times New Roman"/>
                <w:szCs w:val="22"/>
              </w:rPr>
            </w:pPr>
            <w:r>
              <w:rPr>
                <w:noProof/>
              </w:rPr>
              <w:drawing>
                <wp:inline distT="0" distB="0" distL="0" distR="0" wp14:anchorId="4C44AF38" wp14:editId="2ABFA9DF">
                  <wp:extent cx="1162050" cy="628650"/>
                  <wp:effectExtent l="0" t="0" r="0" b="0"/>
                  <wp:docPr id="1588696632" name="drawing" title="Inserting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8696632" name=""/>
                          <pic:cNvPicPr/>
                        </pic:nvPicPr>
                        <pic:blipFill>
                          <a:blip r:embed="rId67" cstate="print">
                            <a:extLst>
                              <a:ext uri="{28A0092B-C50C-407E-A947-70E740481C1C}">
                                <a14:useLocalDpi xmlns:a14="http://schemas.microsoft.com/office/drawing/2010/main" val="0"/>
                              </a:ext>
                            </a:extLst>
                          </a:blip>
                          <a:stretch>
                            <a:fillRect/>
                          </a:stretch>
                        </pic:blipFill>
                        <pic:spPr>
                          <a:xfrm>
                            <a:off x="0" y="0"/>
                            <a:ext cx="1162050" cy="628650"/>
                          </a:xfrm>
                          <a:prstGeom prst="rect">
                            <a:avLst/>
                          </a:prstGeom>
                        </pic:spPr>
                      </pic:pic>
                    </a:graphicData>
                  </a:graphic>
                </wp:inline>
              </w:drawing>
            </w:r>
          </w:p>
          <w:p w14:paraId="17F6A311" w14:textId="053DB2E5" w:rsidR="4C7A83C1" w:rsidRDefault="4C7A83C1" w:rsidP="4C7A83C1">
            <w:pPr>
              <w:spacing w:after="120"/>
              <w:rPr>
                <w:rFonts w:eastAsia="Times New Roman" w:cs="Times New Roman"/>
                <w:szCs w:val="22"/>
              </w:rPr>
            </w:pPr>
          </w:p>
        </w:tc>
      </w:tr>
      <w:tr w:rsidR="4C7A83C1" w14:paraId="768E074F" w14:textId="77777777" w:rsidTr="4C7A83C1">
        <w:trPr>
          <w:trHeight w:val="300"/>
        </w:trPr>
        <w:tc>
          <w:tcPr>
            <w:tcW w:w="1560" w:type="dxa"/>
            <w:tcMar>
              <w:left w:w="105" w:type="dxa"/>
              <w:right w:w="105" w:type="dxa"/>
            </w:tcMar>
          </w:tcPr>
          <w:p w14:paraId="68914035" w14:textId="14BE21BE" w:rsidR="4C7A83C1" w:rsidRDefault="4C7A83C1" w:rsidP="4C7A83C1">
            <w:pPr>
              <w:pStyle w:val="BodyText"/>
              <w:rPr>
                <w:rFonts w:eastAsia="Times New Roman" w:cs="Times New Roman"/>
                <w:szCs w:val="22"/>
              </w:rPr>
            </w:pPr>
            <w:r w:rsidRPr="4C7A83C1">
              <w:rPr>
                <w:rFonts w:eastAsia="Times New Roman" w:cs="Times New Roman"/>
                <w:szCs w:val="22"/>
              </w:rPr>
              <w:t>Torsional Rigidity</w:t>
            </w:r>
          </w:p>
        </w:tc>
        <w:tc>
          <w:tcPr>
            <w:tcW w:w="750" w:type="dxa"/>
            <w:tcMar>
              <w:left w:w="105" w:type="dxa"/>
              <w:right w:w="105" w:type="dxa"/>
            </w:tcMar>
          </w:tcPr>
          <w:p w14:paraId="3309DADE" w14:textId="0845C946"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695" w:type="dxa"/>
            <w:tcMar>
              <w:left w:w="105" w:type="dxa"/>
              <w:right w:w="105" w:type="dxa"/>
            </w:tcMar>
          </w:tcPr>
          <w:p w14:paraId="180ABA67" w14:textId="575F914C"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860" w:type="dxa"/>
            <w:tcMar>
              <w:left w:w="105" w:type="dxa"/>
              <w:right w:w="105" w:type="dxa"/>
            </w:tcMar>
          </w:tcPr>
          <w:p w14:paraId="5A1AAEF7" w14:textId="751701C6"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665" w:type="dxa"/>
            <w:tcMar>
              <w:left w:w="105" w:type="dxa"/>
              <w:right w:w="105" w:type="dxa"/>
            </w:tcMar>
          </w:tcPr>
          <w:p w14:paraId="30600DDB" w14:textId="44D74560" w:rsidR="4C7A83C1" w:rsidRDefault="4C7A83C1" w:rsidP="4C7A83C1">
            <w:pPr>
              <w:pStyle w:val="BodyText"/>
              <w:rPr>
                <w:rFonts w:eastAsia="Times New Roman" w:cs="Times New Roman"/>
                <w:szCs w:val="22"/>
              </w:rPr>
            </w:pPr>
            <w:r w:rsidRPr="4C7A83C1">
              <w:rPr>
                <w:rFonts w:eastAsia="Times New Roman" w:cs="Times New Roman"/>
                <w:szCs w:val="22"/>
              </w:rPr>
              <w:t>0</w:t>
            </w:r>
          </w:p>
        </w:tc>
        <w:tc>
          <w:tcPr>
            <w:tcW w:w="1770" w:type="dxa"/>
            <w:tcMar>
              <w:left w:w="105" w:type="dxa"/>
              <w:right w:w="105" w:type="dxa"/>
            </w:tcMar>
          </w:tcPr>
          <w:p w14:paraId="4BF8A207" w14:textId="4EDD692C" w:rsidR="4C7A83C1" w:rsidRDefault="4C7A83C1" w:rsidP="4C7A83C1">
            <w:pPr>
              <w:pStyle w:val="BodyText"/>
              <w:rPr>
                <w:rFonts w:eastAsia="Times New Roman" w:cs="Times New Roman"/>
                <w:szCs w:val="22"/>
              </w:rPr>
            </w:pPr>
            <w:r w:rsidRPr="4C7A83C1">
              <w:rPr>
                <w:rFonts w:eastAsia="Times New Roman" w:cs="Times New Roman"/>
                <w:szCs w:val="22"/>
              </w:rPr>
              <w:t>0</w:t>
            </w:r>
          </w:p>
        </w:tc>
      </w:tr>
      <w:tr w:rsidR="4C7A83C1" w14:paraId="3D092E89" w14:textId="77777777" w:rsidTr="4C7A83C1">
        <w:trPr>
          <w:trHeight w:val="300"/>
        </w:trPr>
        <w:tc>
          <w:tcPr>
            <w:tcW w:w="1560" w:type="dxa"/>
            <w:tcMar>
              <w:left w:w="105" w:type="dxa"/>
              <w:right w:w="105" w:type="dxa"/>
            </w:tcMar>
          </w:tcPr>
          <w:p w14:paraId="4F43C235" w14:textId="720B4C11" w:rsidR="4C7A83C1" w:rsidRDefault="4C7A83C1" w:rsidP="4C7A83C1">
            <w:pPr>
              <w:pStyle w:val="BodyText"/>
              <w:rPr>
                <w:rFonts w:eastAsia="Times New Roman" w:cs="Times New Roman"/>
                <w:szCs w:val="22"/>
              </w:rPr>
            </w:pPr>
            <w:r w:rsidRPr="4C7A83C1">
              <w:rPr>
                <w:rFonts w:eastAsia="Times New Roman" w:cs="Times New Roman"/>
                <w:szCs w:val="22"/>
              </w:rPr>
              <w:t>Cost</w:t>
            </w:r>
          </w:p>
        </w:tc>
        <w:tc>
          <w:tcPr>
            <w:tcW w:w="750" w:type="dxa"/>
            <w:tcMar>
              <w:left w:w="105" w:type="dxa"/>
              <w:right w:w="105" w:type="dxa"/>
            </w:tcMar>
          </w:tcPr>
          <w:p w14:paraId="3D93E486" w14:textId="27DCC444"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1695" w:type="dxa"/>
            <w:tcMar>
              <w:left w:w="105" w:type="dxa"/>
              <w:right w:w="105" w:type="dxa"/>
            </w:tcMar>
          </w:tcPr>
          <w:p w14:paraId="1BD34B95" w14:textId="20D845F7"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860" w:type="dxa"/>
            <w:tcMar>
              <w:left w:w="105" w:type="dxa"/>
              <w:right w:w="105" w:type="dxa"/>
            </w:tcMar>
          </w:tcPr>
          <w:p w14:paraId="69D03553" w14:textId="76D33C30"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665" w:type="dxa"/>
            <w:tcMar>
              <w:left w:w="105" w:type="dxa"/>
              <w:right w:w="105" w:type="dxa"/>
            </w:tcMar>
          </w:tcPr>
          <w:p w14:paraId="132406E3" w14:textId="0A636EBA"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770" w:type="dxa"/>
            <w:tcMar>
              <w:left w:w="105" w:type="dxa"/>
              <w:right w:w="105" w:type="dxa"/>
            </w:tcMar>
          </w:tcPr>
          <w:p w14:paraId="2EC15D2E" w14:textId="734649AF" w:rsidR="4C7A83C1" w:rsidRDefault="4C7A83C1" w:rsidP="4C7A83C1">
            <w:pPr>
              <w:pStyle w:val="BodyText"/>
              <w:rPr>
                <w:rFonts w:eastAsia="Times New Roman" w:cs="Times New Roman"/>
                <w:szCs w:val="22"/>
              </w:rPr>
            </w:pPr>
            <w:r w:rsidRPr="4C7A83C1">
              <w:rPr>
                <w:rFonts w:eastAsia="Times New Roman" w:cs="Times New Roman"/>
                <w:szCs w:val="22"/>
              </w:rPr>
              <w:t>0</w:t>
            </w:r>
          </w:p>
        </w:tc>
      </w:tr>
      <w:tr w:rsidR="4C7A83C1" w14:paraId="0E153A8C" w14:textId="77777777" w:rsidTr="4C7A83C1">
        <w:trPr>
          <w:trHeight w:val="300"/>
        </w:trPr>
        <w:tc>
          <w:tcPr>
            <w:tcW w:w="1560" w:type="dxa"/>
            <w:tcMar>
              <w:left w:w="105" w:type="dxa"/>
              <w:right w:w="105" w:type="dxa"/>
            </w:tcMar>
          </w:tcPr>
          <w:p w14:paraId="33E5A4B5" w14:textId="18FD0E72" w:rsidR="4C7A83C1" w:rsidRDefault="4C7A83C1" w:rsidP="4C7A83C1">
            <w:pPr>
              <w:pStyle w:val="BodyText"/>
              <w:rPr>
                <w:rFonts w:eastAsia="Times New Roman" w:cs="Times New Roman"/>
                <w:szCs w:val="22"/>
              </w:rPr>
            </w:pPr>
            <w:r w:rsidRPr="4C7A83C1">
              <w:rPr>
                <w:rFonts w:eastAsia="Times New Roman" w:cs="Times New Roman"/>
                <w:szCs w:val="22"/>
              </w:rPr>
              <w:t>Weight</w:t>
            </w:r>
          </w:p>
        </w:tc>
        <w:tc>
          <w:tcPr>
            <w:tcW w:w="750" w:type="dxa"/>
            <w:tcMar>
              <w:left w:w="105" w:type="dxa"/>
              <w:right w:w="105" w:type="dxa"/>
            </w:tcMar>
          </w:tcPr>
          <w:p w14:paraId="6E53CDE2" w14:textId="55370AA7"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695" w:type="dxa"/>
            <w:tcMar>
              <w:left w:w="105" w:type="dxa"/>
              <w:right w:w="105" w:type="dxa"/>
            </w:tcMar>
          </w:tcPr>
          <w:p w14:paraId="0F7403C1" w14:textId="3B804C37"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860" w:type="dxa"/>
            <w:tcMar>
              <w:left w:w="105" w:type="dxa"/>
              <w:right w:w="105" w:type="dxa"/>
            </w:tcMar>
          </w:tcPr>
          <w:p w14:paraId="05F6F47E" w14:textId="7E3C710A"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665" w:type="dxa"/>
            <w:tcMar>
              <w:left w:w="105" w:type="dxa"/>
              <w:right w:w="105" w:type="dxa"/>
            </w:tcMar>
          </w:tcPr>
          <w:p w14:paraId="6693F4D7" w14:textId="19614A60" w:rsidR="4C7A83C1" w:rsidRDefault="4C7A83C1" w:rsidP="4C7A83C1">
            <w:pPr>
              <w:pStyle w:val="BodyText"/>
              <w:rPr>
                <w:rFonts w:eastAsia="Times New Roman" w:cs="Times New Roman"/>
                <w:szCs w:val="22"/>
              </w:rPr>
            </w:pPr>
            <w:r w:rsidRPr="4C7A83C1">
              <w:rPr>
                <w:rFonts w:eastAsia="Times New Roman" w:cs="Times New Roman"/>
                <w:szCs w:val="22"/>
              </w:rPr>
              <w:t>0</w:t>
            </w:r>
          </w:p>
        </w:tc>
        <w:tc>
          <w:tcPr>
            <w:tcW w:w="1770" w:type="dxa"/>
            <w:tcMar>
              <w:left w:w="105" w:type="dxa"/>
              <w:right w:w="105" w:type="dxa"/>
            </w:tcMar>
          </w:tcPr>
          <w:p w14:paraId="6535A1F5" w14:textId="79CD94DB" w:rsidR="4C7A83C1" w:rsidRDefault="4C7A83C1" w:rsidP="4C7A83C1">
            <w:pPr>
              <w:pStyle w:val="BodyText"/>
              <w:rPr>
                <w:rFonts w:eastAsia="Times New Roman" w:cs="Times New Roman"/>
                <w:szCs w:val="22"/>
              </w:rPr>
            </w:pPr>
            <w:r w:rsidRPr="4C7A83C1">
              <w:rPr>
                <w:rFonts w:eastAsia="Times New Roman" w:cs="Times New Roman"/>
                <w:szCs w:val="22"/>
              </w:rPr>
              <w:t>0</w:t>
            </w:r>
          </w:p>
        </w:tc>
      </w:tr>
      <w:tr w:rsidR="4C7A83C1" w14:paraId="35FC210E" w14:textId="77777777" w:rsidTr="4C7A83C1">
        <w:trPr>
          <w:trHeight w:val="300"/>
        </w:trPr>
        <w:tc>
          <w:tcPr>
            <w:tcW w:w="1560" w:type="dxa"/>
            <w:tcMar>
              <w:left w:w="105" w:type="dxa"/>
              <w:right w:w="105" w:type="dxa"/>
            </w:tcMar>
          </w:tcPr>
          <w:p w14:paraId="0C1C07CA" w14:textId="151C7906" w:rsidR="4C7A83C1" w:rsidRDefault="4C7A83C1" w:rsidP="4C7A83C1">
            <w:pPr>
              <w:pStyle w:val="BodyText"/>
              <w:rPr>
                <w:rFonts w:eastAsia="Times New Roman" w:cs="Times New Roman"/>
                <w:szCs w:val="22"/>
              </w:rPr>
            </w:pPr>
            <w:r w:rsidRPr="4C7A83C1">
              <w:rPr>
                <w:rFonts w:eastAsia="Times New Roman" w:cs="Times New Roman"/>
                <w:szCs w:val="22"/>
              </w:rPr>
              <w:t>Manufacturability</w:t>
            </w:r>
          </w:p>
        </w:tc>
        <w:tc>
          <w:tcPr>
            <w:tcW w:w="750" w:type="dxa"/>
            <w:tcMar>
              <w:left w:w="105" w:type="dxa"/>
              <w:right w:w="105" w:type="dxa"/>
            </w:tcMar>
          </w:tcPr>
          <w:p w14:paraId="330DA174" w14:textId="7A28CE85" w:rsidR="4C7A83C1" w:rsidRDefault="4C7A83C1" w:rsidP="4C7A83C1">
            <w:pPr>
              <w:pStyle w:val="BodyText"/>
              <w:rPr>
                <w:rFonts w:eastAsia="Times New Roman" w:cs="Times New Roman"/>
                <w:szCs w:val="22"/>
              </w:rPr>
            </w:pPr>
            <w:r w:rsidRPr="4C7A83C1">
              <w:rPr>
                <w:rFonts w:eastAsia="Times New Roman" w:cs="Times New Roman"/>
                <w:szCs w:val="22"/>
              </w:rPr>
              <w:t>4</w:t>
            </w:r>
          </w:p>
        </w:tc>
        <w:tc>
          <w:tcPr>
            <w:tcW w:w="1695" w:type="dxa"/>
            <w:tcMar>
              <w:left w:w="105" w:type="dxa"/>
              <w:right w:w="105" w:type="dxa"/>
            </w:tcMar>
          </w:tcPr>
          <w:p w14:paraId="3E092B73" w14:textId="1C2483DD" w:rsidR="4C7A83C1" w:rsidRDefault="4C7A83C1" w:rsidP="4C7A83C1">
            <w:pPr>
              <w:pStyle w:val="BodyText"/>
              <w:rPr>
                <w:rFonts w:eastAsia="Times New Roman" w:cs="Times New Roman"/>
                <w:szCs w:val="22"/>
              </w:rPr>
            </w:pPr>
            <w:r w:rsidRPr="4C7A83C1">
              <w:rPr>
                <w:rFonts w:eastAsia="Times New Roman" w:cs="Times New Roman"/>
                <w:szCs w:val="22"/>
              </w:rPr>
              <w:t>0</w:t>
            </w:r>
          </w:p>
        </w:tc>
        <w:tc>
          <w:tcPr>
            <w:tcW w:w="1860" w:type="dxa"/>
            <w:tcMar>
              <w:left w:w="105" w:type="dxa"/>
              <w:right w:w="105" w:type="dxa"/>
            </w:tcMar>
          </w:tcPr>
          <w:p w14:paraId="0987090B" w14:textId="03C9CBC5"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665" w:type="dxa"/>
            <w:tcMar>
              <w:left w:w="105" w:type="dxa"/>
              <w:right w:w="105" w:type="dxa"/>
            </w:tcMar>
          </w:tcPr>
          <w:p w14:paraId="6CF2182E" w14:textId="5DB4D8C9"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770" w:type="dxa"/>
            <w:tcMar>
              <w:left w:w="105" w:type="dxa"/>
              <w:right w:w="105" w:type="dxa"/>
            </w:tcMar>
          </w:tcPr>
          <w:p w14:paraId="5F68C2B1" w14:textId="3A8B0E2A" w:rsidR="4C7A83C1" w:rsidRDefault="4C7A83C1" w:rsidP="4C7A83C1">
            <w:pPr>
              <w:pStyle w:val="BodyText"/>
              <w:rPr>
                <w:rFonts w:eastAsia="Times New Roman" w:cs="Times New Roman"/>
                <w:szCs w:val="22"/>
              </w:rPr>
            </w:pPr>
            <w:r w:rsidRPr="4C7A83C1">
              <w:rPr>
                <w:rFonts w:eastAsia="Times New Roman" w:cs="Times New Roman"/>
                <w:szCs w:val="22"/>
              </w:rPr>
              <w:t>0</w:t>
            </w:r>
          </w:p>
        </w:tc>
      </w:tr>
      <w:tr w:rsidR="4C7A83C1" w14:paraId="764B479B" w14:textId="77777777" w:rsidTr="4C7A83C1">
        <w:trPr>
          <w:trHeight w:val="300"/>
        </w:trPr>
        <w:tc>
          <w:tcPr>
            <w:tcW w:w="1560" w:type="dxa"/>
            <w:tcMar>
              <w:left w:w="105" w:type="dxa"/>
              <w:right w:w="105" w:type="dxa"/>
            </w:tcMar>
          </w:tcPr>
          <w:p w14:paraId="40E954BF" w14:textId="0226AD69" w:rsidR="4C7A83C1" w:rsidRDefault="4C7A83C1" w:rsidP="4C7A83C1">
            <w:pPr>
              <w:pStyle w:val="BodyText"/>
              <w:rPr>
                <w:rFonts w:eastAsia="Times New Roman" w:cs="Times New Roman"/>
                <w:szCs w:val="22"/>
              </w:rPr>
            </w:pPr>
            <w:r w:rsidRPr="4C7A83C1">
              <w:rPr>
                <w:rFonts w:eastAsia="Times New Roman" w:cs="Times New Roman"/>
                <w:szCs w:val="22"/>
              </w:rPr>
              <w:t>Safety</w:t>
            </w:r>
          </w:p>
        </w:tc>
        <w:tc>
          <w:tcPr>
            <w:tcW w:w="750" w:type="dxa"/>
            <w:tcMar>
              <w:left w:w="105" w:type="dxa"/>
              <w:right w:w="105" w:type="dxa"/>
            </w:tcMar>
          </w:tcPr>
          <w:p w14:paraId="3564959E" w14:textId="5692F7D1" w:rsidR="4C7A83C1" w:rsidRDefault="4C7A83C1" w:rsidP="4C7A83C1">
            <w:pPr>
              <w:pStyle w:val="BodyText"/>
              <w:rPr>
                <w:rFonts w:eastAsia="Times New Roman" w:cs="Times New Roman"/>
                <w:szCs w:val="22"/>
              </w:rPr>
            </w:pPr>
            <w:r w:rsidRPr="4C7A83C1">
              <w:rPr>
                <w:rFonts w:eastAsia="Times New Roman" w:cs="Times New Roman"/>
                <w:szCs w:val="22"/>
              </w:rPr>
              <w:t>5</w:t>
            </w:r>
          </w:p>
        </w:tc>
        <w:tc>
          <w:tcPr>
            <w:tcW w:w="1695" w:type="dxa"/>
            <w:tcMar>
              <w:left w:w="105" w:type="dxa"/>
              <w:right w:w="105" w:type="dxa"/>
            </w:tcMar>
          </w:tcPr>
          <w:p w14:paraId="2CD3322F" w14:textId="1A6A71F3" w:rsidR="4C7A83C1" w:rsidRDefault="4C7A83C1" w:rsidP="4C7A83C1">
            <w:pPr>
              <w:pStyle w:val="BodyText"/>
              <w:rPr>
                <w:rFonts w:eastAsia="Times New Roman" w:cs="Times New Roman"/>
                <w:szCs w:val="22"/>
              </w:rPr>
            </w:pPr>
            <w:r w:rsidRPr="4C7A83C1">
              <w:rPr>
                <w:rFonts w:eastAsia="Times New Roman" w:cs="Times New Roman"/>
                <w:szCs w:val="22"/>
              </w:rPr>
              <w:t>0</w:t>
            </w:r>
          </w:p>
        </w:tc>
        <w:tc>
          <w:tcPr>
            <w:tcW w:w="1860" w:type="dxa"/>
            <w:tcMar>
              <w:left w:w="105" w:type="dxa"/>
              <w:right w:w="105" w:type="dxa"/>
            </w:tcMar>
          </w:tcPr>
          <w:p w14:paraId="5A0B2C62" w14:textId="729B1F3C"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665" w:type="dxa"/>
            <w:tcMar>
              <w:left w:w="105" w:type="dxa"/>
              <w:right w:w="105" w:type="dxa"/>
            </w:tcMar>
          </w:tcPr>
          <w:p w14:paraId="7CF732FF" w14:textId="64371E21" w:rsidR="4C7A83C1" w:rsidRDefault="4C7A83C1" w:rsidP="4C7A83C1">
            <w:pPr>
              <w:pStyle w:val="BodyText"/>
              <w:rPr>
                <w:rFonts w:eastAsia="Times New Roman" w:cs="Times New Roman"/>
                <w:szCs w:val="22"/>
              </w:rPr>
            </w:pPr>
            <w:r w:rsidRPr="4C7A83C1">
              <w:rPr>
                <w:rFonts w:eastAsia="Times New Roman" w:cs="Times New Roman"/>
                <w:szCs w:val="22"/>
              </w:rPr>
              <w:t>-</w:t>
            </w:r>
          </w:p>
        </w:tc>
        <w:tc>
          <w:tcPr>
            <w:tcW w:w="1770" w:type="dxa"/>
            <w:tcMar>
              <w:left w:w="105" w:type="dxa"/>
              <w:right w:w="105" w:type="dxa"/>
            </w:tcMar>
          </w:tcPr>
          <w:p w14:paraId="58E0CB76" w14:textId="0B06C542" w:rsidR="4C7A83C1" w:rsidRDefault="4C7A83C1" w:rsidP="4C7A83C1">
            <w:pPr>
              <w:pStyle w:val="BodyText"/>
              <w:rPr>
                <w:rFonts w:eastAsia="Times New Roman" w:cs="Times New Roman"/>
                <w:szCs w:val="22"/>
              </w:rPr>
            </w:pPr>
            <w:r w:rsidRPr="4C7A83C1">
              <w:rPr>
                <w:rFonts w:eastAsia="Times New Roman" w:cs="Times New Roman"/>
                <w:szCs w:val="22"/>
              </w:rPr>
              <w:t>+</w:t>
            </w:r>
          </w:p>
        </w:tc>
      </w:tr>
      <w:tr w:rsidR="4C7A83C1" w14:paraId="373A56E9" w14:textId="77777777" w:rsidTr="4C7A83C1">
        <w:trPr>
          <w:trHeight w:val="300"/>
        </w:trPr>
        <w:tc>
          <w:tcPr>
            <w:tcW w:w="1560" w:type="dxa"/>
            <w:tcMar>
              <w:left w:w="105" w:type="dxa"/>
              <w:right w:w="105" w:type="dxa"/>
            </w:tcMar>
          </w:tcPr>
          <w:p w14:paraId="2EC7F3F2" w14:textId="3A79B856" w:rsidR="4C7A83C1" w:rsidRDefault="4C7A83C1" w:rsidP="4C7A83C1">
            <w:pPr>
              <w:pStyle w:val="BodyText"/>
              <w:jc w:val="center"/>
              <w:rPr>
                <w:rFonts w:eastAsia="Times New Roman" w:cs="Times New Roman"/>
                <w:szCs w:val="22"/>
              </w:rPr>
            </w:pPr>
            <w:r w:rsidRPr="4C7A83C1">
              <w:rPr>
                <w:rFonts w:eastAsia="Times New Roman" w:cs="Times New Roman"/>
                <w:szCs w:val="22"/>
              </w:rPr>
              <w:t>Total</w:t>
            </w:r>
          </w:p>
        </w:tc>
        <w:tc>
          <w:tcPr>
            <w:tcW w:w="750" w:type="dxa"/>
            <w:tcMar>
              <w:left w:w="105" w:type="dxa"/>
              <w:right w:w="105" w:type="dxa"/>
            </w:tcMar>
          </w:tcPr>
          <w:p w14:paraId="1CABF7F8" w14:textId="7CCC9303" w:rsidR="4C7A83C1" w:rsidRDefault="4C7A83C1" w:rsidP="4C7A83C1">
            <w:pPr>
              <w:spacing w:after="120"/>
              <w:rPr>
                <w:rFonts w:eastAsia="Times New Roman" w:cs="Times New Roman"/>
                <w:szCs w:val="22"/>
              </w:rPr>
            </w:pPr>
          </w:p>
        </w:tc>
        <w:tc>
          <w:tcPr>
            <w:tcW w:w="1695" w:type="dxa"/>
            <w:tcMar>
              <w:left w:w="105" w:type="dxa"/>
              <w:right w:w="105" w:type="dxa"/>
            </w:tcMar>
          </w:tcPr>
          <w:p w14:paraId="629B3E72" w14:textId="5408E12F" w:rsidR="4C7A83C1" w:rsidRDefault="4C7A83C1" w:rsidP="4C7A83C1">
            <w:pPr>
              <w:pStyle w:val="BodyText"/>
              <w:rPr>
                <w:rFonts w:eastAsia="Times New Roman" w:cs="Times New Roman"/>
                <w:szCs w:val="22"/>
              </w:rPr>
            </w:pPr>
            <w:r w:rsidRPr="4C7A83C1">
              <w:rPr>
                <w:rFonts w:eastAsia="Times New Roman" w:cs="Times New Roman"/>
                <w:szCs w:val="22"/>
              </w:rPr>
              <w:t>+3</w:t>
            </w:r>
          </w:p>
        </w:tc>
        <w:tc>
          <w:tcPr>
            <w:tcW w:w="1860" w:type="dxa"/>
            <w:tcMar>
              <w:left w:w="105" w:type="dxa"/>
              <w:right w:w="105" w:type="dxa"/>
            </w:tcMar>
          </w:tcPr>
          <w:p w14:paraId="290F213F" w14:textId="57C02476" w:rsidR="4C7A83C1" w:rsidRDefault="4C7A83C1" w:rsidP="4C7A83C1">
            <w:pPr>
              <w:pStyle w:val="BodyText"/>
              <w:rPr>
                <w:rFonts w:eastAsia="Times New Roman" w:cs="Times New Roman"/>
                <w:szCs w:val="22"/>
              </w:rPr>
            </w:pPr>
            <w:r w:rsidRPr="4C7A83C1">
              <w:rPr>
                <w:rFonts w:eastAsia="Times New Roman" w:cs="Times New Roman"/>
                <w:szCs w:val="22"/>
              </w:rPr>
              <w:t>0</w:t>
            </w:r>
          </w:p>
        </w:tc>
        <w:tc>
          <w:tcPr>
            <w:tcW w:w="1665" w:type="dxa"/>
            <w:tcMar>
              <w:left w:w="105" w:type="dxa"/>
              <w:right w:w="105" w:type="dxa"/>
            </w:tcMar>
          </w:tcPr>
          <w:p w14:paraId="2F54AB4E" w14:textId="5343C05A" w:rsidR="4C7A83C1" w:rsidRDefault="4C7A83C1" w:rsidP="4C7A83C1">
            <w:pPr>
              <w:pStyle w:val="BodyText"/>
              <w:rPr>
                <w:rFonts w:eastAsia="Times New Roman" w:cs="Times New Roman"/>
                <w:szCs w:val="22"/>
              </w:rPr>
            </w:pPr>
            <w:r w:rsidRPr="4C7A83C1">
              <w:rPr>
                <w:rFonts w:eastAsia="Times New Roman" w:cs="Times New Roman"/>
                <w:szCs w:val="22"/>
              </w:rPr>
              <w:t>-1</w:t>
            </w:r>
          </w:p>
        </w:tc>
        <w:tc>
          <w:tcPr>
            <w:tcW w:w="1770" w:type="dxa"/>
            <w:tcMar>
              <w:left w:w="105" w:type="dxa"/>
              <w:right w:w="105" w:type="dxa"/>
            </w:tcMar>
          </w:tcPr>
          <w:p w14:paraId="73FB7F15" w14:textId="321ED78D" w:rsidR="4C7A83C1" w:rsidRDefault="4C7A83C1" w:rsidP="4C7A83C1">
            <w:pPr>
              <w:pStyle w:val="BodyText"/>
              <w:rPr>
                <w:rFonts w:eastAsia="Times New Roman" w:cs="Times New Roman"/>
                <w:szCs w:val="22"/>
              </w:rPr>
            </w:pPr>
            <w:r w:rsidRPr="4C7A83C1">
              <w:rPr>
                <w:rFonts w:eastAsia="Times New Roman" w:cs="Times New Roman"/>
                <w:szCs w:val="22"/>
              </w:rPr>
              <w:t>+1</w:t>
            </w:r>
          </w:p>
        </w:tc>
      </w:tr>
    </w:tbl>
    <w:p w14:paraId="68E5F881" w14:textId="0BB80353" w:rsidR="00A51080" w:rsidRDefault="00A51080" w:rsidP="37240280">
      <w:pPr>
        <w:spacing w:after="120"/>
        <w:rPr>
          <w:rFonts w:eastAsia="Times New Roman" w:cs="Times New Roman"/>
          <w:color w:val="000000" w:themeColor="text1"/>
        </w:rPr>
      </w:pPr>
    </w:p>
    <w:p w14:paraId="2397DEA3" w14:textId="2206BE62" w:rsidR="00F25209" w:rsidRPr="000B08EF" w:rsidRDefault="00905360" w:rsidP="37240280">
      <w:pPr>
        <w:spacing w:after="120"/>
        <w:rPr>
          <w:rFonts w:eastAsia="Times New Roman" w:cs="Times New Roman"/>
          <w:color w:val="000000" w:themeColor="text1"/>
          <w:sz w:val="24"/>
        </w:rPr>
      </w:pPr>
      <w:r>
        <w:rPr>
          <w:rFonts w:eastAsia="Times New Roman" w:cs="Times New Roman"/>
          <w:color w:val="000000" w:themeColor="text1"/>
          <w:szCs w:val="22"/>
        </w:rPr>
        <w:tab/>
      </w:r>
      <w:r w:rsidR="00F25209" w:rsidRPr="000B08EF">
        <w:rPr>
          <w:rFonts w:eastAsia="Times New Roman" w:cs="Times New Roman"/>
          <w:color w:val="000000" w:themeColor="text1"/>
          <w:sz w:val="24"/>
        </w:rPr>
        <w:t xml:space="preserve">Selection and design of the frame was completed over the summer of 2024. Consideration of different designs can be seen above. </w:t>
      </w:r>
      <w:r w:rsidR="0041461E" w:rsidRPr="000B08EF">
        <w:rPr>
          <w:rFonts w:eastAsia="Times New Roman" w:cs="Times New Roman"/>
          <w:color w:val="000000" w:themeColor="text1"/>
          <w:sz w:val="24"/>
        </w:rPr>
        <w:t xml:space="preserve">Slight changes were made to each design to keep simplicity to a maximum. Going with complex designs can </w:t>
      </w:r>
      <w:r w:rsidR="004414A3" w:rsidRPr="000B08EF">
        <w:rPr>
          <w:rFonts w:eastAsia="Times New Roman" w:cs="Times New Roman"/>
          <w:color w:val="000000" w:themeColor="text1"/>
          <w:sz w:val="24"/>
        </w:rPr>
        <w:t>cause</w:t>
      </w:r>
      <w:r w:rsidR="008D2BCA" w:rsidRPr="000B08EF">
        <w:rPr>
          <w:rFonts w:eastAsia="Times New Roman" w:cs="Times New Roman"/>
          <w:color w:val="000000" w:themeColor="text1"/>
          <w:sz w:val="24"/>
        </w:rPr>
        <w:t xml:space="preserve"> roadblocks that </w:t>
      </w:r>
      <w:r w:rsidR="004414A3" w:rsidRPr="000B08EF">
        <w:rPr>
          <w:rFonts w:eastAsia="Times New Roman" w:cs="Times New Roman"/>
          <w:color w:val="000000" w:themeColor="text1"/>
          <w:sz w:val="24"/>
        </w:rPr>
        <w:t xml:space="preserve">a </w:t>
      </w:r>
      <w:r w:rsidR="00323710" w:rsidRPr="000B08EF">
        <w:rPr>
          <w:rFonts w:eastAsia="Times New Roman" w:cs="Times New Roman"/>
          <w:color w:val="000000" w:themeColor="text1"/>
          <w:sz w:val="24"/>
        </w:rPr>
        <w:t>second-year</w:t>
      </w:r>
      <w:r w:rsidR="008D2BCA" w:rsidRPr="000B08EF">
        <w:rPr>
          <w:rFonts w:eastAsia="Times New Roman" w:cs="Times New Roman"/>
          <w:color w:val="000000" w:themeColor="text1"/>
          <w:sz w:val="24"/>
        </w:rPr>
        <w:t xml:space="preserve"> team is not prepared to handle</w:t>
      </w:r>
      <w:r w:rsidR="004414A3" w:rsidRPr="000B08EF">
        <w:rPr>
          <w:rFonts w:eastAsia="Times New Roman" w:cs="Times New Roman"/>
          <w:color w:val="000000" w:themeColor="text1"/>
          <w:sz w:val="24"/>
        </w:rPr>
        <w:t xml:space="preserve">. The idea with these changes </w:t>
      </w:r>
      <w:r w:rsidR="00323710" w:rsidRPr="000B08EF">
        <w:rPr>
          <w:rFonts w:eastAsia="Times New Roman" w:cs="Times New Roman"/>
          <w:color w:val="000000" w:themeColor="text1"/>
          <w:sz w:val="24"/>
        </w:rPr>
        <w:t>was</w:t>
      </w:r>
      <w:r w:rsidR="004414A3" w:rsidRPr="000B08EF">
        <w:rPr>
          <w:rFonts w:eastAsia="Times New Roman" w:cs="Times New Roman"/>
          <w:color w:val="000000" w:themeColor="text1"/>
          <w:sz w:val="24"/>
        </w:rPr>
        <w:t xml:space="preserve"> to see if they improve</w:t>
      </w:r>
      <w:r w:rsidR="00323710" w:rsidRPr="000B08EF">
        <w:rPr>
          <w:rFonts w:eastAsia="Times New Roman" w:cs="Times New Roman"/>
          <w:color w:val="000000" w:themeColor="text1"/>
          <w:sz w:val="24"/>
        </w:rPr>
        <w:t xml:space="preserve"> rigidity, cost, weight, safety and manufacturing. </w:t>
      </w:r>
      <w:r w:rsidR="00564056" w:rsidRPr="000B08EF">
        <w:rPr>
          <w:rFonts w:eastAsia="Times New Roman" w:cs="Times New Roman"/>
          <w:color w:val="000000" w:themeColor="text1"/>
          <w:sz w:val="24"/>
        </w:rPr>
        <w:t>Design one is the datum. Created in SolidWorks over the summer</w:t>
      </w:r>
      <w:r w:rsidR="005D5D62" w:rsidRPr="000B08EF">
        <w:rPr>
          <w:rFonts w:eastAsia="Times New Roman" w:cs="Times New Roman"/>
          <w:color w:val="000000" w:themeColor="text1"/>
          <w:sz w:val="24"/>
        </w:rPr>
        <w:t xml:space="preserve">, it follows a similar design to last year. This year we have wanted the car more ergonomic for the driver. Making the cockpit wider and moving the front hoop forward and upward. </w:t>
      </w:r>
      <w:r w:rsidR="00323710" w:rsidRPr="000B08EF">
        <w:rPr>
          <w:rFonts w:eastAsia="Times New Roman" w:cs="Times New Roman"/>
          <w:color w:val="000000" w:themeColor="text1"/>
          <w:sz w:val="24"/>
        </w:rPr>
        <w:t xml:space="preserve">Design two aimed at making the frame more </w:t>
      </w:r>
      <w:r w:rsidR="00DE3A13" w:rsidRPr="000B08EF">
        <w:rPr>
          <w:rFonts w:eastAsia="Times New Roman" w:cs="Times New Roman"/>
          <w:color w:val="000000" w:themeColor="text1"/>
          <w:sz w:val="24"/>
        </w:rPr>
        <w:t>rigid</w:t>
      </w:r>
      <w:r w:rsidR="00323710" w:rsidRPr="000B08EF">
        <w:rPr>
          <w:rFonts w:eastAsia="Times New Roman" w:cs="Times New Roman"/>
          <w:color w:val="000000" w:themeColor="text1"/>
          <w:sz w:val="24"/>
        </w:rPr>
        <w:t xml:space="preserve">, improving the handling of the vehicle under </w:t>
      </w:r>
      <w:r w:rsidR="00DE3A13" w:rsidRPr="000B08EF">
        <w:rPr>
          <w:rFonts w:eastAsia="Times New Roman" w:cs="Times New Roman"/>
          <w:color w:val="000000" w:themeColor="text1"/>
          <w:sz w:val="24"/>
        </w:rPr>
        <w:t xml:space="preserve">dynamic conditions. This came at a cost of weight, </w:t>
      </w:r>
      <w:r w:rsidR="00B602BD" w:rsidRPr="000B08EF">
        <w:rPr>
          <w:rFonts w:eastAsia="Times New Roman" w:cs="Times New Roman"/>
          <w:color w:val="000000" w:themeColor="text1"/>
          <w:sz w:val="24"/>
        </w:rPr>
        <w:t>adding</w:t>
      </w:r>
      <w:r w:rsidR="00DE3A13" w:rsidRPr="000B08EF">
        <w:rPr>
          <w:rFonts w:eastAsia="Times New Roman" w:cs="Times New Roman"/>
          <w:color w:val="000000" w:themeColor="text1"/>
          <w:sz w:val="24"/>
        </w:rPr>
        <w:t xml:space="preserve"> 12 percent. </w:t>
      </w:r>
      <w:r w:rsidR="00B602BD" w:rsidRPr="000B08EF">
        <w:rPr>
          <w:rFonts w:eastAsia="Times New Roman" w:cs="Times New Roman"/>
          <w:color w:val="000000" w:themeColor="text1"/>
          <w:sz w:val="24"/>
        </w:rPr>
        <w:t>Since the addition of an aerodynamics kit, saving weight has been a priority of the team</w:t>
      </w:r>
      <w:r w:rsidR="00E96F6D" w:rsidRPr="000B08EF">
        <w:rPr>
          <w:rFonts w:eastAsia="Times New Roman" w:cs="Times New Roman"/>
          <w:color w:val="000000" w:themeColor="text1"/>
          <w:sz w:val="24"/>
        </w:rPr>
        <w:t xml:space="preserve">, making </w:t>
      </w:r>
      <w:r w:rsidR="00564056" w:rsidRPr="000B08EF">
        <w:rPr>
          <w:rFonts w:eastAsia="Times New Roman" w:cs="Times New Roman"/>
          <w:color w:val="000000" w:themeColor="text1"/>
          <w:sz w:val="24"/>
        </w:rPr>
        <w:t xml:space="preserve">design two not applicable this year. The </w:t>
      </w:r>
      <w:r w:rsidR="002F31D1" w:rsidRPr="000B08EF">
        <w:rPr>
          <w:rFonts w:eastAsia="Times New Roman" w:cs="Times New Roman"/>
          <w:color w:val="000000" w:themeColor="text1"/>
          <w:sz w:val="24"/>
        </w:rPr>
        <w:t>third design</w:t>
      </w:r>
      <w:r w:rsidR="008C158B" w:rsidRPr="000B08EF">
        <w:rPr>
          <w:rFonts w:eastAsia="Times New Roman" w:cs="Times New Roman"/>
          <w:color w:val="000000" w:themeColor="text1"/>
          <w:sz w:val="24"/>
        </w:rPr>
        <w:t xml:space="preserve"> incorporates a </w:t>
      </w:r>
      <w:r w:rsidR="00FF419D" w:rsidRPr="000B08EF">
        <w:rPr>
          <w:rFonts w:eastAsia="Times New Roman" w:cs="Times New Roman"/>
          <w:color w:val="000000" w:themeColor="text1"/>
          <w:sz w:val="24"/>
        </w:rPr>
        <w:t>high bend in the front hoop. Giving more room in cockpit for the dash, steering rack, and d</w:t>
      </w:r>
      <w:r w:rsidR="00690FA9" w:rsidRPr="000B08EF">
        <w:rPr>
          <w:rFonts w:eastAsia="Times New Roman" w:cs="Times New Roman"/>
          <w:color w:val="000000" w:themeColor="text1"/>
          <w:sz w:val="24"/>
        </w:rPr>
        <w:t xml:space="preserve">river. </w:t>
      </w:r>
      <w:r w:rsidR="003E04CD" w:rsidRPr="000B08EF">
        <w:rPr>
          <w:rFonts w:eastAsia="Times New Roman" w:cs="Times New Roman"/>
          <w:color w:val="000000" w:themeColor="text1"/>
          <w:sz w:val="24"/>
        </w:rPr>
        <w:t>This bend would require more equipment</w:t>
      </w:r>
      <w:r w:rsidR="00DD7C66" w:rsidRPr="000B08EF">
        <w:rPr>
          <w:rFonts w:eastAsia="Times New Roman" w:cs="Times New Roman"/>
          <w:color w:val="000000" w:themeColor="text1"/>
          <w:sz w:val="24"/>
        </w:rPr>
        <w:t xml:space="preserve"> </w:t>
      </w:r>
      <w:r w:rsidR="00DF146E" w:rsidRPr="000B08EF">
        <w:rPr>
          <w:rFonts w:eastAsia="Times New Roman" w:cs="Times New Roman"/>
          <w:color w:val="000000" w:themeColor="text1"/>
          <w:sz w:val="24"/>
        </w:rPr>
        <w:t xml:space="preserve">which would have to be taken out of the budget, and more time to bend it in the machine shop. Due to this, the more simplistic design of the datum is more realistic. </w:t>
      </w:r>
      <w:r w:rsidR="00173C42" w:rsidRPr="000B08EF">
        <w:rPr>
          <w:rFonts w:eastAsia="Times New Roman" w:cs="Times New Roman"/>
          <w:color w:val="000000" w:themeColor="text1"/>
          <w:sz w:val="24"/>
        </w:rPr>
        <w:t xml:space="preserve">The fourth design is </w:t>
      </w:r>
      <w:r w:rsidR="00A22FEF" w:rsidRPr="000B08EF">
        <w:rPr>
          <w:rFonts w:eastAsia="Times New Roman" w:cs="Times New Roman"/>
          <w:color w:val="000000" w:themeColor="text1"/>
          <w:sz w:val="24"/>
        </w:rPr>
        <w:t>like</w:t>
      </w:r>
      <w:r w:rsidR="00173C42" w:rsidRPr="000B08EF">
        <w:rPr>
          <w:rFonts w:eastAsia="Times New Roman" w:cs="Times New Roman"/>
          <w:color w:val="000000" w:themeColor="text1"/>
          <w:sz w:val="24"/>
        </w:rPr>
        <w:t xml:space="preserve"> the third, making more bends</w:t>
      </w:r>
      <w:r w:rsidR="00E968FF" w:rsidRPr="000B08EF">
        <w:rPr>
          <w:rFonts w:eastAsia="Times New Roman" w:cs="Times New Roman"/>
          <w:color w:val="000000" w:themeColor="text1"/>
          <w:sz w:val="24"/>
        </w:rPr>
        <w:t xml:space="preserve">. The bend in design four add more room inside the cockpit, aiding our design choice of </w:t>
      </w:r>
      <w:r w:rsidR="00D017B3" w:rsidRPr="000B08EF">
        <w:rPr>
          <w:rFonts w:eastAsia="Times New Roman" w:cs="Times New Roman"/>
          <w:color w:val="000000" w:themeColor="text1"/>
          <w:sz w:val="24"/>
        </w:rPr>
        <w:t>making the car more ergonomic. As said in the last design, the extra bends would take more time to manufacture a</w:t>
      </w:r>
      <w:r w:rsidR="00A22FEF" w:rsidRPr="000B08EF">
        <w:rPr>
          <w:rFonts w:eastAsia="Times New Roman" w:cs="Times New Roman"/>
          <w:color w:val="000000" w:themeColor="text1"/>
          <w:sz w:val="24"/>
        </w:rPr>
        <w:t>nd add complexity. For these reasons design one is the</w:t>
      </w:r>
      <w:r w:rsidR="00AF3793" w:rsidRPr="000B08EF">
        <w:rPr>
          <w:rFonts w:eastAsia="Times New Roman" w:cs="Times New Roman"/>
          <w:color w:val="000000" w:themeColor="text1"/>
          <w:sz w:val="24"/>
        </w:rPr>
        <w:t xml:space="preserve"> chosen</w:t>
      </w:r>
      <w:r w:rsidR="00494A74" w:rsidRPr="000B08EF">
        <w:rPr>
          <w:rFonts w:eastAsia="Times New Roman" w:cs="Times New Roman"/>
          <w:color w:val="000000" w:themeColor="text1"/>
          <w:sz w:val="24"/>
        </w:rPr>
        <w:t xml:space="preserve"> chassis design we will be using for this </w:t>
      </w:r>
      <w:r w:rsidR="00AF3793" w:rsidRPr="000B08EF">
        <w:rPr>
          <w:rFonts w:eastAsia="Times New Roman" w:cs="Times New Roman"/>
          <w:color w:val="000000" w:themeColor="text1"/>
          <w:sz w:val="24"/>
        </w:rPr>
        <w:t>year’s</w:t>
      </w:r>
      <w:r w:rsidR="00494A74" w:rsidRPr="000B08EF">
        <w:rPr>
          <w:rFonts w:eastAsia="Times New Roman" w:cs="Times New Roman"/>
          <w:color w:val="000000" w:themeColor="text1"/>
          <w:sz w:val="24"/>
        </w:rPr>
        <w:t xml:space="preserve"> car. </w:t>
      </w:r>
    </w:p>
    <w:p w14:paraId="44B24402" w14:textId="5F6E6151" w:rsidR="7B51D64D" w:rsidRDefault="7B51D64D" w:rsidP="37240280">
      <w:pPr>
        <w:pStyle w:val="Heading3"/>
      </w:pPr>
      <w:bookmarkStart w:id="85" w:name="_Toc1981553290"/>
      <w:r>
        <w:t>Seatbelt Selection – Alexandra Brister</w:t>
      </w:r>
      <w:bookmarkEnd w:id="85"/>
    </w:p>
    <w:p w14:paraId="56522EF3" w14:textId="04F87AE8" w:rsidR="7B51D64D" w:rsidRPr="000B08EF" w:rsidRDefault="7B51D64D" w:rsidP="37240280">
      <w:pPr>
        <w:pStyle w:val="BodyText"/>
        <w:rPr>
          <w:sz w:val="24"/>
        </w:rPr>
      </w:pPr>
      <w:r w:rsidRPr="000B08EF">
        <w:rPr>
          <w:sz w:val="24"/>
        </w:rPr>
        <w:t>Three seat belt designs were analyzed using the defined selection criteria: a 5-point system (Design 1), a 6-point system (Design 2), and a 7-point system (Design 3).</w:t>
      </w:r>
    </w:p>
    <w:p w14:paraId="2DCAB611" w14:textId="6785BB25" w:rsidR="7B51D64D" w:rsidRPr="000B08EF" w:rsidRDefault="7B51D64D" w:rsidP="37240280">
      <w:pPr>
        <w:pStyle w:val="BodyText"/>
        <w:rPr>
          <w:sz w:val="24"/>
        </w:rPr>
      </w:pPr>
      <w:r w:rsidRPr="000B08EF">
        <w:rPr>
          <w:sz w:val="24"/>
        </w:rPr>
        <w:t>Design 1 (5-point) scored 17. While it is durable and relatively safe, it is the most expensive and scores poorly on comfort and force distribution, making it less desirable overall.</w:t>
      </w:r>
    </w:p>
    <w:p w14:paraId="5B8E731F" w14:textId="3546A990" w:rsidR="7B51D64D" w:rsidRPr="000B08EF" w:rsidRDefault="7B51D64D" w:rsidP="37240280">
      <w:pPr>
        <w:pStyle w:val="BodyText"/>
        <w:rPr>
          <w:sz w:val="24"/>
        </w:rPr>
      </w:pPr>
      <w:r w:rsidRPr="000B08EF">
        <w:rPr>
          <w:sz w:val="24"/>
        </w:rPr>
        <w:t>Design 2 (6-point) scored the highest with a total of 22. It offers a balanced combination of affordability, excellent force distribution, high comfort, maximum durability, and top-tier safety. It was deemed the most practical and effective design.</w:t>
      </w:r>
    </w:p>
    <w:p w14:paraId="7EF966B0" w14:textId="2FE05932" w:rsidR="7B51D64D" w:rsidRPr="000B08EF" w:rsidRDefault="7B51D64D" w:rsidP="37240280">
      <w:pPr>
        <w:pStyle w:val="BodyText"/>
        <w:rPr>
          <w:sz w:val="24"/>
        </w:rPr>
      </w:pPr>
      <w:r w:rsidRPr="000B08EF">
        <w:rPr>
          <w:sz w:val="24"/>
        </w:rPr>
        <w:t>Design 3 (7-point) received a score of 19. Despite being the safest and most affordable option, its over-engineered structure is unnecessary for the intended forces and can lead to discomfort, negatively affecting user experience.</w:t>
      </w:r>
    </w:p>
    <w:p w14:paraId="7F15A894" w14:textId="5B555E1E" w:rsidR="00494A74" w:rsidRPr="000B08EF" w:rsidRDefault="7B51D64D" w:rsidP="37240280">
      <w:pPr>
        <w:pStyle w:val="BodyText"/>
        <w:rPr>
          <w:sz w:val="24"/>
        </w:rPr>
      </w:pPr>
      <w:r w:rsidRPr="000B08EF">
        <w:rPr>
          <w:sz w:val="24"/>
        </w:rPr>
        <w:t>Based on this assessment, Design 2: 6-point seat belt system was selected as the optimal concept. It meets all essential performance and usability requirements while maintaining a cost-effective approach, making it the best choice for implementation.</w:t>
      </w:r>
    </w:p>
    <w:p w14:paraId="4C5FC076" w14:textId="2A390121" w:rsidR="00494A74" w:rsidRDefault="00494A74" w:rsidP="00494A74">
      <w:pPr>
        <w:pStyle w:val="Heading3"/>
      </w:pPr>
      <w:bookmarkStart w:id="86" w:name="_Toc1510230044"/>
      <w:r>
        <w:t xml:space="preserve">Front Wing </w:t>
      </w:r>
      <w:r w:rsidR="00DE7FE8">
        <w:t xml:space="preserve">Concept </w:t>
      </w:r>
      <w:r>
        <w:t>Selection</w:t>
      </w:r>
      <w:bookmarkEnd w:id="86"/>
    </w:p>
    <w:p w14:paraId="34A618E4" w14:textId="438B2206" w:rsidR="002A4ABB" w:rsidRPr="002A4ABB" w:rsidRDefault="002A4ABB" w:rsidP="002A4ABB">
      <w:pPr>
        <w:pStyle w:val="Caption"/>
        <w:keepNext/>
        <w:rPr>
          <w:sz w:val="20"/>
          <w:szCs w:val="20"/>
        </w:rPr>
      </w:pPr>
      <w:r w:rsidRPr="002A4ABB">
        <w:rPr>
          <w:sz w:val="20"/>
          <w:szCs w:val="20"/>
        </w:rPr>
        <w:t xml:space="preserve">Table </w:t>
      </w:r>
      <w:r w:rsidRPr="002A4ABB">
        <w:rPr>
          <w:sz w:val="20"/>
          <w:szCs w:val="20"/>
        </w:rPr>
        <w:fldChar w:fldCharType="begin"/>
      </w:r>
      <w:r w:rsidRPr="002A4ABB">
        <w:rPr>
          <w:sz w:val="20"/>
          <w:szCs w:val="20"/>
        </w:rPr>
        <w:instrText xml:space="preserve"> SEQ Table \* ARABIC </w:instrText>
      </w:r>
      <w:r w:rsidRPr="002A4ABB">
        <w:rPr>
          <w:sz w:val="20"/>
          <w:szCs w:val="20"/>
        </w:rPr>
        <w:fldChar w:fldCharType="separate"/>
      </w:r>
      <w:r w:rsidR="000B08EF">
        <w:rPr>
          <w:noProof/>
          <w:sz w:val="20"/>
          <w:szCs w:val="20"/>
        </w:rPr>
        <w:t>8</w:t>
      </w:r>
      <w:r w:rsidRPr="002A4ABB">
        <w:rPr>
          <w:sz w:val="20"/>
          <w:szCs w:val="20"/>
        </w:rPr>
        <w:fldChar w:fldCharType="end"/>
      </w:r>
      <w:r w:rsidRPr="002A4ABB">
        <w:rPr>
          <w:sz w:val="20"/>
          <w:szCs w:val="20"/>
        </w:rPr>
        <w:t>: Front Wing Concept Selection</w:t>
      </w:r>
    </w:p>
    <w:tbl>
      <w:tblPr>
        <w:tblStyle w:val="TableGrid"/>
        <w:tblW w:w="0" w:type="auto"/>
        <w:tblLook w:val="04A0" w:firstRow="1" w:lastRow="0" w:firstColumn="1" w:lastColumn="0" w:noHBand="0" w:noVBand="1"/>
      </w:tblPr>
      <w:tblGrid>
        <w:gridCol w:w="1499"/>
        <w:gridCol w:w="1103"/>
        <w:gridCol w:w="2431"/>
        <w:gridCol w:w="2075"/>
        <w:gridCol w:w="2242"/>
      </w:tblGrid>
      <w:tr w:rsidR="006F082E" w14:paraId="401E3FDD" w14:textId="77777777" w:rsidTr="002A4ABB">
        <w:tc>
          <w:tcPr>
            <w:tcW w:w="1499" w:type="dxa"/>
          </w:tcPr>
          <w:p w14:paraId="4C33C5AD" w14:textId="69CE4454" w:rsidR="006F082E" w:rsidRDefault="006F082E" w:rsidP="00494A74">
            <w:pPr>
              <w:pStyle w:val="BodyText"/>
            </w:pPr>
            <w:r>
              <w:t>Criteria</w:t>
            </w:r>
          </w:p>
        </w:tc>
        <w:tc>
          <w:tcPr>
            <w:tcW w:w="1103" w:type="dxa"/>
          </w:tcPr>
          <w:p w14:paraId="2A072E9D" w14:textId="0A3D6F84" w:rsidR="006F082E" w:rsidRDefault="006F082E" w:rsidP="00494A74">
            <w:pPr>
              <w:pStyle w:val="BodyText"/>
            </w:pPr>
            <w:r>
              <w:t>Weight(1-5)</w:t>
            </w:r>
          </w:p>
        </w:tc>
        <w:tc>
          <w:tcPr>
            <w:tcW w:w="2431" w:type="dxa"/>
          </w:tcPr>
          <w:p w14:paraId="35FA55A2" w14:textId="001468DA" w:rsidR="006F082E" w:rsidRDefault="006F082E" w:rsidP="00494A74">
            <w:pPr>
              <w:pStyle w:val="BodyText"/>
            </w:pPr>
            <w:r>
              <w:t>Design 1</w:t>
            </w:r>
          </w:p>
          <w:p w14:paraId="7933689E" w14:textId="2CA8119A" w:rsidR="006F082E" w:rsidRDefault="006F082E" w:rsidP="00494A74">
            <w:pPr>
              <w:pStyle w:val="BodyText"/>
            </w:pPr>
            <w:r w:rsidRPr="003D5409">
              <w:t> </w:t>
            </w:r>
            <w:r w:rsidRPr="003D5409">
              <w:rPr>
                <w:noProof/>
              </w:rPr>
              <w:drawing>
                <wp:inline distT="0" distB="0" distL="0" distR="0" wp14:anchorId="7E285942" wp14:editId="02574DCA">
                  <wp:extent cx="1362966" cy="647700"/>
                  <wp:effectExtent l="0" t="0" r="8890" b="0"/>
                  <wp:docPr id="106822131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1381394" cy="656457"/>
                          </a:xfrm>
                          <a:prstGeom prst="rect">
                            <a:avLst/>
                          </a:prstGeom>
                          <a:noFill/>
                          <a:ln>
                            <a:noFill/>
                          </a:ln>
                        </pic:spPr>
                      </pic:pic>
                    </a:graphicData>
                  </a:graphic>
                </wp:inline>
              </w:drawing>
            </w:r>
          </w:p>
        </w:tc>
        <w:tc>
          <w:tcPr>
            <w:tcW w:w="2075" w:type="dxa"/>
          </w:tcPr>
          <w:p w14:paraId="4B4E866C" w14:textId="77777777" w:rsidR="006F082E" w:rsidRDefault="006F082E" w:rsidP="00494A74">
            <w:pPr>
              <w:pStyle w:val="BodyText"/>
            </w:pPr>
            <w:r>
              <w:t>Design2</w:t>
            </w:r>
          </w:p>
          <w:p w14:paraId="44416F62" w14:textId="2AA306F4" w:rsidR="006F082E" w:rsidRDefault="006F082E" w:rsidP="00494A74">
            <w:pPr>
              <w:pStyle w:val="BodyText"/>
            </w:pPr>
            <w:r w:rsidRPr="00D2108D">
              <w:t> </w:t>
            </w:r>
            <w:r w:rsidRPr="00D2108D">
              <w:rPr>
                <w:noProof/>
              </w:rPr>
              <w:drawing>
                <wp:inline distT="0" distB="0" distL="0" distR="0" wp14:anchorId="1B468CD1" wp14:editId="2BB850C0">
                  <wp:extent cx="1118847" cy="876300"/>
                  <wp:effectExtent l="0" t="0" r="5715" b="0"/>
                  <wp:docPr id="1875461724" name="Picture 2" descr="A black object with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A black object with a white background&#10;&#10;Description automatically generated"/>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121042" cy="878019"/>
                          </a:xfrm>
                          <a:prstGeom prst="rect">
                            <a:avLst/>
                          </a:prstGeom>
                          <a:noFill/>
                          <a:ln>
                            <a:noFill/>
                          </a:ln>
                        </pic:spPr>
                      </pic:pic>
                    </a:graphicData>
                  </a:graphic>
                </wp:inline>
              </w:drawing>
            </w:r>
          </w:p>
        </w:tc>
        <w:tc>
          <w:tcPr>
            <w:tcW w:w="2242" w:type="dxa"/>
          </w:tcPr>
          <w:p w14:paraId="579864CC" w14:textId="77777777" w:rsidR="006F082E" w:rsidRDefault="006F082E" w:rsidP="00494A74">
            <w:pPr>
              <w:pStyle w:val="BodyText"/>
            </w:pPr>
            <w:r>
              <w:t>Design 3</w:t>
            </w:r>
          </w:p>
          <w:p w14:paraId="1D5AD15B" w14:textId="4BFD7486" w:rsidR="006F082E" w:rsidRDefault="006F082E" w:rsidP="00494A74">
            <w:pPr>
              <w:pStyle w:val="BodyText"/>
            </w:pPr>
            <w:r>
              <w:rPr>
                <w:noProof/>
              </w:rPr>
              <w:drawing>
                <wp:inline distT="0" distB="0" distL="0" distR="0" wp14:anchorId="556C2733" wp14:editId="3092947D">
                  <wp:extent cx="1252975" cy="742950"/>
                  <wp:effectExtent l="0" t="0" r="4445" b="0"/>
                  <wp:docPr id="1286939646" name="Picture 1286939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76" cstate="print">
                            <a:extLst>
                              <a:ext uri="{28A0092B-C50C-407E-A947-70E740481C1C}">
                                <a14:useLocalDpi xmlns:a14="http://schemas.microsoft.com/office/drawing/2010/main" val="0"/>
                              </a:ext>
                            </a:extLst>
                          </a:blip>
                          <a:stretch>
                            <a:fillRect/>
                          </a:stretch>
                        </pic:blipFill>
                        <pic:spPr>
                          <a:xfrm>
                            <a:off x="0" y="0"/>
                            <a:ext cx="1265979" cy="750661"/>
                          </a:xfrm>
                          <a:prstGeom prst="rect">
                            <a:avLst/>
                          </a:prstGeom>
                        </pic:spPr>
                      </pic:pic>
                    </a:graphicData>
                  </a:graphic>
                </wp:inline>
              </w:drawing>
            </w:r>
          </w:p>
        </w:tc>
      </w:tr>
      <w:tr w:rsidR="006F082E" w14:paraId="4787284B" w14:textId="77777777" w:rsidTr="002A4ABB">
        <w:tc>
          <w:tcPr>
            <w:tcW w:w="1499" w:type="dxa"/>
          </w:tcPr>
          <w:p w14:paraId="6384D6C7" w14:textId="50E332B0" w:rsidR="006F082E" w:rsidRDefault="006F082E" w:rsidP="00494A74">
            <w:pPr>
              <w:pStyle w:val="BodyText"/>
            </w:pPr>
            <w:r>
              <w:t>Aerodynamics</w:t>
            </w:r>
          </w:p>
        </w:tc>
        <w:tc>
          <w:tcPr>
            <w:tcW w:w="1103" w:type="dxa"/>
          </w:tcPr>
          <w:p w14:paraId="40E56A48" w14:textId="71EBE07C" w:rsidR="006F082E" w:rsidRDefault="006F082E" w:rsidP="00494A74">
            <w:pPr>
              <w:pStyle w:val="BodyText"/>
            </w:pPr>
            <w:r>
              <w:t>4</w:t>
            </w:r>
          </w:p>
        </w:tc>
        <w:tc>
          <w:tcPr>
            <w:tcW w:w="2431" w:type="dxa"/>
          </w:tcPr>
          <w:p w14:paraId="7A3073CB" w14:textId="4AE3FB73" w:rsidR="006F082E" w:rsidRDefault="00261483" w:rsidP="00494A74">
            <w:pPr>
              <w:pStyle w:val="BodyText"/>
            </w:pPr>
            <w:r>
              <w:t>-</w:t>
            </w:r>
          </w:p>
        </w:tc>
        <w:tc>
          <w:tcPr>
            <w:tcW w:w="2075" w:type="dxa"/>
          </w:tcPr>
          <w:p w14:paraId="2FD73B57" w14:textId="08C8C280" w:rsidR="006F082E" w:rsidRDefault="00011E42" w:rsidP="00494A74">
            <w:pPr>
              <w:pStyle w:val="BodyText"/>
            </w:pPr>
            <w:r>
              <w:t>++</w:t>
            </w:r>
          </w:p>
        </w:tc>
        <w:tc>
          <w:tcPr>
            <w:tcW w:w="2242" w:type="dxa"/>
          </w:tcPr>
          <w:p w14:paraId="6F0C5789" w14:textId="18DA5B61" w:rsidR="006F082E" w:rsidRDefault="00011E42" w:rsidP="00494A74">
            <w:pPr>
              <w:pStyle w:val="BodyText"/>
            </w:pPr>
            <w:r>
              <w:t>0</w:t>
            </w:r>
          </w:p>
        </w:tc>
      </w:tr>
      <w:tr w:rsidR="006F082E" w14:paraId="73026E9E" w14:textId="77777777" w:rsidTr="002A4ABB">
        <w:tc>
          <w:tcPr>
            <w:tcW w:w="1499" w:type="dxa"/>
          </w:tcPr>
          <w:p w14:paraId="27219319" w14:textId="510853D8" w:rsidR="006F082E" w:rsidRDefault="006F082E" w:rsidP="00494A74">
            <w:pPr>
              <w:pStyle w:val="BodyText"/>
            </w:pPr>
            <w:r>
              <w:t>Rigidity</w:t>
            </w:r>
          </w:p>
        </w:tc>
        <w:tc>
          <w:tcPr>
            <w:tcW w:w="1103" w:type="dxa"/>
          </w:tcPr>
          <w:p w14:paraId="1136138E" w14:textId="0B92B809" w:rsidR="006F082E" w:rsidRDefault="00011E42" w:rsidP="00494A74">
            <w:pPr>
              <w:pStyle w:val="BodyText"/>
            </w:pPr>
            <w:r>
              <w:t>4</w:t>
            </w:r>
          </w:p>
        </w:tc>
        <w:tc>
          <w:tcPr>
            <w:tcW w:w="2431" w:type="dxa"/>
          </w:tcPr>
          <w:p w14:paraId="4E14F55B" w14:textId="0BF05888" w:rsidR="006F082E" w:rsidRDefault="00011E42" w:rsidP="00494A74">
            <w:pPr>
              <w:pStyle w:val="BodyText"/>
            </w:pPr>
            <w:r>
              <w:t>+</w:t>
            </w:r>
          </w:p>
        </w:tc>
        <w:tc>
          <w:tcPr>
            <w:tcW w:w="2075" w:type="dxa"/>
          </w:tcPr>
          <w:p w14:paraId="151584A5" w14:textId="39F9B5C0" w:rsidR="006F082E" w:rsidRDefault="003770B2" w:rsidP="00494A74">
            <w:pPr>
              <w:pStyle w:val="BodyText"/>
            </w:pPr>
            <w:r>
              <w:t>-</w:t>
            </w:r>
          </w:p>
        </w:tc>
        <w:tc>
          <w:tcPr>
            <w:tcW w:w="2242" w:type="dxa"/>
          </w:tcPr>
          <w:p w14:paraId="758E6696" w14:textId="01BBF380" w:rsidR="006F082E" w:rsidRDefault="00E66418" w:rsidP="00494A74">
            <w:pPr>
              <w:pStyle w:val="BodyText"/>
            </w:pPr>
            <w:r>
              <w:t>-</w:t>
            </w:r>
          </w:p>
        </w:tc>
      </w:tr>
      <w:tr w:rsidR="006F082E" w14:paraId="6CFD6DEC" w14:textId="77777777" w:rsidTr="002A4ABB">
        <w:tc>
          <w:tcPr>
            <w:tcW w:w="1499" w:type="dxa"/>
          </w:tcPr>
          <w:p w14:paraId="3F5A936B" w14:textId="62DA73AB" w:rsidR="006F082E" w:rsidRDefault="006F082E" w:rsidP="00494A74">
            <w:pPr>
              <w:pStyle w:val="BodyText"/>
            </w:pPr>
            <w:r>
              <w:t>Rule Compliance</w:t>
            </w:r>
          </w:p>
        </w:tc>
        <w:tc>
          <w:tcPr>
            <w:tcW w:w="1103" w:type="dxa"/>
          </w:tcPr>
          <w:p w14:paraId="6519F6FB" w14:textId="16AAD9F5" w:rsidR="006F082E" w:rsidRDefault="00011E42" w:rsidP="00494A74">
            <w:pPr>
              <w:pStyle w:val="BodyText"/>
            </w:pPr>
            <w:r>
              <w:t>5</w:t>
            </w:r>
          </w:p>
        </w:tc>
        <w:tc>
          <w:tcPr>
            <w:tcW w:w="2431" w:type="dxa"/>
          </w:tcPr>
          <w:p w14:paraId="10D638A1" w14:textId="0EC93258" w:rsidR="006F082E" w:rsidRDefault="003770B2" w:rsidP="00494A74">
            <w:pPr>
              <w:pStyle w:val="BodyText"/>
            </w:pPr>
            <w:r>
              <w:t>+</w:t>
            </w:r>
          </w:p>
        </w:tc>
        <w:tc>
          <w:tcPr>
            <w:tcW w:w="2075" w:type="dxa"/>
          </w:tcPr>
          <w:p w14:paraId="05473A47" w14:textId="276EF634" w:rsidR="006F082E" w:rsidRDefault="003770B2" w:rsidP="00494A74">
            <w:pPr>
              <w:pStyle w:val="BodyText"/>
            </w:pPr>
            <w:r>
              <w:t>+</w:t>
            </w:r>
          </w:p>
        </w:tc>
        <w:tc>
          <w:tcPr>
            <w:tcW w:w="2242" w:type="dxa"/>
          </w:tcPr>
          <w:p w14:paraId="18937BB4" w14:textId="66E7F9D0" w:rsidR="006F082E" w:rsidRDefault="003770B2" w:rsidP="00494A74">
            <w:pPr>
              <w:pStyle w:val="BodyText"/>
            </w:pPr>
            <w:r>
              <w:t>+</w:t>
            </w:r>
          </w:p>
        </w:tc>
      </w:tr>
      <w:tr w:rsidR="006F082E" w14:paraId="4DD6562F" w14:textId="77777777" w:rsidTr="002A4ABB">
        <w:tc>
          <w:tcPr>
            <w:tcW w:w="1499" w:type="dxa"/>
          </w:tcPr>
          <w:p w14:paraId="516EE627" w14:textId="193B7A99" w:rsidR="006F082E" w:rsidRDefault="006F082E" w:rsidP="00494A74">
            <w:pPr>
              <w:pStyle w:val="BodyText"/>
            </w:pPr>
            <w:r>
              <w:t>Complexity</w:t>
            </w:r>
          </w:p>
        </w:tc>
        <w:tc>
          <w:tcPr>
            <w:tcW w:w="1103" w:type="dxa"/>
          </w:tcPr>
          <w:p w14:paraId="2B0F201C" w14:textId="337857AF" w:rsidR="006F082E" w:rsidRDefault="00011E42" w:rsidP="00494A74">
            <w:pPr>
              <w:pStyle w:val="BodyText"/>
            </w:pPr>
            <w:r>
              <w:t>3</w:t>
            </w:r>
          </w:p>
        </w:tc>
        <w:tc>
          <w:tcPr>
            <w:tcW w:w="2431" w:type="dxa"/>
          </w:tcPr>
          <w:p w14:paraId="268043E8" w14:textId="58AA1AFB" w:rsidR="006F082E" w:rsidRDefault="00261483" w:rsidP="00494A74">
            <w:pPr>
              <w:pStyle w:val="BodyText"/>
            </w:pPr>
            <w:r>
              <w:t>+</w:t>
            </w:r>
          </w:p>
        </w:tc>
        <w:tc>
          <w:tcPr>
            <w:tcW w:w="2075" w:type="dxa"/>
          </w:tcPr>
          <w:p w14:paraId="21B9D7AD" w14:textId="05943369" w:rsidR="006F082E" w:rsidRDefault="003770B2" w:rsidP="00494A74">
            <w:pPr>
              <w:pStyle w:val="BodyText"/>
            </w:pPr>
            <w:r>
              <w:t>-</w:t>
            </w:r>
          </w:p>
        </w:tc>
        <w:tc>
          <w:tcPr>
            <w:tcW w:w="2242" w:type="dxa"/>
          </w:tcPr>
          <w:p w14:paraId="7193CAC2" w14:textId="167F1947" w:rsidR="006F082E" w:rsidRDefault="003770B2" w:rsidP="00494A74">
            <w:pPr>
              <w:pStyle w:val="BodyText"/>
            </w:pPr>
            <w:r>
              <w:t>0</w:t>
            </w:r>
          </w:p>
        </w:tc>
      </w:tr>
      <w:tr w:rsidR="00E66418" w14:paraId="4D4DC5FD" w14:textId="77777777" w:rsidTr="002A4ABB">
        <w:tc>
          <w:tcPr>
            <w:tcW w:w="1499" w:type="dxa"/>
          </w:tcPr>
          <w:p w14:paraId="15353D86" w14:textId="0F71F0CD" w:rsidR="00E66418" w:rsidRDefault="00E66418" w:rsidP="00494A74">
            <w:pPr>
              <w:pStyle w:val="BodyText"/>
            </w:pPr>
            <w:r>
              <w:t>Total</w:t>
            </w:r>
          </w:p>
        </w:tc>
        <w:tc>
          <w:tcPr>
            <w:tcW w:w="1103" w:type="dxa"/>
          </w:tcPr>
          <w:p w14:paraId="3685EACA" w14:textId="77777777" w:rsidR="00E66418" w:rsidRDefault="00E66418" w:rsidP="00494A74">
            <w:pPr>
              <w:pStyle w:val="BodyText"/>
            </w:pPr>
          </w:p>
        </w:tc>
        <w:tc>
          <w:tcPr>
            <w:tcW w:w="2431" w:type="dxa"/>
          </w:tcPr>
          <w:p w14:paraId="4A8D0832" w14:textId="137F94D6" w:rsidR="00E66418" w:rsidRDefault="00E66418" w:rsidP="00494A74">
            <w:pPr>
              <w:pStyle w:val="BodyText"/>
            </w:pPr>
            <w:r>
              <w:t>+</w:t>
            </w:r>
            <w:r w:rsidR="00261483">
              <w:t>3</w:t>
            </w:r>
          </w:p>
        </w:tc>
        <w:tc>
          <w:tcPr>
            <w:tcW w:w="2075" w:type="dxa"/>
          </w:tcPr>
          <w:p w14:paraId="1F804493" w14:textId="1541B6DA" w:rsidR="00E66418" w:rsidRDefault="00E66418" w:rsidP="00494A74">
            <w:pPr>
              <w:pStyle w:val="BodyText"/>
            </w:pPr>
            <w:r>
              <w:t>+1</w:t>
            </w:r>
          </w:p>
        </w:tc>
        <w:tc>
          <w:tcPr>
            <w:tcW w:w="2242" w:type="dxa"/>
          </w:tcPr>
          <w:p w14:paraId="16D39026" w14:textId="04BFE692" w:rsidR="00E66418" w:rsidRDefault="00E66418" w:rsidP="00494A74">
            <w:pPr>
              <w:pStyle w:val="BodyText"/>
            </w:pPr>
            <w:r>
              <w:t>0</w:t>
            </w:r>
          </w:p>
        </w:tc>
      </w:tr>
    </w:tbl>
    <w:p w14:paraId="0F458A0B" w14:textId="0D91B26A" w:rsidR="003770B2" w:rsidRPr="000B08EF" w:rsidRDefault="00C919CF" w:rsidP="000B08EF">
      <w:pPr>
        <w:pStyle w:val="BodyText"/>
        <w:ind w:firstLine="709"/>
        <w:rPr>
          <w:sz w:val="24"/>
        </w:rPr>
      </w:pPr>
      <w:r w:rsidRPr="000B08EF">
        <w:rPr>
          <w:sz w:val="24"/>
        </w:rPr>
        <w:t xml:space="preserve">The Pugh chart shows the chosen design is the first one. In MATLAB the second design showed the most </w:t>
      </w:r>
      <w:r w:rsidR="00E90CF6" w:rsidRPr="000B08EF">
        <w:rPr>
          <w:sz w:val="24"/>
        </w:rPr>
        <w:t xml:space="preserve">negative aerodynamic lift, putting the most downforce </w:t>
      </w:r>
      <w:r w:rsidR="009A6296" w:rsidRPr="000B08EF">
        <w:rPr>
          <w:sz w:val="24"/>
        </w:rPr>
        <w:t xml:space="preserve">to the ground. This design would be great to use, but it is out of our ability and budget to create such a wing. </w:t>
      </w:r>
      <w:r w:rsidR="00747EEF" w:rsidRPr="000B08EF">
        <w:rPr>
          <w:sz w:val="24"/>
        </w:rPr>
        <w:t xml:space="preserve">The third design is very simple, not giving it much aerodynamic ability. The integration to the frame would also be </w:t>
      </w:r>
      <w:r w:rsidR="00583DAB" w:rsidRPr="000B08EF">
        <w:rPr>
          <w:sz w:val="24"/>
        </w:rPr>
        <w:t xml:space="preserve">difficult, not </w:t>
      </w:r>
      <w:r w:rsidR="00C207C9" w:rsidRPr="000B08EF">
        <w:rPr>
          <w:sz w:val="24"/>
        </w:rPr>
        <w:t>allowing</w:t>
      </w:r>
      <w:r w:rsidR="00583DAB" w:rsidRPr="000B08EF">
        <w:rPr>
          <w:sz w:val="24"/>
        </w:rPr>
        <w:t xml:space="preserve"> solid </w:t>
      </w:r>
      <w:r w:rsidR="0014716F" w:rsidRPr="000B08EF">
        <w:rPr>
          <w:sz w:val="24"/>
        </w:rPr>
        <w:t>support</w:t>
      </w:r>
      <w:r w:rsidR="00583DAB" w:rsidRPr="000B08EF">
        <w:rPr>
          <w:sz w:val="24"/>
        </w:rPr>
        <w:t xml:space="preserve"> to the frame by interfering with the nose cone. Making rigidity a problem</w:t>
      </w:r>
      <w:r w:rsidR="0014716F" w:rsidRPr="000B08EF">
        <w:rPr>
          <w:sz w:val="24"/>
        </w:rPr>
        <w:t>, which is ref</w:t>
      </w:r>
      <w:r w:rsidR="00261483" w:rsidRPr="000B08EF">
        <w:rPr>
          <w:sz w:val="24"/>
        </w:rPr>
        <w:t>lected in the chart. The first design takes inspiration from the third design, being two airfoils</w:t>
      </w:r>
      <w:r w:rsidR="00C207C9" w:rsidRPr="000B08EF">
        <w:rPr>
          <w:sz w:val="24"/>
        </w:rPr>
        <w:t xml:space="preserve"> design which a level of complexity the team was ready to tackle. </w:t>
      </w:r>
      <w:r w:rsidR="009771E4" w:rsidRPr="000B08EF">
        <w:rPr>
          <w:sz w:val="24"/>
        </w:rPr>
        <w:t xml:space="preserve">It was also </w:t>
      </w:r>
      <w:r w:rsidR="00C65648" w:rsidRPr="000B08EF">
        <w:rPr>
          <w:sz w:val="24"/>
        </w:rPr>
        <w:t>a complaint</w:t>
      </w:r>
      <w:r w:rsidR="009771E4" w:rsidRPr="000B08EF">
        <w:rPr>
          <w:sz w:val="24"/>
        </w:rPr>
        <w:t xml:space="preserve"> with the rule book and was easily integrated into the frame. Having two </w:t>
      </w:r>
      <w:r w:rsidR="00C65648" w:rsidRPr="000B08EF">
        <w:rPr>
          <w:sz w:val="24"/>
        </w:rPr>
        <w:t>rods</w:t>
      </w:r>
      <w:r w:rsidR="009771E4" w:rsidRPr="000B08EF">
        <w:rPr>
          <w:sz w:val="24"/>
        </w:rPr>
        <w:t xml:space="preserve"> extend from welded </w:t>
      </w:r>
      <w:r w:rsidR="00C65648" w:rsidRPr="000B08EF">
        <w:rPr>
          <w:sz w:val="24"/>
        </w:rPr>
        <w:t xml:space="preserve">mounts on the frame. Although it did not </w:t>
      </w:r>
      <w:r w:rsidR="00ED5E39" w:rsidRPr="000B08EF">
        <w:rPr>
          <w:sz w:val="24"/>
        </w:rPr>
        <w:t>align</w:t>
      </w:r>
      <w:r w:rsidR="00C65648" w:rsidRPr="000B08EF">
        <w:rPr>
          <w:sz w:val="24"/>
        </w:rPr>
        <w:t xml:space="preserve"> up to the aerodynamic capabilities of the other two designs, the team felt it was the best fit all around</w:t>
      </w:r>
      <w:r w:rsidR="0036047A" w:rsidRPr="000B08EF">
        <w:rPr>
          <w:sz w:val="24"/>
        </w:rPr>
        <w:t xml:space="preserve">. Giving the aero team the ability to create such a design with the knowledge and tools we have available to us. </w:t>
      </w:r>
    </w:p>
    <w:p w14:paraId="3B2E0E8C" w14:textId="77777777" w:rsidR="00476455" w:rsidRDefault="00476455" w:rsidP="00494A74">
      <w:pPr>
        <w:pStyle w:val="BodyText"/>
      </w:pPr>
    </w:p>
    <w:p w14:paraId="4DADC56D" w14:textId="1DC1B4F9" w:rsidR="00494A74" w:rsidRDefault="00494A74" w:rsidP="00494A74">
      <w:pPr>
        <w:pStyle w:val="Heading3"/>
      </w:pPr>
      <w:bookmarkStart w:id="87" w:name="_Toc1417376217"/>
      <w:r>
        <w:t>Rear Wing</w:t>
      </w:r>
      <w:r w:rsidR="00DE7FE8">
        <w:t xml:space="preserve"> Concept</w:t>
      </w:r>
      <w:r>
        <w:t xml:space="preserve"> Selection</w:t>
      </w:r>
      <w:bookmarkEnd w:id="87"/>
    </w:p>
    <w:p w14:paraId="21D57AB1" w14:textId="77777777" w:rsidR="00DE7FE8" w:rsidRDefault="00DE7FE8" w:rsidP="00DE7FE8">
      <w:pPr>
        <w:pStyle w:val="BodyText"/>
      </w:pPr>
    </w:p>
    <w:p w14:paraId="4DBE7A55" w14:textId="77777777" w:rsidR="002A4ABB" w:rsidRDefault="002A4ABB" w:rsidP="00DE7FE8">
      <w:pPr>
        <w:pStyle w:val="BodyText"/>
      </w:pPr>
    </w:p>
    <w:p w14:paraId="71D31B71" w14:textId="77777777" w:rsidR="002A4ABB" w:rsidRDefault="002A4ABB" w:rsidP="00DE7FE8">
      <w:pPr>
        <w:pStyle w:val="BodyText"/>
      </w:pPr>
    </w:p>
    <w:p w14:paraId="2BA5A6CF" w14:textId="77777777" w:rsidR="002A4ABB" w:rsidRDefault="002A4ABB" w:rsidP="00DE7FE8">
      <w:pPr>
        <w:pStyle w:val="BodyText"/>
      </w:pPr>
    </w:p>
    <w:p w14:paraId="00AB33A3" w14:textId="2B79812A" w:rsidR="00DE7FE8" w:rsidRPr="00DE7FE8" w:rsidRDefault="00DE7FE8" w:rsidP="00DE7FE8">
      <w:pPr>
        <w:pStyle w:val="Heading3"/>
      </w:pPr>
      <w:bookmarkStart w:id="88" w:name="_Toc596821127"/>
      <w:r>
        <w:t xml:space="preserve">Firewall </w:t>
      </w:r>
      <w:r w:rsidR="008E540B">
        <w:t xml:space="preserve">Concept </w:t>
      </w:r>
      <w:r>
        <w:t>Selection</w:t>
      </w:r>
      <w:r w:rsidR="3E0141E6">
        <w:t xml:space="preserve"> – Brandon Guzman:</w:t>
      </w:r>
      <w:bookmarkEnd w:id="88"/>
      <w:r w:rsidR="3E0141E6">
        <w:t xml:space="preserve"> </w:t>
      </w:r>
    </w:p>
    <w:p w14:paraId="4FA52C8F" w14:textId="3D9B5A53" w:rsidR="002A4ABB" w:rsidRPr="002A4ABB" w:rsidRDefault="002A4ABB" w:rsidP="002A4ABB">
      <w:pPr>
        <w:pStyle w:val="Caption"/>
        <w:keepNext/>
        <w:rPr>
          <w:sz w:val="20"/>
          <w:szCs w:val="20"/>
        </w:rPr>
      </w:pPr>
      <w:r w:rsidRPr="002A4ABB">
        <w:rPr>
          <w:sz w:val="20"/>
          <w:szCs w:val="20"/>
        </w:rPr>
        <w:t xml:space="preserve">Table </w:t>
      </w:r>
      <w:r w:rsidRPr="002A4ABB">
        <w:rPr>
          <w:sz w:val="20"/>
          <w:szCs w:val="20"/>
        </w:rPr>
        <w:fldChar w:fldCharType="begin"/>
      </w:r>
      <w:r w:rsidRPr="002A4ABB">
        <w:rPr>
          <w:sz w:val="20"/>
          <w:szCs w:val="20"/>
        </w:rPr>
        <w:instrText xml:space="preserve"> SEQ Table \* ARABIC </w:instrText>
      </w:r>
      <w:r w:rsidRPr="002A4ABB">
        <w:rPr>
          <w:sz w:val="20"/>
          <w:szCs w:val="20"/>
        </w:rPr>
        <w:fldChar w:fldCharType="separate"/>
      </w:r>
      <w:r w:rsidR="000B08EF">
        <w:rPr>
          <w:noProof/>
          <w:sz w:val="20"/>
          <w:szCs w:val="20"/>
        </w:rPr>
        <w:t>9</w:t>
      </w:r>
      <w:r w:rsidRPr="002A4ABB">
        <w:rPr>
          <w:sz w:val="20"/>
          <w:szCs w:val="20"/>
        </w:rPr>
        <w:fldChar w:fldCharType="end"/>
      </w:r>
      <w:r w:rsidRPr="002A4ABB">
        <w:rPr>
          <w:sz w:val="20"/>
          <w:szCs w:val="20"/>
        </w:rPr>
        <w:t>: Firewall Concept Selection</w:t>
      </w:r>
    </w:p>
    <w:tbl>
      <w:tblPr>
        <w:tblStyle w:val="TableGrid"/>
        <w:tblW w:w="9478" w:type="dxa"/>
        <w:tblLayout w:type="fixed"/>
        <w:tblLook w:val="06A0" w:firstRow="1" w:lastRow="0" w:firstColumn="1" w:lastColumn="0" w:noHBand="1" w:noVBand="1"/>
      </w:tblPr>
      <w:tblGrid>
        <w:gridCol w:w="1875"/>
        <w:gridCol w:w="890"/>
        <w:gridCol w:w="2265"/>
        <w:gridCol w:w="2370"/>
        <w:gridCol w:w="2078"/>
      </w:tblGrid>
      <w:tr w:rsidR="5DBB4077" w14:paraId="2339B18A" w14:textId="77777777" w:rsidTr="22E55C18">
        <w:trPr>
          <w:trHeight w:val="300"/>
        </w:trPr>
        <w:tc>
          <w:tcPr>
            <w:tcW w:w="1875" w:type="dxa"/>
          </w:tcPr>
          <w:p w14:paraId="72D0A308" w14:textId="58AAA702" w:rsidR="6515D61B" w:rsidRDefault="6515D61B" w:rsidP="5DBB4077">
            <w:r>
              <w:t xml:space="preserve">Criteria </w:t>
            </w:r>
          </w:p>
        </w:tc>
        <w:tc>
          <w:tcPr>
            <w:tcW w:w="890" w:type="dxa"/>
          </w:tcPr>
          <w:p w14:paraId="35AF3EE0" w14:textId="7BF17F04" w:rsidR="5DBB4077" w:rsidRDefault="6515D61B" w:rsidP="5DBB4077">
            <w:r>
              <w:t>Weight (1-5)</w:t>
            </w:r>
          </w:p>
        </w:tc>
        <w:tc>
          <w:tcPr>
            <w:tcW w:w="2265" w:type="dxa"/>
          </w:tcPr>
          <w:p w14:paraId="5960B6E4" w14:textId="04F9BB0F" w:rsidR="5DBB4077" w:rsidRDefault="6515D61B" w:rsidP="5DBB4077">
            <w:r>
              <w:t>Design</w:t>
            </w:r>
            <w:r w:rsidR="5D052EDD">
              <w:t xml:space="preserve"> </w:t>
            </w:r>
            <w:r>
              <w:t>1</w:t>
            </w:r>
            <w:r w:rsidR="09ECFD17">
              <w:t>:</w:t>
            </w:r>
          </w:p>
          <w:p w14:paraId="50B5D668" w14:textId="1A984233" w:rsidR="5DBB4077" w:rsidRDefault="09ECFD17" w:rsidP="6CCB13C8">
            <w:pPr>
              <w:jc w:val="center"/>
            </w:pPr>
            <w:r>
              <w:rPr>
                <w:noProof/>
              </w:rPr>
              <w:drawing>
                <wp:inline distT="0" distB="0" distL="0" distR="0" wp14:anchorId="0ABDC9C3" wp14:editId="329CC74C">
                  <wp:extent cx="1305211" cy="874132"/>
                  <wp:effectExtent l="0" t="0" r="0" b="0"/>
                  <wp:docPr id="1095401242"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331161" name=""/>
                          <pic:cNvPicPr/>
                        </pic:nvPicPr>
                        <pic:blipFill>
                          <a:blip r:embed="rId77" cstate="print">
                            <a:extLst>
                              <a:ext uri="{28A0092B-C50C-407E-A947-70E740481C1C}">
                                <a14:useLocalDpi xmlns:a14="http://schemas.microsoft.com/office/drawing/2010/main"/>
                              </a:ext>
                            </a:extLst>
                          </a:blip>
                          <a:stretch>
                            <a:fillRect/>
                          </a:stretch>
                        </pic:blipFill>
                        <pic:spPr>
                          <a:xfrm>
                            <a:off x="0" y="0"/>
                            <a:ext cx="1305211" cy="874132"/>
                          </a:xfrm>
                          <a:prstGeom prst="rect">
                            <a:avLst/>
                          </a:prstGeom>
                        </pic:spPr>
                      </pic:pic>
                    </a:graphicData>
                  </a:graphic>
                </wp:inline>
              </w:drawing>
            </w:r>
            <w:r w:rsidR="6515D61B">
              <w:t xml:space="preserve"> </w:t>
            </w:r>
          </w:p>
        </w:tc>
        <w:tc>
          <w:tcPr>
            <w:tcW w:w="2370" w:type="dxa"/>
          </w:tcPr>
          <w:p w14:paraId="523F94FF" w14:textId="1B060248" w:rsidR="5DBB4077" w:rsidRDefault="34240D57" w:rsidP="22E55C18">
            <w:pPr>
              <w:rPr>
                <w:highlight w:val="green"/>
              </w:rPr>
            </w:pPr>
            <w:r w:rsidRPr="22E55C18">
              <w:rPr>
                <w:highlight w:val="green"/>
              </w:rPr>
              <w:t>Design 2</w:t>
            </w:r>
            <w:r w:rsidR="56585757" w:rsidRPr="22E55C18">
              <w:rPr>
                <w:highlight w:val="green"/>
              </w:rPr>
              <w:t>:</w:t>
            </w:r>
          </w:p>
          <w:p w14:paraId="3C3CB42D" w14:textId="42D73910" w:rsidR="5DBB4077" w:rsidRDefault="2BE375E1" w:rsidP="5DBB4077">
            <w:r>
              <w:rPr>
                <w:noProof/>
              </w:rPr>
              <w:drawing>
                <wp:inline distT="0" distB="0" distL="0" distR="0" wp14:anchorId="35F06F91" wp14:editId="19C31E92">
                  <wp:extent cx="1371600" cy="1228725"/>
                  <wp:effectExtent l="0" t="0" r="0" b="0"/>
                  <wp:docPr id="9107297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923684" name=""/>
                          <pic:cNvPicPr/>
                        </pic:nvPicPr>
                        <pic:blipFill>
                          <a:blip r:embed="rId78" cstate="print">
                            <a:extLst>
                              <a:ext uri="{28A0092B-C50C-407E-A947-70E740481C1C}">
                                <a14:useLocalDpi xmlns:a14="http://schemas.microsoft.com/office/drawing/2010/main" val="0"/>
                              </a:ext>
                            </a:extLst>
                          </a:blip>
                          <a:stretch>
                            <a:fillRect/>
                          </a:stretch>
                        </pic:blipFill>
                        <pic:spPr>
                          <a:xfrm>
                            <a:off x="0" y="0"/>
                            <a:ext cx="1371600" cy="1228725"/>
                          </a:xfrm>
                          <a:prstGeom prst="rect">
                            <a:avLst/>
                          </a:prstGeom>
                        </pic:spPr>
                      </pic:pic>
                    </a:graphicData>
                  </a:graphic>
                </wp:inline>
              </w:drawing>
            </w:r>
          </w:p>
        </w:tc>
        <w:tc>
          <w:tcPr>
            <w:tcW w:w="2078" w:type="dxa"/>
          </w:tcPr>
          <w:p w14:paraId="4B4C0344" w14:textId="36E84C3F" w:rsidR="5DBB4077" w:rsidRDefault="6515D61B" w:rsidP="5DBB4077">
            <w:r>
              <w:t>Design 3</w:t>
            </w:r>
            <w:r w:rsidR="54183F6D">
              <w:t>:</w:t>
            </w:r>
          </w:p>
          <w:p w14:paraId="2567EA94" w14:textId="7E9C0484" w:rsidR="5DBB4077" w:rsidRDefault="624A864E" w:rsidP="6CCB13C8">
            <w:pPr>
              <w:jc w:val="center"/>
              <w:rPr>
                <w:rFonts w:ascii="Times" w:eastAsia="Times" w:hAnsi="Times" w:cs="Times"/>
                <w:color w:val="000000" w:themeColor="text1"/>
              </w:rPr>
            </w:pPr>
            <w:r>
              <w:rPr>
                <w:noProof/>
              </w:rPr>
              <w:drawing>
                <wp:inline distT="0" distB="0" distL="0" distR="0" wp14:anchorId="04C69729" wp14:editId="5620EDB4">
                  <wp:extent cx="1063840" cy="1302905"/>
                  <wp:effectExtent l="0" t="0" r="0" b="0"/>
                  <wp:docPr id="1061884216" name="drawing" descr="A diagram of a structu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460238" name=""/>
                          <pic:cNvPicPr/>
                        </pic:nvPicPr>
                        <pic:blipFill>
                          <a:blip r:embed="rId79" cstate="print">
                            <a:extLst>
                              <a:ext uri="{28A0092B-C50C-407E-A947-70E740481C1C}">
                                <a14:useLocalDpi xmlns:a14="http://schemas.microsoft.com/office/drawing/2010/main"/>
                              </a:ext>
                            </a:extLst>
                          </a:blip>
                          <a:stretch>
                            <a:fillRect/>
                          </a:stretch>
                        </pic:blipFill>
                        <pic:spPr>
                          <a:xfrm>
                            <a:off x="0" y="0"/>
                            <a:ext cx="1063840" cy="1302905"/>
                          </a:xfrm>
                          <a:prstGeom prst="rect">
                            <a:avLst/>
                          </a:prstGeom>
                        </pic:spPr>
                      </pic:pic>
                    </a:graphicData>
                  </a:graphic>
                </wp:inline>
              </w:drawing>
            </w:r>
          </w:p>
        </w:tc>
      </w:tr>
      <w:tr w:rsidR="5DBB4077" w14:paraId="63F36A05" w14:textId="77777777" w:rsidTr="22E55C18">
        <w:trPr>
          <w:trHeight w:val="300"/>
        </w:trPr>
        <w:tc>
          <w:tcPr>
            <w:tcW w:w="1875" w:type="dxa"/>
          </w:tcPr>
          <w:p w14:paraId="60C0A1F3" w14:textId="02C0DFD9" w:rsidR="5DBB4077" w:rsidRDefault="6515D61B" w:rsidP="5DBB4077">
            <w:r>
              <w:t>Prevents radiation heat transfer</w:t>
            </w:r>
          </w:p>
        </w:tc>
        <w:tc>
          <w:tcPr>
            <w:tcW w:w="890" w:type="dxa"/>
          </w:tcPr>
          <w:p w14:paraId="58DBBA3B" w14:textId="784B6BC9" w:rsidR="5DBB4077" w:rsidRDefault="6FC37A3A" w:rsidP="5DBB4077">
            <w:r>
              <w:t>3</w:t>
            </w:r>
          </w:p>
        </w:tc>
        <w:tc>
          <w:tcPr>
            <w:tcW w:w="2265" w:type="dxa"/>
          </w:tcPr>
          <w:p w14:paraId="01BE8474" w14:textId="6F8B1DF7" w:rsidR="5DBB4077" w:rsidRDefault="408A59C8" w:rsidP="5DBB4077">
            <w:r>
              <w:t>+</w:t>
            </w:r>
          </w:p>
        </w:tc>
        <w:tc>
          <w:tcPr>
            <w:tcW w:w="2370" w:type="dxa"/>
          </w:tcPr>
          <w:p w14:paraId="1127CC91" w14:textId="5A7EABD8" w:rsidR="5DBB4077" w:rsidRDefault="408A59C8" w:rsidP="5DBB4077">
            <w:r>
              <w:t>+</w:t>
            </w:r>
          </w:p>
        </w:tc>
        <w:tc>
          <w:tcPr>
            <w:tcW w:w="2078" w:type="dxa"/>
          </w:tcPr>
          <w:p w14:paraId="0D91EE3A" w14:textId="58758555" w:rsidR="5DBB4077" w:rsidRDefault="408A59C8" w:rsidP="5DBB4077">
            <w:r>
              <w:t>+</w:t>
            </w:r>
          </w:p>
        </w:tc>
      </w:tr>
      <w:tr w:rsidR="5DBB4077" w14:paraId="47B5CF0F" w14:textId="77777777" w:rsidTr="22E55C18">
        <w:trPr>
          <w:trHeight w:val="300"/>
        </w:trPr>
        <w:tc>
          <w:tcPr>
            <w:tcW w:w="1875" w:type="dxa"/>
          </w:tcPr>
          <w:p w14:paraId="27CBFD77" w14:textId="2195D477" w:rsidR="5DBB4077" w:rsidRDefault="35C1FC06" w:rsidP="5DBB4077">
            <w:r>
              <w:t>Complexity</w:t>
            </w:r>
          </w:p>
        </w:tc>
        <w:tc>
          <w:tcPr>
            <w:tcW w:w="890" w:type="dxa"/>
          </w:tcPr>
          <w:p w14:paraId="40CB1CD5" w14:textId="749C4F73" w:rsidR="5DBB4077" w:rsidRDefault="43198A99" w:rsidP="5DBB4077">
            <w:r>
              <w:t>2</w:t>
            </w:r>
          </w:p>
        </w:tc>
        <w:tc>
          <w:tcPr>
            <w:tcW w:w="2265" w:type="dxa"/>
          </w:tcPr>
          <w:p w14:paraId="5F48F670" w14:textId="4B3EC252" w:rsidR="5DBB4077" w:rsidRDefault="1A51BC42" w:rsidP="5DBB4077">
            <w:r>
              <w:t>+</w:t>
            </w:r>
          </w:p>
        </w:tc>
        <w:tc>
          <w:tcPr>
            <w:tcW w:w="2370" w:type="dxa"/>
          </w:tcPr>
          <w:p w14:paraId="4C0939A7" w14:textId="438D2C84" w:rsidR="5DBB4077" w:rsidRDefault="1A51BC42" w:rsidP="5DBB4077">
            <w:r>
              <w:t>-</w:t>
            </w:r>
          </w:p>
        </w:tc>
        <w:tc>
          <w:tcPr>
            <w:tcW w:w="2078" w:type="dxa"/>
          </w:tcPr>
          <w:p w14:paraId="7C59C0DE" w14:textId="15F2F99F" w:rsidR="5DBB4077" w:rsidRDefault="62B618DB" w:rsidP="5DBB4077">
            <w:r>
              <w:t>+</w:t>
            </w:r>
          </w:p>
        </w:tc>
      </w:tr>
      <w:tr w:rsidR="5DBB4077" w14:paraId="26AEAA06" w14:textId="77777777" w:rsidTr="22E55C18">
        <w:trPr>
          <w:trHeight w:val="300"/>
        </w:trPr>
        <w:tc>
          <w:tcPr>
            <w:tcW w:w="1875" w:type="dxa"/>
          </w:tcPr>
          <w:p w14:paraId="6597D0AB" w14:textId="63A8CB4C" w:rsidR="5DBB4077" w:rsidRDefault="6515D61B" w:rsidP="5DBB4077">
            <w:r>
              <w:t>Removable</w:t>
            </w:r>
          </w:p>
        </w:tc>
        <w:tc>
          <w:tcPr>
            <w:tcW w:w="890" w:type="dxa"/>
          </w:tcPr>
          <w:p w14:paraId="03EB3335" w14:textId="22453E3B" w:rsidR="5DBB4077" w:rsidRDefault="56E0F5BA" w:rsidP="5DBB4077">
            <w:r>
              <w:t>4</w:t>
            </w:r>
          </w:p>
        </w:tc>
        <w:tc>
          <w:tcPr>
            <w:tcW w:w="2265" w:type="dxa"/>
          </w:tcPr>
          <w:p w14:paraId="026E60C9" w14:textId="5B63E8D8" w:rsidR="5DBB4077" w:rsidRDefault="5AB3D0E0" w:rsidP="5DBB4077">
            <w:r>
              <w:t>-</w:t>
            </w:r>
          </w:p>
        </w:tc>
        <w:tc>
          <w:tcPr>
            <w:tcW w:w="2370" w:type="dxa"/>
          </w:tcPr>
          <w:p w14:paraId="32F8AF67" w14:textId="759B188D" w:rsidR="5DBB4077" w:rsidRDefault="5AB3D0E0" w:rsidP="5DBB4077">
            <w:r>
              <w:t>++</w:t>
            </w:r>
          </w:p>
        </w:tc>
        <w:tc>
          <w:tcPr>
            <w:tcW w:w="2078" w:type="dxa"/>
          </w:tcPr>
          <w:p w14:paraId="0BFEB477" w14:textId="1BBDB035" w:rsidR="5DBB4077" w:rsidRDefault="5AB3D0E0" w:rsidP="5DBB4077">
            <w:r>
              <w:t>+</w:t>
            </w:r>
          </w:p>
        </w:tc>
      </w:tr>
      <w:tr w:rsidR="5DBB4077" w14:paraId="02E8CAC8" w14:textId="77777777" w:rsidTr="22E55C18">
        <w:trPr>
          <w:trHeight w:val="300"/>
        </w:trPr>
        <w:tc>
          <w:tcPr>
            <w:tcW w:w="1875" w:type="dxa"/>
          </w:tcPr>
          <w:p w14:paraId="3F65DE25" w14:textId="0BCEAB14" w:rsidR="5DBB4077" w:rsidRDefault="6515D61B" w:rsidP="5DBB4077">
            <w:r>
              <w:t>Manufacturability</w:t>
            </w:r>
          </w:p>
        </w:tc>
        <w:tc>
          <w:tcPr>
            <w:tcW w:w="890" w:type="dxa"/>
          </w:tcPr>
          <w:p w14:paraId="715CDE03" w14:textId="4B54344F" w:rsidR="5DBB4077" w:rsidRDefault="46FD10D6" w:rsidP="5DBB4077">
            <w:r>
              <w:t>3</w:t>
            </w:r>
          </w:p>
        </w:tc>
        <w:tc>
          <w:tcPr>
            <w:tcW w:w="2265" w:type="dxa"/>
          </w:tcPr>
          <w:p w14:paraId="039C8F9C" w14:textId="7F3B8DA0" w:rsidR="5DBB4077" w:rsidRDefault="2937982D" w:rsidP="5DBB4077">
            <w:r>
              <w:t>+</w:t>
            </w:r>
          </w:p>
        </w:tc>
        <w:tc>
          <w:tcPr>
            <w:tcW w:w="2370" w:type="dxa"/>
          </w:tcPr>
          <w:p w14:paraId="77027D0B" w14:textId="098BF700" w:rsidR="5DBB4077" w:rsidRDefault="2937982D" w:rsidP="5DBB4077">
            <w:r>
              <w:t>+</w:t>
            </w:r>
          </w:p>
        </w:tc>
        <w:tc>
          <w:tcPr>
            <w:tcW w:w="2078" w:type="dxa"/>
          </w:tcPr>
          <w:p w14:paraId="2FDD2AB7" w14:textId="0A45A768" w:rsidR="5DBB4077" w:rsidRDefault="2937982D" w:rsidP="5DBB4077">
            <w:r>
              <w:t>+</w:t>
            </w:r>
          </w:p>
        </w:tc>
      </w:tr>
      <w:tr w:rsidR="18B9B63B" w14:paraId="6295018A" w14:textId="77777777" w:rsidTr="22E55C18">
        <w:trPr>
          <w:trHeight w:val="300"/>
        </w:trPr>
        <w:tc>
          <w:tcPr>
            <w:tcW w:w="1875" w:type="dxa"/>
          </w:tcPr>
          <w:p w14:paraId="30903F20" w14:textId="698F1879" w:rsidR="18B9B63B" w:rsidRDefault="528BD142" w:rsidP="18B9B63B">
            <w:r>
              <w:t>Ergonomic:</w:t>
            </w:r>
          </w:p>
        </w:tc>
        <w:tc>
          <w:tcPr>
            <w:tcW w:w="890" w:type="dxa"/>
          </w:tcPr>
          <w:p w14:paraId="7AC5B33D" w14:textId="26D027E1" w:rsidR="18B9B63B" w:rsidRDefault="528BD142" w:rsidP="18B9B63B">
            <w:r>
              <w:t>2</w:t>
            </w:r>
          </w:p>
        </w:tc>
        <w:tc>
          <w:tcPr>
            <w:tcW w:w="2265" w:type="dxa"/>
          </w:tcPr>
          <w:p w14:paraId="63B749D4" w14:textId="649D9383" w:rsidR="18B9B63B" w:rsidRDefault="528BD142" w:rsidP="18B9B63B">
            <w:r>
              <w:t>-</w:t>
            </w:r>
          </w:p>
        </w:tc>
        <w:tc>
          <w:tcPr>
            <w:tcW w:w="2370" w:type="dxa"/>
          </w:tcPr>
          <w:p w14:paraId="20083335" w14:textId="4A62C4FC" w:rsidR="18B9B63B" w:rsidRDefault="528BD142" w:rsidP="18B9B63B">
            <w:r>
              <w:t>-</w:t>
            </w:r>
          </w:p>
        </w:tc>
        <w:tc>
          <w:tcPr>
            <w:tcW w:w="2078" w:type="dxa"/>
          </w:tcPr>
          <w:p w14:paraId="092A7FFA" w14:textId="5BACFE46" w:rsidR="18B9B63B" w:rsidRDefault="528BD142" w:rsidP="18B9B63B">
            <w:r>
              <w:t>-</w:t>
            </w:r>
          </w:p>
        </w:tc>
      </w:tr>
      <w:tr w:rsidR="4EB8E71E" w14:paraId="6FE3AC62" w14:textId="77777777" w:rsidTr="22E55C18">
        <w:trPr>
          <w:trHeight w:val="300"/>
        </w:trPr>
        <w:tc>
          <w:tcPr>
            <w:tcW w:w="1875" w:type="dxa"/>
          </w:tcPr>
          <w:p w14:paraId="4873CE47" w14:textId="3D45EE7F" w:rsidR="4EB8E71E" w:rsidRDefault="528BD142" w:rsidP="73C85126">
            <w:pPr>
              <w:jc w:val="right"/>
            </w:pPr>
            <w:r>
              <w:t xml:space="preserve">Total: </w:t>
            </w:r>
          </w:p>
        </w:tc>
        <w:tc>
          <w:tcPr>
            <w:tcW w:w="890" w:type="dxa"/>
          </w:tcPr>
          <w:p w14:paraId="7C74ADE6" w14:textId="020FA9FA" w:rsidR="4EB8E71E" w:rsidRDefault="4EB8E71E" w:rsidP="4EB8E71E"/>
        </w:tc>
        <w:tc>
          <w:tcPr>
            <w:tcW w:w="2265" w:type="dxa"/>
          </w:tcPr>
          <w:p w14:paraId="36533741" w14:textId="698F69E3" w:rsidR="4EB8E71E" w:rsidRDefault="528BD142" w:rsidP="4EB8E71E">
            <w:r>
              <w:t>+3</w:t>
            </w:r>
          </w:p>
        </w:tc>
        <w:tc>
          <w:tcPr>
            <w:tcW w:w="2370" w:type="dxa"/>
          </w:tcPr>
          <w:p w14:paraId="7F83801E" w14:textId="5D3F846F" w:rsidR="4EB8E71E" w:rsidRDefault="528BD142" w:rsidP="4EB8E71E">
            <w:r>
              <w:t>+4</w:t>
            </w:r>
          </w:p>
        </w:tc>
        <w:tc>
          <w:tcPr>
            <w:tcW w:w="2078" w:type="dxa"/>
          </w:tcPr>
          <w:p w14:paraId="45835AB8" w14:textId="41C57FD2" w:rsidR="4EB8E71E" w:rsidRDefault="408411A2" w:rsidP="4EB8E71E">
            <w:r>
              <w:t>+4</w:t>
            </w:r>
          </w:p>
        </w:tc>
      </w:tr>
    </w:tbl>
    <w:p w14:paraId="53F269E7" w14:textId="0C4C10B4" w:rsidR="18B9B63B" w:rsidRDefault="18B9B63B"/>
    <w:p w14:paraId="4198F0D7" w14:textId="21B0D771" w:rsidR="00A51080" w:rsidRDefault="2A084816" w:rsidP="22E55C18">
      <w:pPr>
        <w:widowControl/>
        <w:suppressAutoHyphens w:val="0"/>
        <w:ind w:firstLine="709"/>
        <w:rPr>
          <w:sz w:val="24"/>
        </w:rPr>
      </w:pPr>
      <w:r w:rsidRPr="22E55C18">
        <w:rPr>
          <w:sz w:val="24"/>
        </w:rPr>
        <w:t xml:space="preserve">Defined in the Pugh chart above </w:t>
      </w:r>
      <w:r w:rsidR="2010A994" w:rsidRPr="22E55C18">
        <w:rPr>
          <w:sz w:val="24"/>
        </w:rPr>
        <w:t>is the concept selection table for the final design of the firewall which is depicted as design two. It is important to note that this final de</w:t>
      </w:r>
      <w:r w:rsidR="16F40FCB" w:rsidRPr="22E55C18">
        <w:rPr>
          <w:sz w:val="24"/>
        </w:rPr>
        <w:t>si</w:t>
      </w:r>
      <w:r w:rsidR="2010A994" w:rsidRPr="22E55C18">
        <w:rPr>
          <w:sz w:val="24"/>
        </w:rPr>
        <w:t xml:space="preserve">gn was tied with </w:t>
      </w:r>
      <w:r w:rsidR="4E8E9606" w:rsidRPr="22E55C18">
        <w:rPr>
          <w:sz w:val="24"/>
        </w:rPr>
        <w:t>design</w:t>
      </w:r>
      <w:r w:rsidR="2010A994" w:rsidRPr="22E55C18">
        <w:rPr>
          <w:sz w:val="24"/>
        </w:rPr>
        <w:t xml:space="preserve"> </w:t>
      </w:r>
      <w:r w:rsidR="745541B3" w:rsidRPr="22E55C18">
        <w:rPr>
          <w:sz w:val="24"/>
        </w:rPr>
        <w:t>three but</w:t>
      </w:r>
      <w:r w:rsidR="2010A994" w:rsidRPr="22E55C18">
        <w:rPr>
          <w:sz w:val="24"/>
        </w:rPr>
        <w:t xml:space="preserve"> was </w:t>
      </w:r>
      <w:r w:rsidR="0020BF8B" w:rsidRPr="22E55C18">
        <w:rPr>
          <w:sz w:val="24"/>
        </w:rPr>
        <w:t>still selected because</w:t>
      </w:r>
      <w:r w:rsidR="0570BC05" w:rsidRPr="22E55C18">
        <w:rPr>
          <w:sz w:val="24"/>
        </w:rPr>
        <w:t xml:space="preserve"> of several factors. Additionally, every single one of these designs will utilize reflective aluminum to prevent most of the heat radiating off of the exhaust from reaching the cockpit. As </w:t>
      </w:r>
      <w:r w:rsidR="38F67683" w:rsidRPr="22E55C18">
        <w:rPr>
          <w:sz w:val="24"/>
        </w:rPr>
        <w:t xml:space="preserve">far as the final selected </w:t>
      </w:r>
      <w:r w:rsidR="08974AE5" w:rsidRPr="22E55C18">
        <w:rPr>
          <w:sz w:val="24"/>
        </w:rPr>
        <w:t>design</w:t>
      </w:r>
      <w:r w:rsidR="443BEF8C" w:rsidRPr="22E55C18">
        <w:rPr>
          <w:sz w:val="24"/>
        </w:rPr>
        <w:t xml:space="preserve"> goes</w:t>
      </w:r>
      <w:r w:rsidR="38F67683" w:rsidRPr="22E55C18">
        <w:rPr>
          <w:sz w:val="24"/>
        </w:rPr>
        <w:t xml:space="preserve">, this was chosen because all together is one piece compared to design three which would've been two pieces and much harder to place </w:t>
      </w:r>
      <w:r w:rsidR="1985A9EB" w:rsidRPr="22E55C18">
        <w:rPr>
          <w:sz w:val="24"/>
        </w:rPr>
        <w:t xml:space="preserve">into the frame with all other components accounted for, which was discovered during the manufacturing process. </w:t>
      </w:r>
      <w:r w:rsidR="02AA9018" w:rsidRPr="22E55C18">
        <w:rPr>
          <w:sz w:val="24"/>
        </w:rPr>
        <w:t>Which basically makes design two an upgrade of design three</w:t>
      </w:r>
      <w:r w:rsidR="4A65521A" w:rsidRPr="22E55C18">
        <w:rPr>
          <w:sz w:val="24"/>
        </w:rPr>
        <w:t xml:space="preserve"> that additionally meets the </w:t>
      </w:r>
      <w:r w:rsidR="786C8811" w:rsidRPr="22E55C18">
        <w:rPr>
          <w:sz w:val="24"/>
        </w:rPr>
        <w:t>team's</w:t>
      </w:r>
      <w:r w:rsidR="4A65521A" w:rsidRPr="22E55C18">
        <w:rPr>
          <w:sz w:val="24"/>
        </w:rPr>
        <w:t xml:space="preserve"> goal of making the firewall Removable</w:t>
      </w:r>
      <w:r w:rsidR="02AA9018" w:rsidRPr="22E55C18">
        <w:rPr>
          <w:sz w:val="24"/>
        </w:rPr>
        <w:t xml:space="preserve">. Design one was used as a frame of reference and was the first </w:t>
      </w:r>
      <w:r w:rsidR="69B96A1B" w:rsidRPr="22E55C18">
        <w:rPr>
          <w:sz w:val="24"/>
        </w:rPr>
        <w:t xml:space="preserve">iteration </w:t>
      </w:r>
      <w:r w:rsidR="20EB127C" w:rsidRPr="22E55C18">
        <w:rPr>
          <w:sz w:val="24"/>
        </w:rPr>
        <w:t>of</w:t>
      </w:r>
      <w:r w:rsidR="69B96A1B" w:rsidRPr="22E55C18">
        <w:rPr>
          <w:sz w:val="24"/>
        </w:rPr>
        <w:t xml:space="preserve"> the firewall using CAD.</w:t>
      </w:r>
    </w:p>
    <w:p w14:paraId="2078B544" w14:textId="5664BF50" w:rsidR="44E33F3D" w:rsidRDefault="44E33F3D" w:rsidP="4EB98A49">
      <w:pPr>
        <w:pStyle w:val="Heading1"/>
        <w:spacing w:line="259" w:lineRule="auto"/>
      </w:pPr>
      <w:bookmarkStart w:id="89" w:name="_Toc26303769"/>
      <w:r>
        <w:t>Project Management</w:t>
      </w:r>
      <w:bookmarkEnd w:id="89"/>
      <w:r>
        <w:t xml:space="preserve"> </w:t>
      </w:r>
    </w:p>
    <w:p w14:paraId="2AD14CEF" w14:textId="3A81471D" w:rsidR="00A51080" w:rsidRDefault="00A51080" w:rsidP="00A51080">
      <w:pPr>
        <w:pStyle w:val="Heading2"/>
      </w:pPr>
      <w:bookmarkStart w:id="90" w:name="_Toc146875040"/>
      <w:bookmarkStart w:id="91" w:name="_Toc113974539"/>
      <w:r>
        <w:t>Schedule</w:t>
      </w:r>
      <w:bookmarkEnd w:id="90"/>
      <w:bookmarkEnd w:id="91"/>
    </w:p>
    <w:p w14:paraId="75B180AD" w14:textId="77777777" w:rsidR="002A4ABB" w:rsidRDefault="700A2EBD" w:rsidP="002A4ABB">
      <w:pPr>
        <w:keepNext/>
        <w:jc w:val="center"/>
      </w:pPr>
      <w:r>
        <w:rPr>
          <w:noProof/>
        </w:rPr>
        <w:drawing>
          <wp:inline distT="0" distB="0" distL="0" distR="0" wp14:anchorId="76C9DE21" wp14:editId="5E22E897">
            <wp:extent cx="6586478" cy="3530600"/>
            <wp:effectExtent l="0" t="0" r="0" b="0"/>
            <wp:docPr id="176187951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1879517" name=""/>
                    <pic:cNvPicPr/>
                  </pic:nvPicPr>
                  <pic:blipFill>
                    <a:blip r:embed="rId80">
                      <a:extLst>
                        <a:ext uri="{28A0092B-C50C-407E-A947-70E740481C1C}">
                          <a14:useLocalDpi xmlns:a14="http://schemas.microsoft.com/office/drawing/2010/main"/>
                        </a:ext>
                      </a:extLst>
                    </a:blip>
                    <a:stretch>
                      <a:fillRect/>
                    </a:stretch>
                  </pic:blipFill>
                  <pic:spPr>
                    <a:xfrm>
                      <a:off x="0" y="0"/>
                      <a:ext cx="6586478" cy="3530600"/>
                    </a:xfrm>
                    <a:prstGeom prst="rect">
                      <a:avLst/>
                    </a:prstGeom>
                  </pic:spPr>
                </pic:pic>
              </a:graphicData>
            </a:graphic>
          </wp:inline>
        </w:drawing>
      </w:r>
    </w:p>
    <w:p w14:paraId="740D1B19" w14:textId="77076CE4" w:rsidR="00A51080" w:rsidRPr="002A4ABB" w:rsidRDefault="002A4ABB" w:rsidP="002A4ABB">
      <w:pPr>
        <w:pStyle w:val="Caption"/>
        <w:jc w:val="center"/>
        <w:rPr>
          <w:sz w:val="20"/>
          <w:szCs w:val="20"/>
        </w:rPr>
      </w:pPr>
      <w:r w:rsidRPr="002A4ABB">
        <w:rPr>
          <w:sz w:val="20"/>
          <w:szCs w:val="20"/>
        </w:rPr>
        <w:t xml:space="preserve">Figure </w:t>
      </w:r>
      <w:r w:rsidRPr="002A4ABB">
        <w:rPr>
          <w:sz w:val="20"/>
          <w:szCs w:val="20"/>
        </w:rPr>
        <w:fldChar w:fldCharType="begin"/>
      </w:r>
      <w:r w:rsidRPr="002A4ABB">
        <w:rPr>
          <w:sz w:val="20"/>
          <w:szCs w:val="20"/>
        </w:rPr>
        <w:instrText xml:space="preserve"> SEQ Figure \* ARABIC </w:instrText>
      </w:r>
      <w:r w:rsidRPr="002A4ABB">
        <w:rPr>
          <w:sz w:val="20"/>
          <w:szCs w:val="20"/>
        </w:rPr>
        <w:fldChar w:fldCharType="separate"/>
      </w:r>
      <w:r w:rsidR="000B08EF">
        <w:rPr>
          <w:noProof/>
          <w:sz w:val="20"/>
          <w:szCs w:val="20"/>
        </w:rPr>
        <w:t>37</w:t>
      </w:r>
      <w:r w:rsidRPr="002A4ABB">
        <w:rPr>
          <w:sz w:val="20"/>
          <w:szCs w:val="20"/>
        </w:rPr>
        <w:fldChar w:fldCharType="end"/>
      </w:r>
      <w:r w:rsidRPr="002A4ABB">
        <w:rPr>
          <w:sz w:val="20"/>
          <w:szCs w:val="20"/>
        </w:rPr>
        <w:t>: Schedule for Frame-Body-Aero</w:t>
      </w:r>
    </w:p>
    <w:p w14:paraId="3B2D5047" w14:textId="473E8AED" w:rsidR="00A51080" w:rsidRDefault="00A51080" w:rsidP="00A51080">
      <w:pPr>
        <w:pStyle w:val="Heading2"/>
      </w:pPr>
      <w:bookmarkStart w:id="92" w:name="_Toc146875041"/>
      <w:bookmarkStart w:id="93" w:name="_Toc1531356813"/>
      <w:r>
        <w:t>Budget</w:t>
      </w:r>
      <w:bookmarkEnd w:id="92"/>
      <w:bookmarkEnd w:id="93"/>
    </w:p>
    <w:p w14:paraId="66197FE1" w14:textId="3F0AFA7A" w:rsidR="002A4ABB" w:rsidRPr="002A4ABB" w:rsidRDefault="002A4ABB" w:rsidP="002A4ABB">
      <w:pPr>
        <w:pStyle w:val="Caption"/>
        <w:keepNext/>
        <w:rPr>
          <w:sz w:val="20"/>
          <w:szCs w:val="20"/>
        </w:rPr>
      </w:pPr>
      <w:r w:rsidRPr="002A4ABB">
        <w:rPr>
          <w:sz w:val="20"/>
          <w:szCs w:val="20"/>
        </w:rPr>
        <w:t xml:space="preserve">Table </w:t>
      </w:r>
      <w:r w:rsidRPr="002A4ABB">
        <w:rPr>
          <w:sz w:val="20"/>
          <w:szCs w:val="20"/>
        </w:rPr>
        <w:fldChar w:fldCharType="begin"/>
      </w:r>
      <w:r w:rsidRPr="002A4ABB">
        <w:rPr>
          <w:sz w:val="20"/>
          <w:szCs w:val="20"/>
        </w:rPr>
        <w:instrText xml:space="preserve"> SEQ Table \* ARABIC </w:instrText>
      </w:r>
      <w:r w:rsidRPr="002A4ABB">
        <w:rPr>
          <w:sz w:val="20"/>
          <w:szCs w:val="20"/>
        </w:rPr>
        <w:fldChar w:fldCharType="separate"/>
      </w:r>
      <w:r w:rsidR="000B08EF">
        <w:rPr>
          <w:noProof/>
          <w:sz w:val="20"/>
          <w:szCs w:val="20"/>
        </w:rPr>
        <w:t>10</w:t>
      </w:r>
      <w:r w:rsidRPr="002A4ABB">
        <w:rPr>
          <w:sz w:val="20"/>
          <w:szCs w:val="20"/>
        </w:rPr>
        <w:fldChar w:fldCharType="end"/>
      </w:r>
      <w:r w:rsidRPr="002A4ABB">
        <w:rPr>
          <w:sz w:val="20"/>
          <w:szCs w:val="20"/>
        </w:rPr>
        <w:t>: Chassi Budget</w:t>
      </w:r>
    </w:p>
    <w:tbl>
      <w:tblPr>
        <w:tblStyle w:val="TableGrid"/>
        <w:tblW w:w="0" w:type="auto"/>
        <w:jc w:val="center"/>
        <w:tblBorders>
          <w:top w:val="single" w:sz="6" w:space="0" w:color="auto"/>
          <w:left w:val="single" w:sz="6" w:space="0" w:color="auto"/>
          <w:bottom w:val="single" w:sz="6" w:space="0" w:color="auto"/>
          <w:right w:val="single" w:sz="6" w:space="0" w:color="auto"/>
        </w:tblBorders>
        <w:tblLayout w:type="fixed"/>
        <w:tblLook w:val="06A0" w:firstRow="1" w:lastRow="0" w:firstColumn="1" w:lastColumn="0" w:noHBand="1" w:noVBand="1"/>
      </w:tblPr>
      <w:tblGrid>
        <w:gridCol w:w="1078"/>
        <w:gridCol w:w="1078"/>
        <w:gridCol w:w="1078"/>
        <w:gridCol w:w="1079"/>
      </w:tblGrid>
      <w:tr w:rsidR="1ED7ED0F" w14:paraId="01DA8CB4" w14:textId="77777777" w:rsidTr="1ED7ED0F">
        <w:trPr>
          <w:trHeight w:val="420"/>
          <w:jc w:val="center"/>
        </w:trPr>
        <w:tc>
          <w:tcPr>
            <w:tcW w:w="4313" w:type="dxa"/>
            <w:gridSpan w:val="4"/>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6DA4386B" w14:textId="2032236C" w:rsidR="1ED7ED0F" w:rsidRDefault="1ED7ED0F" w:rsidP="1ED7ED0F">
            <w:pPr>
              <w:spacing w:line="354" w:lineRule="auto"/>
              <w:jc w:val="center"/>
              <w:rPr>
                <w:rFonts w:ascii="Calibri" w:eastAsia="Calibri" w:hAnsi="Calibri" w:cs="Calibri"/>
                <w:color w:val="000000" w:themeColor="text1"/>
                <w:sz w:val="26"/>
                <w:szCs w:val="26"/>
              </w:rPr>
            </w:pPr>
            <w:r w:rsidRPr="1ED7ED0F">
              <w:rPr>
                <w:rFonts w:ascii="Calibri" w:eastAsia="Calibri" w:hAnsi="Calibri" w:cs="Calibri"/>
                <w:b/>
                <w:bCs/>
                <w:color w:val="000000" w:themeColor="text1"/>
                <w:sz w:val="26"/>
                <w:szCs w:val="26"/>
              </w:rPr>
              <w:t>Chassis Budget</w:t>
            </w:r>
          </w:p>
        </w:tc>
      </w:tr>
      <w:tr w:rsidR="1ED7ED0F" w14:paraId="181D65B4" w14:textId="77777777" w:rsidTr="1ED7ED0F">
        <w:trPr>
          <w:trHeight w:val="345"/>
          <w:jc w:val="center"/>
        </w:trPr>
        <w:tc>
          <w:tcPr>
            <w:tcW w:w="1078" w:type="dxa"/>
            <w:tcBorders>
              <w:top w:val="single" w:sz="7" w:space="0" w:color="000000" w:themeColor="text1"/>
              <w:left w:val="single" w:sz="7"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19AA1964" w14:textId="22EA6626" w:rsidR="1ED7ED0F" w:rsidRDefault="1ED7ED0F" w:rsidP="1ED7ED0F">
            <w:pPr>
              <w:spacing w:line="270" w:lineRule="auto"/>
              <w:jc w:val="center"/>
              <w:rPr>
                <w:rFonts w:ascii="Calibri" w:eastAsia="Calibri" w:hAnsi="Calibri" w:cs="Calibri"/>
                <w:color w:val="000000" w:themeColor="text1"/>
                <w:sz w:val="20"/>
                <w:szCs w:val="20"/>
              </w:rPr>
            </w:pPr>
            <w:r w:rsidRPr="1ED7ED0F">
              <w:rPr>
                <w:rFonts w:ascii="Calibri" w:eastAsia="Calibri" w:hAnsi="Calibri" w:cs="Calibri"/>
                <w:b/>
                <w:bCs/>
                <w:color w:val="000000" w:themeColor="text1"/>
                <w:sz w:val="20"/>
                <w:szCs w:val="20"/>
              </w:rPr>
              <w:t>Category</w:t>
            </w:r>
          </w:p>
        </w:tc>
        <w:tc>
          <w:tcPr>
            <w:tcW w:w="1078" w:type="dxa"/>
            <w:tcBorders>
              <w:top w:val="single" w:sz="7" w:space="0" w:color="000000" w:themeColor="text1"/>
              <w:left w:val="single" w:sz="7"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7C4C0596" w14:textId="6AAC792D" w:rsidR="1ED7ED0F" w:rsidRDefault="1ED7ED0F" w:rsidP="1ED7ED0F">
            <w:pPr>
              <w:spacing w:line="270" w:lineRule="auto"/>
              <w:jc w:val="center"/>
              <w:rPr>
                <w:rFonts w:ascii="Calibri" w:eastAsia="Calibri" w:hAnsi="Calibri" w:cs="Calibri"/>
                <w:color w:val="000000" w:themeColor="text1"/>
                <w:sz w:val="20"/>
                <w:szCs w:val="20"/>
              </w:rPr>
            </w:pPr>
            <w:r w:rsidRPr="1ED7ED0F">
              <w:rPr>
                <w:rFonts w:ascii="Calibri" w:eastAsia="Calibri" w:hAnsi="Calibri" w:cs="Calibri"/>
                <w:b/>
                <w:bCs/>
                <w:color w:val="000000" w:themeColor="text1"/>
                <w:sz w:val="20"/>
                <w:szCs w:val="20"/>
              </w:rPr>
              <w:t>Units</w:t>
            </w:r>
          </w:p>
        </w:tc>
        <w:tc>
          <w:tcPr>
            <w:tcW w:w="1078" w:type="dxa"/>
            <w:tcBorders>
              <w:top w:val="single" w:sz="7" w:space="0" w:color="000000" w:themeColor="text1"/>
              <w:left w:val="single" w:sz="7"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39290B7" w14:textId="33FB26F0" w:rsidR="1ED7ED0F" w:rsidRDefault="1ED7ED0F" w:rsidP="1ED7ED0F">
            <w:pPr>
              <w:spacing w:line="270" w:lineRule="auto"/>
              <w:jc w:val="center"/>
              <w:rPr>
                <w:rFonts w:ascii="Calibri" w:eastAsia="Calibri" w:hAnsi="Calibri" w:cs="Calibri"/>
                <w:color w:val="000000" w:themeColor="text1"/>
                <w:sz w:val="20"/>
                <w:szCs w:val="20"/>
              </w:rPr>
            </w:pPr>
            <w:r w:rsidRPr="1ED7ED0F">
              <w:rPr>
                <w:rFonts w:ascii="Calibri" w:eastAsia="Calibri" w:hAnsi="Calibri" w:cs="Calibri"/>
                <w:b/>
                <w:bCs/>
                <w:color w:val="000000" w:themeColor="text1"/>
                <w:sz w:val="20"/>
                <w:szCs w:val="20"/>
              </w:rPr>
              <w:t>$/Unit</w:t>
            </w:r>
          </w:p>
        </w:tc>
        <w:tc>
          <w:tcPr>
            <w:tcW w:w="1079" w:type="dxa"/>
            <w:tcBorders>
              <w:top w:val="single" w:sz="7" w:space="0" w:color="000000" w:themeColor="text1"/>
              <w:left w:val="single" w:sz="7"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1389A5AB" w14:textId="4E1422F5" w:rsidR="1ED7ED0F" w:rsidRDefault="1ED7ED0F" w:rsidP="1ED7ED0F">
            <w:pPr>
              <w:spacing w:line="270" w:lineRule="auto"/>
              <w:jc w:val="center"/>
              <w:rPr>
                <w:rFonts w:ascii="Calibri" w:eastAsia="Calibri" w:hAnsi="Calibri" w:cs="Calibri"/>
                <w:color w:val="000000" w:themeColor="text1"/>
                <w:sz w:val="20"/>
                <w:szCs w:val="20"/>
              </w:rPr>
            </w:pPr>
            <w:r w:rsidRPr="1ED7ED0F">
              <w:rPr>
                <w:rFonts w:ascii="Calibri" w:eastAsia="Calibri" w:hAnsi="Calibri" w:cs="Calibri"/>
                <w:b/>
                <w:bCs/>
                <w:color w:val="000000" w:themeColor="text1"/>
                <w:sz w:val="20"/>
                <w:szCs w:val="20"/>
              </w:rPr>
              <w:t>Total</w:t>
            </w:r>
          </w:p>
        </w:tc>
      </w:tr>
      <w:tr w:rsidR="1ED7ED0F" w14:paraId="45DCBBB8"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4ABE372F" w14:textId="409FE4A8"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Frame</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63C97ED4" w14:textId="6A2082F6"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353644D0" w14:textId="33F08CC4"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74EDA979" w14:textId="506CAE27" w:rsidR="1ED7ED0F" w:rsidRDefault="1ED7ED0F" w:rsidP="1ED7ED0F">
            <w:pPr>
              <w:spacing w:line="14" w:lineRule="auto"/>
              <w:rPr>
                <w:rFonts w:ascii="Calibri" w:eastAsia="Calibri" w:hAnsi="Calibri" w:cs="Calibri"/>
                <w:color w:val="000000" w:themeColor="text1"/>
                <w:sz w:val="14"/>
                <w:szCs w:val="14"/>
              </w:rPr>
            </w:pPr>
          </w:p>
        </w:tc>
      </w:tr>
      <w:tr w:rsidR="1ED7ED0F" w14:paraId="65E41D70" w14:textId="77777777" w:rsidTr="1ED7ED0F">
        <w:trPr>
          <w:trHeight w:val="255"/>
          <w:jc w:val="center"/>
        </w:trPr>
        <w:tc>
          <w:tcPr>
            <w:tcW w:w="1078" w:type="dxa"/>
            <w:tcBorders>
              <w:top w:val="single" w:sz="7"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5E903DF4" w14:textId="15170E23"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Size A Tubing</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055C359" w14:textId="5912CBD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18.02</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6349D993" w14:textId="3C050A7E"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$28.75</w:t>
            </w:r>
          </w:p>
        </w:tc>
        <w:tc>
          <w:tcPr>
            <w:tcW w:w="1079" w:type="dxa"/>
            <w:tcBorders>
              <w:top w:val="single" w:sz="7"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5EE12698" w14:textId="6FF50BBF"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$518.08</w:t>
            </w:r>
          </w:p>
        </w:tc>
      </w:tr>
      <w:tr w:rsidR="1ED7ED0F" w14:paraId="51AD95E3"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53365911" w14:textId="0E4B3FF8"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Size B Tubing</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42627D75" w14:textId="1C26A108"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36.1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CD05FD5" w14:textId="77E8F7D3"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$7.10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26F9C6F3" w14:textId="5E1BC2E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$256.31</w:t>
            </w:r>
          </w:p>
        </w:tc>
      </w:tr>
      <w:tr w:rsidR="1ED7ED0F" w14:paraId="1220464D"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EA35278" w14:textId="518F386B"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Size C Tubing</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47194CFE" w14:textId="13024BD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40.4</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609B95C" w14:textId="0812FD31"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$11.33</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06DA0B33" w14:textId="00E99BCA"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$457.73</w:t>
            </w:r>
          </w:p>
        </w:tc>
      </w:tr>
      <w:tr w:rsidR="1ED7ED0F" w14:paraId="402F1607"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39BF1DC4" w14:textId="3FAD3643"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Size D Square Tubing</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327D731" w14:textId="7381EDF6"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D0103D7" w14:textId="3743B79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$45.60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5007244D" w14:textId="3FA12731"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$45.60</w:t>
            </w:r>
          </w:p>
        </w:tc>
      </w:tr>
      <w:tr w:rsidR="1ED7ED0F" w14:paraId="5AA47C11" w14:textId="77777777" w:rsidTr="1ED7ED0F">
        <w:trPr>
          <w:trHeight w:val="255"/>
          <w:jc w:val="center"/>
        </w:trPr>
        <w:tc>
          <w:tcPr>
            <w:tcW w:w="1078" w:type="dxa"/>
            <w:tcBorders>
              <w:top w:val="single" w:sz="9"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1E74DAA2" w14:textId="3AC487B8"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Front Bulkhead Sheet</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79CC35D1" w14:textId="0207DBA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24D1593" w14:textId="7215DF63"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$56.36</w:t>
            </w:r>
          </w:p>
        </w:tc>
        <w:tc>
          <w:tcPr>
            <w:tcW w:w="1079" w:type="dxa"/>
            <w:tcBorders>
              <w:top w:val="single" w:sz="9"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79EE415F" w14:textId="0F9FF45E"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$56.36</w:t>
            </w:r>
          </w:p>
        </w:tc>
      </w:tr>
      <w:tr w:rsidR="1ED7ED0F" w14:paraId="4BE858A3"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6171012D" w14:textId="49AD09C9"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Prototype</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30D8EAEC" w14:textId="06A1070C"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E2A33DF" w14:textId="3833C34A"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7347726" w14:textId="17E51D9E" w:rsidR="1ED7ED0F" w:rsidRDefault="1ED7ED0F" w:rsidP="1ED7ED0F">
            <w:pPr>
              <w:spacing w:line="14" w:lineRule="auto"/>
              <w:rPr>
                <w:rFonts w:ascii="Calibri" w:eastAsia="Calibri" w:hAnsi="Calibri" w:cs="Calibri"/>
                <w:color w:val="000000" w:themeColor="text1"/>
                <w:sz w:val="14"/>
                <w:szCs w:val="14"/>
              </w:rPr>
            </w:pPr>
          </w:p>
        </w:tc>
      </w:tr>
      <w:tr w:rsidR="1ED7ED0F" w14:paraId="220E7C67" w14:textId="77777777" w:rsidTr="1ED7ED0F">
        <w:trPr>
          <w:trHeight w:val="300"/>
          <w:jc w:val="center"/>
        </w:trPr>
        <w:tc>
          <w:tcPr>
            <w:tcW w:w="1078" w:type="dxa"/>
            <w:tcBorders>
              <w:top w:val="single" w:sz="7"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8CDBC09" w14:textId="5C444B92"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PVC 1in Pipe</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68D69F1F" w14:textId="13D7FDD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10</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0E17962" w14:textId="002451EA"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$8.48</w:t>
            </w:r>
          </w:p>
        </w:tc>
        <w:tc>
          <w:tcPr>
            <w:tcW w:w="1079" w:type="dxa"/>
            <w:tcBorders>
              <w:top w:val="single" w:sz="7"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523A0AC7" w14:textId="070F6670"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$84.80</w:t>
            </w:r>
          </w:p>
        </w:tc>
      </w:tr>
      <w:tr w:rsidR="1ED7ED0F" w14:paraId="0A5AFFC8" w14:textId="77777777" w:rsidTr="1ED7ED0F">
        <w:trPr>
          <w:trHeight w:val="255"/>
          <w:jc w:val="center"/>
        </w:trPr>
        <w:tc>
          <w:tcPr>
            <w:tcW w:w="1078" w:type="dxa"/>
            <w:tcBorders>
              <w:top w:val="single" w:sz="9"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1F919E00" w14:textId="1F606B51"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Duct Tape</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4586BF82" w14:textId="642A545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2B90A5E2" w14:textId="06043D8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$8.98</w:t>
            </w:r>
          </w:p>
        </w:tc>
        <w:tc>
          <w:tcPr>
            <w:tcW w:w="1079" w:type="dxa"/>
            <w:tcBorders>
              <w:top w:val="single" w:sz="9"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2BBDE4D8" w14:textId="425255A1"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$17.96</w:t>
            </w:r>
          </w:p>
        </w:tc>
      </w:tr>
      <w:tr w:rsidR="1ED7ED0F" w14:paraId="7817B5A0"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F25C23B" w14:textId="5FF329F2"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Jigging</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26BE1F90" w14:textId="6F12C99F"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21BE6831" w14:textId="630A3CC5"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044DAD5C" w14:textId="712262B5" w:rsidR="1ED7ED0F" w:rsidRDefault="1ED7ED0F" w:rsidP="1ED7ED0F">
            <w:pPr>
              <w:spacing w:line="14" w:lineRule="auto"/>
              <w:rPr>
                <w:rFonts w:ascii="Calibri" w:eastAsia="Calibri" w:hAnsi="Calibri" w:cs="Calibri"/>
                <w:color w:val="000000" w:themeColor="text1"/>
                <w:sz w:val="14"/>
                <w:szCs w:val="14"/>
              </w:rPr>
            </w:pPr>
          </w:p>
        </w:tc>
      </w:tr>
      <w:tr w:rsidR="1ED7ED0F" w14:paraId="0714BFEB" w14:textId="77777777" w:rsidTr="1ED7ED0F">
        <w:trPr>
          <w:trHeight w:val="255"/>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690D4576" w14:textId="4AAEBB8C"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Material</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CCDBC59" w14:textId="7088D59D"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4827AFB5" w14:textId="5AF52F5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$336.40</w:t>
            </w: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76941DB2" w14:textId="0E630010"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$336.40</w:t>
            </w:r>
          </w:p>
        </w:tc>
      </w:tr>
      <w:tr w:rsidR="1ED7ED0F" w14:paraId="67F4FE32"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A0B86C4" w14:textId="141703C3"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Welding</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CBE9B39" w14:textId="2D12D346"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A145861" w14:textId="31D352D4"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AE0AABB" w14:textId="74FBBA70" w:rsidR="1ED7ED0F" w:rsidRDefault="1ED7ED0F" w:rsidP="1ED7ED0F">
            <w:pPr>
              <w:spacing w:line="14" w:lineRule="auto"/>
              <w:rPr>
                <w:rFonts w:ascii="Calibri" w:eastAsia="Calibri" w:hAnsi="Calibri" w:cs="Calibri"/>
                <w:color w:val="000000" w:themeColor="text1"/>
                <w:sz w:val="14"/>
                <w:szCs w:val="14"/>
              </w:rPr>
            </w:pPr>
          </w:p>
        </w:tc>
      </w:tr>
      <w:tr w:rsidR="1ED7ED0F" w14:paraId="2EB5859D" w14:textId="77777777" w:rsidTr="1ED7ED0F">
        <w:trPr>
          <w:trHeight w:val="255"/>
          <w:jc w:val="center"/>
        </w:trPr>
        <w:tc>
          <w:tcPr>
            <w:tcW w:w="1078" w:type="dxa"/>
            <w:tcBorders>
              <w:top w:val="single" w:sz="7"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317E84B2" w14:textId="6657F017"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Tig Rods ER70S-D2</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310BDD12" w14:textId="2D476411"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49C5C8A8" w14:textId="644DC990"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$50.00</w:t>
            </w:r>
          </w:p>
        </w:tc>
        <w:tc>
          <w:tcPr>
            <w:tcW w:w="1079" w:type="dxa"/>
            <w:tcBorders>
              <w:top w:val="single" w:sz="7"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70326273" w14:textId="5BC367E5"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$50.00</w:t>
            </w:r>
          </w:p>
        </w:tc>
      </w:tr>
      <w:tr w:rsidR="1ED7ED0F" w14:paraId="31A0D1F2" w14:textId="77777777" w:rsidTr="1ED7ED0F">
        <w:trPr>
          <w:trHeight w:val="255"/>
          <w:jc w:val="center"/>
        </w:trPr>
        <w:tc>
          <w:tcPr>
            <w:tcW w:w="1078" w:type="dxa"/>
            <w:tcBorders>
              <w:top w:val="single" w:sz="9"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3AFFC0C0" w14:textId="0D42B223"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Argon</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3ED932A5" w14:textId="7214397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D00610E" w14:textId="1DD90131"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$65.00</w:t>
            </w:r>
          </w:p>
        </w:tc>
        <w:tc>
          <w:tcPr>
            <w:tcW w:w="1079" w:type="dxa"/>
            <w:tcBorders>
              <w:top w:val="single" w:sz="9"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E0D47B0" w14:textId="3259397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$65.00</w:t>
            </w:r>
          </w:p>
        </w:tc>
      </w:tr>
      <w:tr w:rsidR="1ED7ED0F" w14:paraId="6CA2A1E7"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5309CB4" w14:textId="69D6AA82"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Safety Equipments</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7E5A4EA0" w14:textId="657FE152"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709A923" w14:textId="6D26F641"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8FBC403" w14:textId="4A1CD356" w:rsidR="1ED7ED0F" w:rsidRDefault="1ED7ED0F" w:rsidP="1ED7ED0F">
            <w:pPr>
              <w:spacing w:line="14" w:lineRule="auto"/>
              <w:rPr>
                <w:rFonts w:ascii="Calibri" w:eastAsia="Calibri" w:hAnsi="Calibri" w:cs="Calibri"/>
                <w:color w:val="000000" w:themeColor="text1"/>
                <w:sz w:val="14"/>
                <w:szCs w:val="14"/>
              </w:rPr>
            </w:pPr>
          </w:p>
        </w:tc>
      </w:tr>
      <w:tr w:rsidR="1ED7ED0F" w14:paraId="6DE27D61" w14:textId="77777777" w:rsidTr="1ED7ED0F">
        <w:trPr>
          <w:trHeight w:val="255"/>
          <w:jc w:val="center"/>
        </w:trPr>
        <w:tc>
          <w:tcPr>
            <w:tcW w:w="1078" w:type="dxa"/>
            <w:tcBorders>
              <w:top w:val="single" w:sz="7"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9E99451" w14:textId="2C1B9A34"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Impact Attenuator</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49CED21" w14:textId="2365FC46"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543175D2" w14:textId="702118EF"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$210.00</w:t>
            </w:r>
          </w:p>
        </w:tc>
        <w:tc>
          <w:tcPr>
            <w:tcW w:w="1079" w:type="dxa"/>
            <w:tcBorders>
              <w:top w:val="single" w:sz="7"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60EB7D65" w14:textId="339D48D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$210.00</w:t>
            </w:r>
          </w:p>
        </w:tc>
      </w:tr>
      <w:tr w:rsidR="1ED7ED0F" w14:paraId="0E72C51F"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5DE57877" w14:textId="7ACC61CE"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Harness</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698938E2" w14:textId="70A47C08"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53D9331" w14:textId="119E1A09"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$260.00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0908AE88" w14:textId="0C65C149"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$260.00</w:t>
            </w:r>
          </w:p>
        </w:tc>
      </w:tr>
      <w:tr w:rsidR="1ED7ED0F" w14:paraId="009026C7"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FBECC54" w14:textId="6FA55C98"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Tabs &amp; Fasteners</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66CB52F" w14:textId="3063EBE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96A8F07" w14:textId="381602AF"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$200.00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45268349" w14:textId="34BD568B"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$200.00</w:t>
            </w:r>
          </w:p>
        </w:tc>
      </w:tr>
      <w:tr w:rsidR="1ED7ED0F" w14:paraId="38AD7C6D"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69B4952" w14:textId="1D9A6CE2"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Head Restraint</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3937A18" w14:textId="5C43F976"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3ECE3BEF" w14:textId="36BBD263"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$100.00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082529DE" w14:textId="7F98995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$100.00</w:t>
            </w:r>
          </w:p>
        </w:tc>
      </w:tr>
      <w:tr w:rsidR="1ED7ED0F" w14:paraId="3ADA9006"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1BF24B2" w14:textId="55472FDF"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Seat</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B0D8B9B" w14:textId="6DC855CB"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6C2728AD" w14:textId="2E499309"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$350.00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12709798" w14:textId="62B54FF0"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$350.00</w:t>
            </w:r>
          </w:p>
        </w:tc>
      </w:tr>
      <w:tr w:rsidR="1ED7ED0F" w14:paraId="130B6623"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83AF6A2" w14:textId="552B00F8"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Floor Closeout</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7B8AE6B" w14:textId="7F0086D7"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58F137E" w14:textId="4A2C4299"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$100.00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7DE4F7E3" w14:textId="3367E705"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$100.00</w:t>
            </w:r>
          </w:p>
        </w:tc>
      </w:tr>
      <w:tr w:rsidR="1ED7ED0F" w14:paraId="2E44210F" w14:textId="77777777" w:rsidTr="1ED7ED0F">
        <w:trPr>
          <w:trHeight w:val="255"/>
          <w:jc w:val="center"/>
        </w:trPr>
        <w:tc>
          <w:tcPr>
            <w:tcW w:w="1078" w:type="dxa"/>
            <w:tcBorders>
              <w:top w:val="single" w:sz="9"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A3157FE" w14:textId="7A1322BC"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Firewall</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7C00B20D" w14:textId="1D8F7C0B"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1A467533" w14:textId="7CE56324"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$150.00</w:t>
            </w:r>
          </w:p>
        </w:tc>
        <w:tc>
          <w:tcPr>
            <w:tcW w:w="1079" w:type="dxa"/>
            <w:tcBorders>
              <w:top w:val="single" w:sz="9"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16DC4565" w14:textId="33378B68"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$150.00</w:t>
            </w:r>
          </w:p>
        </w:tc>
      </w:tr>
      <w:tr w:rsidR="1ED7ED0F" w14:paraId="0DC2F561" w14:textId="77777777" w:rsidTr="1ED7ED0F">
        <w:trPr>
          <w:trHeight w:val="300"/>
          <w:jc w:val="center"/>
        </w:trPr>
        <w:tc>
          <w:tcPr>
            <w:tcW w:w="1078" w:type="dxa"/>
            <w:tcBorders>
              <w:top w:val="single" w:sz="7"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70CE0540" w14:textId="758A4C35" w:rsidR="1ED7ED0F" w:rsidRDefault="1ED7ED0F" w:rsidP="1ED7ED0F">
            <w:pPr>
              <w:spacing w:line="219" w:lineRule="auto"/>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Aero</w:t>
            </w: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071498A0" w14:textId="3309E626"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36B4896E" w14:textId="6CEFDD0D" w:rsidR="1ED7ED0F" w:rsidRDefault="1ED7ED0F" w:rsidP="1ED7ED0F">
            <w:pPr>
              <w:spacing w:line="14" w:lineRule="auto"/>
              <w:rPr>
                <w:rFonts w:ascii="Calibri" w:eastAsia="Calibri" w:hAnsi="Calibri" w:cs="Calibri"/>
                <w:color w:val="000000" w:themeColor="text1"/>
                <w:sz w:val="14"/>
                <w:szCs w:val="14"/>
              </w:rPr>
            </w:pPr>
          </w:p>
        </w:tc>
        <w:tc>
          <w:tcPr>
            <w:tcW w:w="1079" w:type="dxa"/>
            <w:tcBorders>
              <w:top w:val="single" w:sz="7"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0DDFBA7" w14:textId="362E25C4" w:rsidR="1ED7ED0F" w:rsidRDefault="1ED7ED0F" w:rsidP="1ED7ED0F">
            <w:pPr>
              <w:spacing w:line="14" w:lineRule="auto"/>
              <w:rPr>
                <w:rFonts w:ascii="Calibri" w:eastAsia="Calibri" w:hAnsi="Calibri" w:cs="Calibri"/>
                <w:color w:val="000000" w:themeColor="text1"/>
                <w:sz w:val="14"/>
                <w:szCs w:val="14"/>
              </w:rPr>
            </w:pPr>
          </w:p>
        </w:tc>
      </w:tr>
      <w:tr w:rsidR="1ED7ED0F" w14:paraId="74BDFFAE" w14:textId="77777777" w:rsidTr="1ED7ED0F">
        <w:trPr>
          <w:trHeight w:val="255"/>
          <w:jc w:val="center"/>
        </w:trPr>
        <w:tc>
          <w:tcPr>
            <w:tcW w:w="1078" w:type="dxa"/>
            <w:tcBorders>
              <w:top w:val="single" w:sz="7"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7E73994" w14:textId="0160C006"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 xml:space="preserve">Body Panels </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D92A634" w14:textId="0ACBA625"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8CFEB2E" w14:textId="5E0007A8"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$300.00</w:t>
            </w:r>
          </w:p>
        </w:tc>
        <w:tc>
          <w:tcPr>
            <w:tcW w:w="1079" w:type="dxa"/>
            <w:tcBorders>
              <w:top w:val="single" w:sz="7"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1ABCA9F6" w14:textId="6F0F8D5C"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$300.00</w:t>
            </w:r>
          </w:p>
        </w:tc>
      </w:tr>
      <w:tr w:rsidR="1ED7ED0F" w14:paraId="7E08040E" w14:textId="77777777" w:rsidTr="1ED7ED0F">
        <w:trPr>
          <w:trHeight w:val="255"/>
          <w:jc w:val="center"/>
        </w:trPr>
        <w:tc>
          <w:tcPr>
            <w:tcW w:w="1078" w:type="dxa"/>
            <w:tcBorders>
              <w:top w:val="single" w:sz="9" w:space="0" w:color="000000" w:themeColor="text1"/>
              <w:left w:val="single" w:sz="7"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763C501" w14:textId="597DE446"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Aero Molds</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74056725" w14:textId="24EAD08F"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48648CFC" w14:textId="7DA4F4D5"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$2,000.00</w:t>
            </w:r>
          </w:p>
        </w:tc>
        <w:tc>
          <w:tcPr>
            <w:tcW w:w="1079" w:type="dxa"/>
            <w:tcBorders>
              <w:top w:val="single" w:sz="9" w:space="0" w:color="000000" w:themeColor="text1"/>
              <w:left w:val="single" w:sz="9" w:space="0" w:color="000000" w:themeColor="text1"/>
              <w:bottom w:val="single" w:sz="9" w:space="0" w:color="000000" w:themeColor="text1"/>
              <w:right w:val="single" w:sz="7" w:space="0" w:color="000000" w:themeColor="text1"/>
            </w:tcBorders>
            <w:tcMar>
              <w:top w:w="11" w:type="dxa"/>
              <w:left w:w="11" w:type="dxa"/>
              <w:bottom w:w="52" w:type="dxa"/>
              <w:right w:w="11" w:type="dxa"/>
            </w:tcMar>
            <w:vAlign w:val="bottom"/>
          </w:tcPr>
          <w:p w14:paraId="644608B2" w14:textId="0F0C90D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$2,000.00</w:t>
            </w:r>
          </w:p>
        </w:tc>
      </w:tr>
      <w:tr w:rsidR="1ED7ED0F" w14:paraId="35B42F7E" w14:textId="77777777" w:rsidTr="1ED7ED0F">
        <w:trPr>
          <w:trHeight w:val="255"/>
          <w:jc w:val="center"/>
        </w:trPr>
        <w:tc>
          <w:tcPr>
            <w:tcW w:w="1078" w:type="dxa"/>
            <w:tcBorders>
              <w:top w:val="single" w:sz="9" w:space="0" w:color="000000" w:themeColor="text1"/>
              <w:left w:val="single" w:sz="7"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4DFC8707" w14:textId="4DDD40D3" w:rsidR="1ED7ED0F" w:rsidRDefault="1ED7ED0F" w:rsidP="1ED7ED0F">
            <w:pPr>
              <w:spacing w:line="186" w:lineRule="auto"/>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Front Nose Cone</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1BC0A4EE" w14:textId="4EA1B22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1</w:t>
            </w:r>
          </w:p>
        </w:tc>
        <w:tc>
          <w:tcPr>
            <w:tcW w:w="1078" w:type="dxa"/>
            <w:tcBorders>
              <w:top w:val="single" w:sz="9" w:space="0" w:color="000000" w:themeColor="text1"/>
              <w:left w:val="single" w:sz="9" w:space="0" w:color="000000" w:themeColor="text1"/>
              <w:bottom w:val="single" w:sz="7" w:space="0" w:color="000000" w:themeColor="text1"/>
              <w:right w:val="single" w:sz="9" w:space="0" w:color="000000" w:themeColor="text1"/>
            </w:tcBorders>
            <w:tcMar>
              <w:top w:w="11" w:type="dxa"/>
              <w:left w:w="11" w:type="dxa"/>
              <w:bottom w:w="52" w:type="dxa"/>
              <w:right w:w="11" w:type="dxa"/>
            </w:tcMar>
            <w:vAlign w:val="bottom"/>
          </w:tcPr>
          <w:p w14:paraId="51B232E9" w14:textId="2C21ADD2"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$500.00</w:t>
            </w:r>
          </w:p>
        </w:tc>
        <w:tc>
          <w:tcPr>
            <w:tcW w:w="1079" w:type="dxa"/>
            <w:tcBorders>
              <w:top w:val="single" w:sz="9" w:space="0" w:color="000000" w:themeColor="text1"/>
              <w:left w:val="single" w:sz="9" w:space="0" w:color="000000" w:themeColor="text1"/>
              <w:bottom w:val="single" w:sz="7" w:space="0" w:color="000000" w:themeColor="text1"/>
              <w:right w:val="single" w:sz="7" w:space="0" w:color="000000" w:themeColor="text1"/>
            </w:tcBorders>
            <w:tcMar>
              <w:top w:w="11" w:type="dxa"/>
              <w:left w:w="11" w:type="dxa"/>
              <w:bottom w:w="52" w:type="dxa"/>
              <w:right w:w="11" w:type="dxa"/>
            </w:tcMar>
            <w:vAlign w:val="bottom"/>
          </w:tcPr>
          <w:p w14:paraId="5200793D" w14:textId="5C4F6155" w:rsidR="1ED7ED0F" w:rsidRDefault="1ED7ED0F" w:rsidP="1ED7ED0F">
            <w:pPr>
              <w:spacing w:line="186" w:lineRule="auto"/>
              <w:jc w:val="right"/>
              <w:rPr>
                <w:rFonts w:ascii="Calibri" w:eastAsia="Calibri" w:hAnsi="Calibri" w:cs="Calibri"/>
                <w:color w:val="000000" w:themeColor="text1"/>
                <w:sz w:val="14"/>
                <w:szCs w:val="14"/>
              </w:rPr>
            </w:pPr>
            <w:r w:rsidRPr="1ED7ED0F">
              <w:rPr>
                <w:rFonts w:ascii="Calibri" w:eastAsia="Calibri" w:hAnsi="Calibri" w:cs="Calibri"/>
                <w:color w:val="000000" w:themeColor="text1"/>
                <w:sz w:val="14"/>
                <w:szCs w:val="14"/>
              </w:rPr>
              <w:t>$500.00</w:t>
            </w:r>
          </w:p>
        </w:tc>
      </w:tr>
      <w:tr w:rsidR="1ED7ED0F" w14:paraId="6104A055" w14:textId="77777777" w:rsidTr="1ED7ED0F">
        <w:trPr>
          <w:trHeight w:val="300"/>
          <w:jc w:val="center"/>
        </w:trPr>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66DA3472" w14:textId="77B53E10"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0524D915" w14:textId="360BCCF5" w:rsidR="1ED7ED0F" w:rsidRDefault="1ED7ED0F" w:rsidP="1ED7ED0F">
            <w:pPr>
              <w:spacing w:line="14" w:lineRule="auto"/>
              <w:rPr>
                <w:rFonts w:ascii="Calibri" w:eastAsia="Calibri" w:hAnsi="Calibri" w:cs="Calibri"/>
                <w:color w:val="000000" w:themeColor="text1"/>
                <w:sz w:val="14"/>
                <w:szCs w:val="14"/>
              </w:rPr>
            </w:pPr>
          </w:p>
        </w:tc>
        <w:tc>
          <w:tcPr>
            <w:tcW w:w="1078"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21472172" w14:textId="3D4D9FD2" w:rsidR="1ED7ED0F" w:rsidRDefault="1ED7ED0F" w:rsidP="1ED7ED0F">
            <w:pPr>
              <w:spacing w:line="219" w:lineRule="auto"/>
              <w:jc w:val="right"/>
              <w:rPr>
                <w:rFonts w:ascii="Calibri" w:eastAsia="Calibri" w:hAnsi="Calibri" w:cs="Calibri"/>
                <w:color w:val="000000" w:themeColor="text1"/>
                <w:sz w:val="16"/>
                <w:szCs w:val="16"/>
              </w:rPr>
            </w:pPr>
            <w:r w:rsidRPr="1ED7ED0F">
              <w:rPr>
                <w:rFonts w:ascii="Calibri" w:eastAsia="Calibri" w:hAnsi="Calibri" w:cs="Calibri"/>
                <w:b/>
                <w:bCs/>
                <w:color w:val="000000" w:themeColor="text1"/>
                <w:sz w:val="16"/>
                <w:szCs w:val="16"/>
              </w:rPr>
              <w:t>Total</w:t>
            </w:r>
          </w:p>
        </w:tc>
        <w:tc>
          <w:tcPr>
            <w:tcW w:w="1079" w:type="dxa"/>
            <w:tcBorders>
              <w:top w:val="single" w:sz="7" w:space="0" w:color="000000" w:themeColor="text1"/>
              <w:left w:val="single" w:sz="9" w:space="0" w:color="000000" w:themeColor="text1"/>
              <w:bottom w:val="single" w:sz="9" w:space="0" w:color="000000" w:themeColor="text1"/>
              <w:right w:val="single" w:sz="9" w:space="0" w:color="000000" w:themeColor="text1"/>
            </w:tcBorders>
            <w:tcMar>
              <w:top w:w="11" w:type="dxa"/>
              <w:left w:w="11" w:type="dxa"/>
              <w:bottom w:w="52" w:type="dxa"/>
              <w:right w:w="11" w:type="dxa"/>
            </w:tcMar>
            <w:vAlign w:val="bottom"/>
          </w:tcPr>
          <w:p w14:paraId="1B77056C" w14:textId="265C18A7" w:rsidR="1ED7ED0F" w:rsidRDefault="1ED7ED0F" w:rsidP="1ED7ED0F">
            <w:pPr>
              <w:spacing w:line="236" w:lineRule="auto"/>
              <w:jc w:val="right"/>
              <w:rPr>
                <w:rFonts w:ascii="Calibri" w:eastAsia="Calibri" w:hAnsi="Calibri" w:cs="Calibri"/>
                <w:color w:val="000000" w:themeColor="text1"/>
                <w:sz w:val="18"/>
                <w:szCs w:val="18"/>
              </w:rPr>
            </w:pPr>
            <w:r w:rsidRPr="1ED7ED0F">
              <w:rPr>
                <w:rFonts w:ascii="Calibri" w:eastAsia="Calibri" w:hAnsi="Calibri" w:cs="Calibri"/>
                <w:b/>
                <w:bCs/>
                <w:color w:val="000000" w:themeColor="text1"/>
                <w:sz w:val="16"/>
                <w:szCs w:val="16"/>
              </w:rPr>
              <w:t>$</w:t>
            </w:r>
            <w:r w:rsidRPr="1ED7ED0F">
              <w:rPr>
                <w:rFonts w:ascii="Calibri" w:eastAsia="Calibri" w:hAnsi="Calibri" w:cs="Calibri"/>
                <w:b/>
                <w:bCs/>
                <w:color w:val="000000" w:themeColor="text1"/>
                <w:sz w:val="18"/>
                <w:szCs w:val="18"/>
              </w:rPr>
              <w:t>6,058.24</w:t>
            </w:r>
          </w:p>
        </w:tc>
      </w:tr>
    </w:tbl>
    <w:p w14:paraId="226D223A" w14:textId="3BD485C6" w:rsidR="00A51080" w:rsidRDefault="00A51080" w:rsidP="00A51080">
      <w:pPr>
        <w:pStyle w:val="BodyText"/>
      </w:pPr>
    </w:p>
    <w:p w14:paraId="7B04C0F3" w14:textId="6FECCA79" w:rsidR="0801AFEF" w:rsidRDefault="00A51080" w:rsidP="4EB98A49">
      <w:pPr>
        <w:pStyle w:val="Heading2"/>
      </w:pPr>
      <w:bookmarkStart w:id="94" w:name="_Toc146875042"/>
      <w:bookmarkStart w:id="95" w:name="_Toc264822092"/>
      <w:r>
        <w:t>Bill of Materials (BoM)</w:t>
      </w:r>
      <w:bookmarkEnd w:id="94"/>
      <w:r>
        <w:t xml:space="preserve"> </w:t>
      </w:r>
      <w:r w:rsidR="47E98EDD">
        <w:t>For FSAE Frame-Body-Aero</w:t>
      </w:r>
      <w:bookmarkEnd w:id="95"/>
    </w:p>
    <w:p w14:paraId="7E5ECB8A" w14:textId="26A65022" w:rsidR="34BB486E" w:rsidRDefault="34BB486E" w:rsidP="1ED7ED0F">
      <w:pPr>
        <w:pStyle w:val="Heading3"/>
      </w:pPr>
      <w:bookmarkStart w:id="96" w:name="_Toc132865947"/>
      <w:r>
        <w:t>Frame and Jig</w:t>
      </w:r>
      <w:bookmarkEnd w:id="96"/>
    </w:p>
    <w:p w14:paraId="11E85531" w14:textId="77777777" w:rsidR="001645F1" w:rsidRDefault="34BB486E" w:rsidP="001645F1">
      <w:pPr>
        <w:keepNext/>
      </w:pPr>
      <w:r>
        <w:rPr>
          <w:noProof/>
        </w:rPr>
        <w:drawing>
          <wp:inline distT="0" distB="0" distL="0" distR="0" wp14:anchorId="6D084676" wp14:editId="12157457">
            <wp:extent cx="5943600" cy="1962150"/>
            <wp:effectExtent l="0" t="0" r="0" b="0"/>
            <wp:docPr id="63121662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1216625" name=""/>
                    <pic:cNvPicPr/>
                  </pic:nvPicPr>
                  <pic:blipFill>
                    <a:blip r:embed="rId81" cstate="print">
                      <a:extLst>
                        <a:ext uri="{28A0092B-C50C-407E-A947-70E740481C1C}">
                          <a14:useLocalDpi xmlns:a14="http://schemas.microsoft.com/office/drawing/2010/main" val="0"/>
                        </a:ext>
                      </a:extLst>
                    </a:blip>
                    <a:stretch>
                      <a:fillRect/>
                    </a:stretch>
                  </pic:blipFill>
                  <pic:spPr>
                    <a:xfrm>
                      <a:off x="0" y="0"/>
                      <a:ext cx="5943600" cy="1962150"/>
                    </a:xfrm>
                    <a:prstGeom prst="rect">
                      <a:avLst/>
                    </a:prstGeom>
                  </pic:spPr>
                </pic:pic>
              </a:graphicData>
            </a:graphic>
          </wp:inline>
        </w:drawing>
      </w:r>
    </w:p>
    <w:p w14:paraId="23E84947" w14:textId="305C1693" w:rsidR="34BB486E"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38</w:t>
      </w:r>
      <w:r w:rsidRPr="001645F1">
        <w:rPr>
          <w:sz w:val="20"/>
          <w:szCs w:val="20"/>
        </w:rPr>
        <w:fldChar w:fldCharType="end"/>
      </w:r>
      <w:r w:rsidRPr="001645F1">
        <w:rPr>
          <w:sz w:val="20"/>
          <w:szCs w:val="20"/>
        </w:rPr>
        <w:t>: Frame and Jig BOM</w:t>
      </w:r>
    </w:p>
    <w:p w14:paraId="0294D6A3" w14:textId="5EEE4231" w:rsidR="2A414BDD" w:rsidRDefault="34BB486E" w:rsidP="2DE0A64C">
      <w:pPr>
        <w:pStyle w:val="Heading3"/>
      </w:pPr>
      <w:bookmarkStart w:id="97" w:name="_Toc878108084"/>
      <w:r>
        <w:t>Seat</w:t>
      </w:r>
      <w:bookmarkEnd w:id="97"/>
    </w:p>
    <w:p w14:paraId="3C7A1094" w14:textId="77777777" w:rsidR="001645F1" w:rsidRDefault="34BB486E" w:rsidP="001645F1">
      <w:pPr>
        <w:keepNext/>
      </w:pPr>
      <w:r>
        <w:rPr>
          <w:noProof/>
        </w:rPr>
        <w:drawing>
          <wp:inline distT="0" distB="0" distL="0" distR="0" wp14:anchorId="60123650" wp14:editId="13BE998D">
            <wp:extent cx="5943600" cy="1257300"/>
            <wp:effectExtent l="0" t="0" r="0" b="0"/>
            <wp:docPr id="1403265050"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3265050" name=""/>
                    <pic:cNvPicPr/>
                  </pic:nvPicPr>
                  <pic:blipFill>
                    <a:blip r:embed="rId82" cstate="print">
                      <a:extLst>
                        <a:ext uri="{28A0092B-C50C-407E-A947-70E740481C1C}">
                          <a14:useLocalDpi xmlns:a14="http://schemas.microsoft.com/office/drawing/2010/main" val="0"/>
                        </a:ext>
                      </a:extLst>
                    </a:blip>
                    <a:stretch>
                      <a:fillRect/>
                    </a:stretch>
                  </pic:blipFill>
                  <pic:spPr>
                    <a:xfrm>
                      <a:off x="0" y="0"/>
                      <a:ext cx="5943600" cy="1257300"/>
                    </a:xfrm>
                    <a:prstGeom prst="rect">
                      <a:avLst/>
                    </a:prstGeom>
                  </pic:spPr>
                </pic:pic>
              </a:graphicData>
            </a:graphic>
          </wp:inline>
        </w:drawing>
      </w:r>
    </w:p>
    <w:p w14:paraId="2EF291E0" w14:textId="049ED17E" w:rsidR="00ED16FB"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39</w:t>
      </w:r>
      <w:r w:rsidRPr="001645F1">
        <w:rPr>
          <w:sz w:val="20"/>
          <w:szCs w:val="20"/>
        </w:rPr>
        <w:fldChar w:fldCharType="end"/>
      </w:r>
      <w:r w:rsidRPr="001645F1">
        <w:rPr>
          <w:sz w:val="20"/>
          <w:szCs w:val="20"/>
        </w:rPr>
        <w:t>: Seat BOM</w:t>
      </w:r>
      <w:r w:rsidR="434E8679">
        <w:t xml:space="preserve"> </w:t>
      </w:r>
    </w:p>
    <w:p w14:paraId="2B5E9C46" w14:textId="59B7FE54" w:rsidR="4BACC6A5" w:rsidRDefault="434E8679" w:rsidP="7F1195E8">
      <w:pPr>
        <w:pStyle w:val="Heading3"/>
        <w:widowControl/>
      </w:pPr>
      <w:bookmarkStart w:id="98" w:name="_Toc170216149"/>
      <w:r>
        <w:t>Firewall</w:t>
      </w:r>
      <w:bookmarkEnd w:id="98"/>
    </w:p>
    <w:p w14:paraId="22940BDA" w14:textId="77777777" w:rsidR="001645F1" w:rsidRDefault="198F66E6" w:rsidP="001645F1">
      <w:pPr>
        <w:keepNext/>
        <w:widowControl/>
      </w:pPr>
      <w:r>
        <w:rPr>
          <w:noProof/>
        </w:rPr>
        <w:drawing>
          <wp:inline distT="0" distB="0" distL="0" distR="0" wp14:anchorId="5F9B3F43" wp14:editId="1BCFF389">
            <wp:extent cx="5943600" cy="2124075"/>
            <wp:effectExtent l="0" t="0" r="0" b="0"/>
            <wp:docPr id="1361666938"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1666938" name=""/>
                    <pic:cNvPicPr/>
                  </pic:nvPicPr>
                  <pic:blipFill>
                    <a:blip r:embed="rId83" cstate="print">
                      <a:extLst>
                        <a:ext uri="{28A0092B-C50C-407E-A947-70E740481C1C}">
                          <a14:useLocalDpi xmlns:a14="http://schemas.microsoft.com/office/drawing/2010/main" val="0"/>
                        </a:ext>
                      </a:extLst>
                    </a:blip>
                    <a:stretch>
                      <a:fillRect/>
                    </a:stretch>
                  </pic:blipFill>
                  <pic:spPr>
                    <a:xfrm>
                      <a:off x="0" y="0"/>
                      <a:ext cx="5943600" cy="2124075"/>
                    </a:xfrm>
                    <a:prstGeom prst="rect">
                      <a:avLst/>
                    </a:prstGeom>
                  </pic:spPr>
                </pic:pic>
              </a:graphicData>
            </a:graphic>
          </wp:inline>
        </w:drawing>
      </w:r>
    </w:p>
    <w:p w14:paraId="6ECAE848" w14:textId="34D1E420" w:rsidR="4633A5D2"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40</w:t>
      </w:r>
      <w:r w:rsidRPr="001645F1">
        <w:rPr>
          <w:sz w:val="20"/>
          <w:szCs w:val="20"/>
        </w:rPr>
        <w:fldChar w:fldCharType="end"/>
      </w:r>
      <w:r w:rsidRPr="001645F1">
        <w:rPr>
          <w:sz w:val="20"/>
          <w:szCs w:val="20"/>
        </w:rPr>
        <w:t>: Firewall BOM</w:t>
      </w:r>
    </w:p>
    <w:p w14:paraId="657AC679" w14:textId="2BF9A1B5" w:rsidR="0801AFEF" w:rsidRDefault="5469701A" w:rsidP="4633A5D2">
      <w:pPr>
        <w:pStyle w:val="Heading3"/>
        <w:widowControl/>
      </w:pPr>
      <w:bookmarkStart w:id="99" w:name="_Toc194214711"/>
      <w:r>
        <w:t>Nose Cone</w:t>
      </w:r>
      <w:bookmarkEnd w:id="99"/>
    </w:p>
    <w:p w14:paraId="3378FDA6" w14:textId="77777777" w:rsidR="001645F1" w:rsidRDefault="3D823E61" w:rsidP="001645F1">
      <w:pPr>
        <w:keepNext/>
        <w:widowControl/>
      </w:pPr>
      <w:r>
        <w:rPr>
          <w:noProof/>
        </w:rPr>
        <w:drawing>
          <wp:inline distT="0" distB="0" distL="0" distR="0" wp14:anchorId="338DDD08" wp14:editId="5045AB78">
            <wp:extent cx="5943600" cy="1733550"/>
            <wp:effectExtent l="0" t="0" r="0" b="0"/>
            <wp:docPr id="200459583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4595837" name=""/>
                    <pic:cNvPicPr/>
                  </pic:nvPicPr>
                  <pic:blipFill>
                    <a:blip r:embed="rId84" cstate="print">
                      <a:extLst>
                        <a:ext uri="{28A0092B-C50C-407E-A947-70E740481C1C}">
                          <a14:useLocalDpi xmlns:a14="http://schemas.microsoft.com/office/drawing/2010/main" val="0"/>
                        </a:ext>
                      </a:extLst>
                    </a:blip>
                    <a:stretch>
                      <a:fillRect/>
                    </a:stretch>
                  </pic:blipFill>
                  <pic:spPr>
                    <a:xfrm>
                      <a:off x="0" y="0"/>
                      <a:ext cx="5943600" cy="1733550"/>
                    </a:xfrm>
                    <a:prstGeom prst="rect">
                      <a:avLst/>
                    </a:prstGeom>
                  </pic:spPr>
                </pic:pic>
              </a:graphicData>
            </a:graphic>
          </wp:inline>
        </w:drawing>
      </w:r>
    </w:p>
    <w:p w14:paraId="461332C1" w14:textId="41B87520" w:rsidR="3D823E61"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41</w:t>
      </w:r>
      <w:r w:rsidRPr="001645F1">
        <w:rPr>
          <w:sz w:val="20"/>
          <w:szCs w:val="20"/>
        </w:rPr>
        <w:fldChar w:fldCharType="end"/>
      </w:r>
      <w:r w:rsidRPr="001645F1">
        <w:rPr>
          <w:sz w:val="20"/>
          <w:szCs w:val="20"/>
        </w:rPr>
        <w:t>: Nose Cone BOM</w:t>
      </w:r>
    </w:p>
    <w:p w14:paraId="044EAE46" w14:textId="2547CDC1" w:rsidR="5469701A" w:rsidRDefault="5469701A" w:rsidP="4633A5D2">
      <w:pPr>
        <w:pStyle w:val="Heading3"/>
        <w:widowControl/>
      </w:pPr>
      <w:bookmarkStart w:id="100" w:name="_Toc1449737126"/>
      <w:r>
        <w:t>Front Wing</w:t>
      </w:r>
      <w:bookmarkEnd w:id="100"/>
    </w:p>
    <w:p w14:paraId="2E0CD639" w14:textId="77777777" w:rsidR="001645F1" w:rsidRDefault="27F00886" w:rsidP="001645F1">
      <w:pPr>
        <w:keepNext/>
        <w:widowControl/>
      </w:pPr>
      <w:r>
        <w:rPr>
          <w:noProof/>
        </w:rPr>
        <w:drawing>
          <wp:inline distT="0" distB="0" distL="0" distR="0" wp14:anchorId="69E69ACF" wp14:editId="40BDE6A2">
            <wp:extent cx="5943600" cy="2838450"/>
            <wp:effectExtent l="0" t="0" r="0" b="0"/>
            <wp:docPr id="161539509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5395093" name=""/>
                    <pic:cNvPicPr/>
                  </pic:nvPicPr>
                  <pic:blipFill>
                    <a:blip r:embed="rId85" cstate="print">
                      <a:extLst>
                        <a:ext uri="{28A0092B-C50C-407E-A947-70E740481C1C}">
                          <a14:useLocalDpi xmlns:a14="http://schemas.microsoft.com/office/drawing/2010/main" val="0"/>
                        </a:ext>
                      </a:extLst>
                    </a:blip>
                    <a:stretch>
                      <a:fillRect/>
                    </a:stretch>
                  </pic:blipFill>
                  <pic:spPr>
                    <a:xfrm>
                      <a:off x="0" y="0"/>
                      <a:ext cx="5943600" cy="2838450"/>
                    </a:xfrm>
                    <a:prstGeom prst="rect">
                      <a:avLst/>
                    </a:prstGeom>
                  </pic:spPr>
                </pic:pic>
              </a:graphicData>
            </a:graphic>
          </wp:inline>
        </w:drawing>
      </w:r>
    </w:p>
    <w:p w14:paraId="582C0AC5" w14:textId="5C54FF51" w:rsidR="27F00886"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42</w:t>
      </w:r>
      <w:r w:rsidRPr="001645F1">
        <w:rPr>
          <w:sz w:val="20"/>
          <w:szCs w:val="20"/>
        </w:rPr>
        <w:fldChar w:fldCharType="end"/>
      </w:r>
      <w:r w:rsidRPr="001645F1">
        <w:rPr>
          <w:sz w:val="20"/>
          <w:szCs w:val="20"/>
        </w:rPr>
        <w:t>: Front Wing BOM</w:t>
      </w:r>
    </w:p>
    <w:p w14:paraId="43F0E582" w14:textId="4B9664CF" w:rsidR="5469701A" w:rsidRDefault="5469701A" w:rsidP="4633A5D2">
      <w:pPr>
        <w:pStyle w:val="Heading3"/>
        <w:widowControl/>
      </w:pPr>
      <w:bookmarkStart w:id="101" w:name="_Toc1765340261"/>
      <w:r>
        <w:t>Rear Wing</w:t>
      </w:r>
      <w:bookmarkEnd w:id="101"/>
    </w:p>
    <w:p w14:paraId="0E5AFCAD" w14:textId="77777777" w:rsidR="001645F1" w:rsidRDefault="19253216" w:rsidP="001645F1">
      <w:pPr>
        <w:keepNext/>
        <w:widowControl/>
      </w:pPr>
      <w:r>
        <w:rPr>
          <w:noProof/>
        </w:rPr>
        <w:drawing>
          <wp:inline distT="0" distB="0" distL="0" distR="0" wp14:anchorId="43A82A9F" wp14:editId="0AB79AE5">
            <wp:extent cx="5943600" cy="2114550"/>
            <wp:effectExtent l="0" t="0" r="0" b="0"/>
            <wp:docPr id="50349999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3499994" name=""/>
                    <pic:cNvPicPr/>
                  </pic:nvPicPr>
                  <pic:blipFill>
                    <a:blip r:embed="rId86" cstate="print">
                      <a:extLst>
                        <a:ext uri="{28A0092B-C50C-407E-A947-70E740481C1C}">
                          <a14:useLocalDpi xmlns:a14="http://schemas.microsoft.com/office/drawing/2010/main" val="0"/>
                        </a:ext>
                      </a:extLst>
                    </a:blip>
                    <a:stretch>
                      <a:fillRect/>
                    </a:stretch>
                  </pic:blipFill>
                  <pic:spPr>
                    <a:xfrm>
                      <a:off x="0" y="0"/>
                      <a:ext cx="5943600" cy="2114550"/>
                    </a:xfrm>
                    <a:prstGeom prst="rect">
                      <a:avLst/>
                    </a:prstGeom>
                  </pic:spPr>
                </pic:pic>
              </a:graphicData>
            </a:graphic>
          </wp:inline>
        </w:drawing>
      </w:r>
    </w:p>
    <w:p w14:paraId="2EA8683E" w14:textId="32C69BB6" w:rsidR="19253216"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43</w:t>
      </w:r>
      <w:r w:rsidRPr="001645F1">
        <w:rPr>
          <w:sz w:val="20"/>
          <w:szCs w:val="20"/>
        </w:rPr>
        <w:fldChar w:fldCharType="end"/>
      </w:r>
      <w:r w:rsidRPr="001645F1">
        <w:rPr>
          <w:sz w:val="20"/>
          <w:szCs w:val="20"/>
        </w:rPr>
        <w:t>: Rear Wing BOM</w:t>
      </w:r>
    </w:p>
    <w:p w14:paraId="49B46597" w14:textId="777D2CE1" w:rsidR="5469701A" w:rsidRDefault="5469701A" w:rsidP="4633A5D2">
      <w:pPr>
        <w:pStyle w:val="Heading3"/>
        <w:widowControl/>
      </w:pPr>
      <w:bookmarkStart w:id="102" w:name="_Toc704097690"/>
      <w:r>
        <w:t>Safety Equipment</w:t>
      </w:r>
      <w:bookmarkEnd w:id="102"/>
    </w:p>
    <w:p w14:paraId="31F2C27F" w14:textId="77777777" w:rsidR="001645F1" w:rsidRDefault="5F1AC11C" w:rsidP="001645F1">
      <w:pPr>
        <w:keepNext/>
        <w:widowControl/>
      </w:pPr>
      <w:r>
        <w:rPr>
          <w:noProof/>
        </w:rPr>
        <w:drawing>
          <wp:inline distT="0" distB="0" distL="0" distR="0" wp14:anchorId="2972507D" wp14:editId="6B6105B2">
            <wp:extent cx="5943600" cy="1127125"/>
            <wp:effectExtent l="0" t="0" r="0" b="0"/>
            <wp:docPr id="494031829"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031829" name=""/>
                    <pic:cNvPicPr/>
                  </pic:nvPicPr>
                  <pic:blipFill>
                    <a:blip r:embed="rId87">
                      <a:extLst>
                        <a:ext uri="{28A0092B-C50C-407E-A947-70E740481C1C}">
                          <a14:useLocalDpi xmlns:a14="http://schemas.microsoft.com/office/drawing/2010/main"/>
                        </a:ext>
                      </a:extLst>
                    </a:blip>
                    <a:stretch>
                      <a:fillRect/>
                    </a:stretch>
                  </pic:blipFill>
                  <pic:spPr>
                    <a:xfrm>
                      <a:off x="0" y="0"/>
                      <a:ext cx="5943600" cy="1127125"/>
                    </a:xfrm>
                    <a:prstGeom prst="rect">
                      <a:avLst/>
                    </a:prstGeom>
                  </pic:spPr>
                </pic:pic>
              </a:graphicData>
            </a:graphic>
          </wp:inline>
        </w:drawing>
      </w:r>
    </w:p>
    <w:p w14:paraId="4BD95D31" w14:textId="7C634171" w:rsidR="202C75F8"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44</w:t>
      </w:r>
      <w:r w:rsidRPr="001645F1">
        <w:rPr>
          <w:sz w:val="20"/>
          <w:szCs w:val="20"/>
        </w:rPr>
        <w:fldChar w:fldCharType="end"/>
      </w:r>
      <w:r w:rsidRPr="001645F1">
        <w:rPr>
          <w:sz w:val="20"/>
          <w:szCs w:val="20"/>
        </w:rPr>
        <w:t>: Safety Equipment BOM</w:t>
      </w:r>
    </w:p>
    <w:p w14:paraId="1BE11346" w14:textId="3A926BFE" w:rsidR="006C2E11" w:rsidRDefault="00970843" w:rsidP="00F517A8">
      <w:pPr>
        <w:pStyle w:val="Heading1"/>
      </w:pPr>
      <w:bookmarkStart w:id="103" w:name="_Toc1947545666"/>
      <w:r>
        <w:t xml:space="preserve">Design Validation and </w:t>
      </w:r>
      <w:r w:rsidR="00ED16FB">
        <w:t>Initial Prototyping</w:t>
      </w:r>
      <w:bookmarkEnd w:id="103"/>
    </w:p>
    <w:p w14:paraId="7494E279" w14:textId="3D9AF6D4" w:rsidR="00970843" w:rsidRDefault="00053A89" w:rsidP="00053A89">
      <w:pPr>
        <w:pStyle w:val="Heading2"/>
      </w:pPr>
      <w:bookmarkStart w:id="104" w:name="_Toc196047599"/>
      <w:r>
        <w:t>Failure Modes and Effects Analysis (FMEA)</w:t>
      </w:r>
      <w:bookmarkEnd w:id="104"/>
    </w:p>
    <w:p w14:paraId="6B849F31" w14:textId="42D782E8" w:rsidR="00053A89" w:rsidRDefault="00053A89" w:rsidP="00053A89">
      <w:pPr>
        <w:pStyle w:val="Heading3"/>
      </w:pPr>
      <w:bookmarkStart w:id="105" w:name="_Toc957189561"/>
      <w:r>
        <w:t>Frame – Ryan Meger</w:t>
      </w:r>
      <w:bookmarkEnd w:id="105"/>
    </w:p>
    <w:p w14:paraId="356F84D1" w14:textId="77777777" w:rsidR="001645F1" w:rsidRDefault="00396278" w:rsidP="001645F1">
      <w:pPr>
        <w:pStyle w:val="BodyText"/>
        <w:keepNext/>
      </w:pPr>
      <w:r w:rsidRPr="00396278">
        <w:t> </w:t>
      </w:r>
      <w:r w:rsidRPr="00396278">
        <w:rPr>
          <w:noProof/>
        </w:rPr>
        <w:drawing>
          <wp:inline distT="0" distB="0" distL="0" distR="0" wp14:anchorId="1CE29AB4" wp14:editId="6EA2EA16">
            <wp:extent cx="5943600" cy="3238500"/>
            <wp:effectExtent l="0" t="0" r="0" b="0"/>
            <wp:docPr id="1750093192" name="Picture 2" descr="A white sheet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A white sheet with black text&#10;&#10;AI-generated content may be incorrect."/>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5943600" cy="3238500"/>
                    </a:xfrm>
                    <a:prstGeom prst="rect">
                      <a:avLst/>
                    </a:prstGeom>
                    <a:noFill/>
                    <a:ln>
                      <a:noFill/>
                    </a:ln>
                  </pic:spPr>
                </pic:pic>
              </a:graphicData>
            </a:graphic>
          </wp:inline>
        </w:drawing>
      </w:r>
    </w:p>
    <w:p w14:paraId="08E2E633" w14:textId="104ECB2B" w:rsidR="00396278"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45</w:t>
      </w:r>
      <w:r w:rsidRPr="001645F1">
        <w:rPr>
          <w:sz w:val="20"/>
          <w:szCs w:val="20"/>
        </w:rPr>
        <w:fldChar w:fldCharType="end"/>
      </w:r>
      <w:r w:rsidRPr="001645F1">
        <w:rPr>
          <w:sz w:val="20"/>
          <w:szCs w:val="20"/>
        </w:rPr>
        <w:t>: Chassis FMEA</w:t>
      </w:r>
    </w:p>
    <w:p w14:paraId="43A97B86" w14:textId="77777777" w:rsidR="001645F1" w:rsidRDefault="00487BF3" w:rsidP="001645F1">
      <w:pPr>
        <w:pStyle w:val="BodyText"/>
        <w:keepNext/>
      </w:pPr>
      <w:r w:rsidRPr="00487BF3">
        <w:rPr>
          <w:noProof/>
        </w:rPr>
        <w:drawing>
          <wp:inline distT="0" distB="0" distL="0" distR="0" wp14:anchorId="495536D2" wp14:editId="470EACA5">
            <wp:extent cx="5943600" cy="2101215"/>
            <wp:effectExtent l="0" t="0" r="0" b="0"/>
            <wp:docPr id="1942443537" name="Picture 4" descr="A white grid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A white grid with black text&#10;&#10;AI-generated content may be incorrect."/>
                    <pic:cNvPicPr>
                      <a:picLocks noChangeAspect="1" noChangeArrowheads="1"/>
                    </pic:cNvPicPr>
                  </pic:nvPicPr>
                  <pic:blipFill>
                    <a:blip r:embed="rId89">
                      <a:extLst>
                        <a:ext uri="{28A0092B-C50C-407E-A947-70E740481C1C}">
                          <a14:useLocalDpi xmlns:a14="http://schemas.microsoft.com/office/drawing/2010/main" val="0"/>
                        </a:ext>
                      </a:extLst>
                    </a:blip>
                    <a:srcRect/>
                    <a:stretch>
                      <a:fillRect/>
                    </a:stretch>
                  </pic:blipFill>
                  <pic:spPr bwMode="auto">
                    <a:xfrm>
                      <a:off x="0" y="0"/>
                      <a:ext cx="5943600" cy="2101215"/>
                    </a:xfrm>
                    <a:prstGeom prst="rect">
                      <a:avLst/>
                    </a:prstGeom>
                    <a:noFill/>
                    <a:ln>
                      <a:noFill/>
                    </a:ln>
                  </pic:spPr>
                </pic:pic>
              </a:graphicData>
            </a:graphic>
          </wp:inline>
        </w:drawing>
      </w:r>
    </w:p>
    <w:p w14:paraId="702F0ABC" w14:textId="7D31D7BC" w:rsidR="00F556A1"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46</w:t>
      </w:r>
      <w:r w:rsidRPr="001645F1">
        <w:rPr>
          <w:sz w:val="20"/>
          <w:szCs w:val="20"/>
        </w:rPr>
        <w:fldChar w:fldCharType="end"/>
      </w:r>
      <w:r w:rsidRPr="001645F1">
        <w:rPr>
          <w:sz w:val="20"/>
          <w:szCs w:val="20"/>
        </w:rPr>
        <w:t>: Chassi FMEA cont.</w:t>
      </w:r>
    </w:p>
    <w:p w14:paraId="2ECB6C12" w14:textId="6A9189C1" w:rsidR="00E82E36" w:rsidRDefault="00F556A1" w:rsidP="00F556A1">
      <w:pPr>
        <w:pStyle w:val="BodyText"/>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Performing an FMEA on the chassis is important to ensure no catastrophic failures arise during testing or racing. To name a few critical potential failure points would be the weld, mounting points, firewall failure, ergonomics failure, and aerodynamic mounting points, and triangulation failures. To mitigate these design failures analyses on each system </w:t>
      </w:r>
      <w:r w:rsidR="00C90ECE" w:rsidRPr="4C7A83C1">
        <w:rPr>
          <w:rFonts w:eastAsia="Times New Roman" w:cs="Times New Roman"/>
          <w:color w:val="000000" w:themeColor="text1"/>
          <w:sz w:val="24"/>
        </w:rPr>
        <w:t>were</w:t>
      </w:r>
      <w:r w:rsidRPr="4C7A83C1">
        <w:rPr>
          <w:rFonts w:eastAsia="Times New Roman" w:cs="Times New Roman"/>
          <w:color w:val="000000" w:themeColor="text1"/>
          <w:sz w:val="24"/>
        </w:rPr>
        <w:t xml:space="preserve"> done. For the weld, ultrasonic tests can be performed that don’t impact the integrity of the welds. Mounting point failures can be mitigated using simulation software like SolidWorks and Ansys. Load testing can also </w:t>
      </w:r>
      <w:r w:rsidR="00C90ECE" w:rsidRPr="4C7A83C1">
        <w:rPr>
          <w:rFonts w:eastAsia="Times New Roman" w:cs="Times New Roman"/>
          <w:color w:val="000000" w:themeColor="text1"/>
          <w:sz w:val="24"/>
        </w:rPr>
        <w:t>be conducted</w:t>
      </w:r>
      <w:r w:rsidRPr="4C7A83C1">
        <w:rPr>
          <w:rFonts w:eastAsia="Times New Roman" w:cs="Times New Roman"/>
          <w:color w:val="000000" w:themeColor="text1"/>
          <w:sz w:val="24"/>
        </w:rPr>
        <w:t xml:space="preserve"> to find the max load the mounting points can withstand. </w:t>
      </w:r>
      <w:r w:rsidR="00C90ECE" w:rsidRPr="4C7A83C1">
        <w:rPr>
          <w:rFonts w:eastAsia="Times New Roman" w:cs="Times New Roman"/>
          <w:color w:val="000000" w:themeColor="text1"/>
          <w:sz w:val="24"/>
        </w:rPr>
        <w:t>Firewall</w:t>
      </w:r>
      <w:r w:rsidRPr="4C7A83C1">
        <w:rPr>
          <w:rFonts w:eastAsia="Times New Roman" w:cs="Times New Roman"/>
          <w:color w:val="000000" w:themeColor="text1"/>
          <w:sz w:val="24"/>
        </w:rPr>
        <w:t xml:space="preserve"> failure has a high RPN value and is important to mitigate. Through thermal camera testing and calculations to find the temperature on the back of the cockpit seat will be essential in ensuring the firewall doesn’t degrade or fail over time. Using flame retardant materials are also a nice layer of safety that should be included. An ergonomics failure would include driver discomfort and inaccessibility to the controls. A mitigation tactic will </w:t>
      </w:r>
      <w:r w:rsidR="00C90ECE" w:rsidRPr="4C7A83C1">
        <w:rPr>
          <w:rFonts w:eastAsia="Times New Roman" w:cs="Times New Roman"/>
          <w:color w:val="000000" w:themeColor="text1"/>
          <w:sz w:val="24"/>
        </w:rPr>
        <w:t>have</w:t>
      </w:r>
      <w:r w:rsidRPr="4C7A83C1">
        <w:rPr>
          <w:rFonts w:eastAsia="Times New Roman" w:cs="Times New Roman"/>
          <w:color w:val="000000" w:themeColor="text1"/>
          <w:sz w:val="24"/>
        </w:rPr>
        <w:t xml:space="preserve"> a wide range of adjustability regarding pedal and seat position to accommodate multiple drivers. An aerodynamic mounting point failure would happen under aerodynamic load or heavy vibration. A mitigation avenue the team has been considering is using ample vibration damping and conducting FEA analysis on mounting brackets. Lastly, the triangulation points will be mitigated with FEA cycle simulations on the chassis and regular maintenance checks to ensure the stress points have not shown damage.  </w:t>
      </w:r>
    </w:p>
    <w:p w14:paraId="1D6FCB24" w14:textId="1BC3DDD7" w:rsidR="00F556A1" w:rsidRPr="00F556A1" w:rsidRDefault="00F556A1" w:rsidP="00F556A1">
      <w:pPr>
        <w:pStyle w:val="BodyText"/>
        <w:ind w:firstLine="709"/>
        <w:rPr>
          <w:rFonts w:eastAsia="Times New Roman" w:cs="Times New Roman"/>
          <w:color w:val="000000" w:themeColor="text1"/>
          <w:sz w:val="24"/>
        </w:rPr>
      </w:pPr>
      <w:r w:rsidRPr="4C7A83C1">
        <w:rPr>
          <w:rFonts w:eastAsia="Times New Roman" w:cs="Times New Roman"/>
          <w:color w:val="000000" w:themeColor="text1"/>
          <w:sz w:val="24"/>
        </w:rPr>
        <w:t xml:space="preserve">Our team has prioritized critical safety features to investigate before looking at less important potential failure points. We concluded that the welds, triangulation points and mounting points are the most important, where consequences of failure are the most severe. The risk trade-offs for the welds that testing would increase cost and time, but improved safety outweighs a catastrophic failure of the chassis. For the triangulation points, adding in addition reinforcement would raise the weight of the chassis. However, it would enhance safety and rigidity of the chassis. Mounting points would be designed for a long service life, by increasing the design complexity or robustness. This would take more time to design but would reduce the likelihood of failure. </w:t>
      </w:r>
    </w:p>
    <w:p w14:paraId="26AF7F54" w14:textId="4C2C927E" w:rsidR="00487BF3" w:rsidRDefault="00487BF3" w:rsidP="00487BF3">
      <w:pPr>
        <w:pStyle w:val="Heading3"/>
      </w:pPr>
      <w:bookmarkStart w:id="106" w:name="_Toc569024253"/>
      <w:r>
        <w:t>Aerodynamics – Ryan Meger</w:t>
      </w:r>
      <w:bookmarkEnd w:id="106"/>
    </w:p>
    <w:p w14:paraId="5D8F5AFF" w14:textId="77777777" w:rsidR="001645F1" w:rsidRDefault="00E82E36" w:rsidP="001645F1">
      <w:pPr>
        <w:pStyle w:val="BodyText"/>
        <w:keepNext/>
      </w:pPr>
      <w:r w:rsidRPr="00E82E36">
        <w:t> </w:t>
      </w:r>
      <w:r w:rsidRPr="00E82E36">
        <w:rPr>
          <w:noProof/>
        </w:rPr>
        <w:drawing>
          <wp:inline distT="0" distB="0" distL="0" distR="0" wp14:anchorId="037290AC" wp14:editId="605432B6">
            <wp:extent cx="5943600" cy="2326005"/>
            <wp:effectExtent l="0" t="0" r="0" b="0"/>
            <wp:docPr id="1960765788" name="Picture 6" descr="A white sheet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A white sheet with black text&#10;&#10;AI-generated content may be incorrect."/>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5943600" cy="2326005"/>
                    </a:xfrm>
                    <a:prstGeom prst="rect">
                      <a:avLst/>
                    </a:prstGeom>
                    <a:noFill/>
                    <a:ln>
                      <a:noFill/>
                    </a:ln>
                  </pic:spPr>
                </pic:pic>
              </a:graphicData>
            </a:graphic>
          </wp:inline>
        </w:drawing>
      </w:r>
    </w:p>
    <w:p w14:paraId="361B0EAA" w14:textId="1C3E0B0A" w:rsidR="00F556A1" w:rsidRPr="001645F1" w:rsidRDefault="001645F1" w:rsidP="001645F1">
      <w:pPr>
        <w:pStyle w:val="Caption"/>
        <w:jc w:val="center"/>
        <w:rPr>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47</w:t>
      </w:r>
      <w:r w:rsidRPr="001645F1">
        <w:rPr>
          <w:sz w:val="20"/>
          <w:szCs w:val="20"/>
        </w:rPr>
        <w:fldChar w:fldCharType="end"/>
      </w:r>
      <w:r w:rsidRPr="001645F1">
        <w:rPr>
          <w:sz w:val="20"/>
          <w:szCs w:val="20"/>
        </w:rPr>
        <w:t>: Aerodynamics FMEA</w:t>
      </w:r>
    </w:p>
    <w:p w14:paraId="164E60A3" w14:textId="77777777" w:rsidR="00F556A1" w:rsidRPr="003E2CBF" w:rsidRDefault="00F556A1" w:rsidP="00F556A1">
      <w:pPr>
        <w:pStyle w:val="BodyText"/>
        <w:ind w:firstLine="709"/>
        <w:rPr>
          <w:sz w:val="24"/>
        </w:rPr>
      </w:pPr>
      <w:r w:rsidRPr="003E2CBF">
        <w:rPr>
          <w:sz w:val="24"/>
        </w:rPr>
        <w:t xml:space="preserve">The aerodynamic package for this year consists of a front wing, nose cone, rear wing, side panels and their mounting systems.  The nose cone is the largest piece of the package, encountering the most amount of air. Leaving it at risk of delamination or detachment from the car. The causes of this could be the amount of air it encounters or poor fastener design. A failure from the nose cone could cause increased drag and risk of being a safety hazard. </w:t>
      </w:r>
      <w:r>
        <w:rPr>
          <w:sz w:val="24"/>
        </w:rPr>
        <w:t xml:space="preserve">To test this </w:t>
      </w:r>
    </w:p>
    <w:p w14:paraId="19596A44" w14:textId="57DE0DF4" w:rsidR="00F556A1" w:rsidRPr="00E82E36" w:rsidRDefault="00F556A1" w:rsidP="00F556A1">
      <w:pPr>
        <w:pStyle w:val="BodyText"/>
      </w:pPr>
      <w:r w:rsidRPr="003E2CBF">
        <w:rPr>
          <w:sz w:val="24"/>
        </w:rPr>
        <w:t xml:space="preserve">The side panels are not a high-risk part of the assembly. The only forces they will encounter is the air current and the forces of the car driving. Potential failure mode could be cracking or panel flexing at high speeds. This would cause increased drag and exposure of internal components. </w:t>
      </w:r>
      <w:r>
        <w:rPr>
          <w:sz w:val="24"/>
        </w:rPr>
        <w:t>A cause of these failure modes could be inadequate material stiffness or poor fastener design.</w:t>
      </w:r>
    </w:p>
    <w:p w14:paraId="03D69017" w14:textId="77777777" w:rsidR="00053A89" w:rsidRDefault="00053A89" w:rsidP="00970843">
      <w:pPr>
        <w:pStyle w:val="BodyText"/>
      </w:pPr>
    </w:p>
    <w:p w14:paraId="00046963" w14:textId="1473923A" w:rsidR="00E82E36" w:rsidRDefault="00E82E36" w:rsidP="00E82E36">
      <w:pPr>
        <w:pStyle w:val="Heading3"/>
      </w:pPr>
      <w:bookmarkStart w:id="107" w:name="_Toc1954819171"/>
      <w:r>
        <w:t>Overview – Ryan Meger</w:t>
      </w:r>
      <w:bookmarkEnd w:id="107"/>
    </w:p>
    <w:p w14:paraId="6DC2887A" w14:textId="5A634AE3" w:rsidR="00E82E36" w:rsidRPr="000B08EF" w:rsidRDefault="00C965B3" w:rsidP="00C965B3">
      <w:pPr>
        <w:pStyle w:val="BodyText"/>
        <w:ind w:firstLine="709"/>
        <w:rPr>
          <w:sz w:val="24"/>
        </w:rPr>
      </w:pPr>
      <w:r w:rsidRPr="000B08EF">
        <w:rPr>
          <w:sz w:val="24"/>
        </w:rPr>
        <w:t xml:space="preserve">The FMEA charts are crucial in the design and testing of the race car. Having an idea of weak points or potential </w:t>
      </w:r>
      <w:r w:rsidR="003714B4" w:rsidRPr="000B08EF">
        <w:rPr>
          <w:sz w:val="24"/>
        </w:rPr>
        <w:t xml:space="preserve">failure points can give the team </w:t>
      </w:r>
      <w:r w:rsidR="00DD4267" w:rsidRPr="000B08EF">
        <w:rPr>
          <w:sz w:val="24"/>
        </w:rPr>
        <w:t xml:space="preserve">specific areas to review during the manufacturing and </w:t>
      </w:r>
      <w:r w:rsidR="00F6291B" w:rsidRPr="000B08EF">
        <w:rPr>
          <w:sz w:val="24"/>
        </w:rPr>
        <w:t xml:space="preserve">testing. There </w:t>
      </w:r>
      <w:r w:rsidR="00EB0EC3" w:rsidRPr="000B08EF">
        <w:rPr>
          <w:sz w:val="24"/>
        </w:rPr>
        <w:t>is a person</w:t>
      </w:r>
      <w:r w:rsidR="00C568D7" w:rsidRPr="000B08EF">
        <w:rPr>
          <w:sz w:val="24"/>
        </w:rPr>
        <w:t xml:space="preserve"> driving the car, </w:t>
      </w:r>
      <w:r w:rsidR="005031A7" w:rsidRPr="000B08EF">
        <w:rPr>
          <w:sz w:val="24"/>
        </w:rPr>
        <w:t xml:space="preserve">so having an outline like this will minimize the potential of injury. </w:t>
      </w:r>
      <w:r w:rsidR="00400E23" w:rsidRPr="000B08EF">
        <w:rPr>
          <w:sz w:val="24"/>
        </w:rPr>
        <w:t xml:space="preserve">The charts organize and make the information easier to read, making the review process easier. </w:t>
      </w:r>
      <w:r w:rsidR="00E83167" w:rsidRPr="000B08EF">
        <w:rPr>
          <w:sz w:val="24"/>
        </w:rPr>
        <w:t xml:space="preserve">Having any of the systems fail during the race could </w:t>
      </w:r>
      <w:r w:rsidR="00EB0EC3" w:rsidRPr="000B08EF">
        <w:rPr>
          <w:sz w:val="24"/>
        </w:rPr>
        <w:t>result</w:t>
      </w:r>
      <w:r w:rsidR="00E83167" w:rsidRPr="000B08EF">
        <w:rPr>
          <w:sz w:val="24"/>
        </w:rPr>
        <w:t xml:space="preserve"> in the car not </w:t>
      </w:r>
      <w:r w:rsidR="00EB0EC3" w:rsidRPr="000B08EF">
        <w:rPr>
          <w:sz w:val="24"/>
        </w:rPr>
        <w:t>placing</w:t>
      </w:r>
      <w:r w:rsidR="00E83167" w:rsidRPr="000B08EF">
        <w:rPr>
          <w:sz w:val="24"/>
        </w:rPr>
        <w:t xml:space="preserve"> in the competition </w:t>
      </w:r>
      <w:r w:rsidR="00EB0EC3" w:rsidRPr="000B08EF">
        <w:rPr>
          <w:sz w:val="24"/>
        </w:rPr>
        <w:t xml:space="preserve">or being disqualified. Having an overbuilt system will minimize or eliminate these failure points, which is what we have designed the car to be. </w:t>
      </w:r>
      <w:r w:rsidR="00684E05" w:rsidRPr="000B08EF">
        <w:rPr>
          <w:sz w:val="24"/>
        </w:rPr>
        <w:t xml:space="preserve">However, prototyping these system to ensure they check off our list of requirements is just as important to figure out unforeseen issue. </w:t>
      </w:r>
    </w:p>
    <w:p w14:paraId="27BA87DA" w14:textId="77777777" w:rsidR="00E82E36" w:rsidRDefault="00E82E36" w:rsidP="00970843">
      <w:pPr>
        <w:pStyle w:val="BodyText"/>
      </w:pPr>
    </w:p>
    <w:p w14:paraId="262522F5" w14:textId="5867E30F" w:rsidR="00970843" w:rsidRPr="00970843" w:rsidRDefault="00053A89" w:rsidP="00970843">
      <w:pPr>
        <w:pStyle w:val="Heading2"/>
      </w:pPr>
      <w:bookmarkStart w:id="108" w:name="_Toc579433306"/>
      <w:r>
        <w:t>Initial Prototyping</w:t>
      </w:r>
      <w:bookmarkEnd w:id="108"/>
    </w:p>
    <w:p w14:paraId="3CF74175" w14:textId="0B5DFAAF" w:rsidR="00ED16FB" w:rsidRDefault="0F9359D9" w:rsidP="0056E777">
      <w:pPr>
        <w:pStyle w:val="Heading3"/>
        <w:rPr>
          <w:sz w:val="28"/>
        </w:rPr>
      </w:pPr>
      <w:bookmarkStart w:id="109" w:name="_Toc765140561"/>
      <w:r>
        <w:t>Alexandra Brister – Seat Prototype</w:t>
      </w:r>
      <w:bookmarkEnd w:id="109"/>
      <w:r>
        <w:t xml:space="preserve"> </w:t>
      </w:r>
    </w:p>
    <w:p w14:paraId="48E54D62" w14:textId="1BAECC45" w:rsidR="00ED16FB" w:rsidRPr="000B08EF" w:rsidRDefault="0F9359D9" w:rsidP="47C44331">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This is a virtual prototype which shows the design of the seat for the vehicle. This design shows the ergonomic contours and the lightweight material for the driver's comfort while driving. There are slots for the seat belt system to connect through, there are also holes to connect the seat-to-seat mounts. This prototype prioritizes functionality, comfort, and safety.</w:t>
      </w:r>
    </w:p>
    <w:p w14:paraId="1C657312" w14:textId="77777777" w:rsidR="001645F1" w:rsidRDefault="0F9359D9" w:rsidP="001645F1">
      <w:pPr>
        <w:keepNext/>
        <w:spacing w:after="120"/>
        <w:jc w:val="center"/>
      </w:pPr>
      <w:r>
        <w:rPr>
          <w:noProof/>
        </w:rPr>
        <w:drawing>
          <wp:inline distT="0" distB="0" distL="0" distR="0" wp14:anchorId="7FE6523C" wp14:editId="34F564D0">
            <wp:extent cx="3588026" cy="2668020"/>
            <wp:effectExtent l="0" t="0" r="0" b="0"/>
            <wp:docPr id="474690449" name="drawing" descr="Picture 2065258344,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690449" name=""/>
                    <pic:cNvPicPr/>
                  </pic:nvPicPr>
                  <pic:blipFill>
                    <a:blip r:embed="rId91">
                      <a:extLst>
                        <a:ext uri="{28A0092B-C50C-407E-A947-70E740481C1C}">
                          <a14:useLocalDpi xmlns:a14="http://schemas.microsoft.com/office/drawing/2010/main" val="0"/>
                        </a:ext>
                      </a:extLst>
                    </a:blip>
                    <a:stretch>
                      <a:fillRect/>
                    </a:stretch>
                  </pic:blipFill>
                  <pic:spPr>
                    <a:xfrm>
                      <a:off x="0" y="0"/>
                      <a:ext cx="3596974" cy="2674674"/>
                    </a:xfrm>
                    <a:prstGeom prst="rect">
                      <a:avLst/>
                    </a:prstGeom>
                  </pic:spPr>
                </pic:pic>
              </a:graphicData>
            </a:graphic>
          </wp:inline>
        </w:drawing>
      </w:r>
    </w:p>
    <w:p w14:paraId="68B6989F" w14:textId="67423EBC" w:rsidR="00ED16FB" w:rsidRPr="001645F1" w:rsidRDefault="001645F1" w:rsidP="001645F1">
      <w:pPr>
        <w:pStyle w:val="Caption"/>
        <w:jc w:val="center"/>
        <w:rPr>
          <w:rFonts w:eastAsia="Times New Roman" w:cs="Times New Roman"/>
          <w:color w:val="000000" w:themeColor="text1"/>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48</w:t>
      </w:r>
      <w:r w:rsidRPr="001645F1">
        <w:rPr>
          <w:sz w:val="20"/>
          <w:szCs w:val="20"/>
        </w:rPr>
        <w:fldChar w:fldCharType="end"/>
      </w:r>
      <w:r w:rsidRPr="001645F1">
        <w:rPr>
          <w:sz w:val="20"/>
          <w:szCs w:val="20"/>
        </w:rPr>
        <w:t>: Initial Seat Design</w:t>
      </w:r>
    </w:p>
    <w:p w14:paraId="250C37E2" w14:textId="0D91E598" w:rsidR="00ED16FB" w:rsidRDefault="00ED16FB" w:rsidP="4C7A83C1">
      <w:pPr>
        <w:spacing w:after="120"/>
        <w:rPr>
          <w:rFonts w:eastAsia="Times New Roman" w:cs="Times New Roman"/>
          <w:color w:val="000000" w:themeColor="text1"/>
          <w:szCs w:val="22"/>
        </w:rPr>
      </w:pPr>
    </w:p>
    <w:p w14:paraId="0ED6A8C7" w14:textId="294A509F" w:rsidR="00ED16FB" w:rsidRDefault="0F9359D9" w:rsidP="0056E777">
      <w:pPr>
        <w:pStyle w:val="Heading3"/>
        <w:rPr>
          <w:rFonts w:eastAsia="Times New Roman" w:cs="Times New Roman"/>
          <w:color w:val="000000" w:themeColor="text1"/>
          <w:sz w:val="28"/>
        </w:rPr>
      </w:pPr>
      <w:bookmarkStart w:id="110" w:name="_Toc560840844"/>
      <w:r>
        <w:t>Ryan Meger – PVC Prototype</w:t>
      </w:r>
      <w:bookmarkEnd w:id="110"/>
      <w:r>
        <w:t xml:space="preserve"> </w:t>
      </w:r>
    </w:p>
    <w:p w14:paraId="7EE76892" w14:textId="1FF2E7D0" w:rsidR="00ED16FB" w:rsidRDefault="0F9359D9" w:rsidP="4C7A83C1">
      <w:pPr>
        <w:pStyle w:val="BodyText"/>
        <w:ind w:firstLine="709"/>
        <w:rPr>
          <w:rFonts w:eastAsia="Times New Roman" w:cs="Times New Roman"/>
          <w:color w:val="000000" w:themeColor="text1"/>
          <w:szCs w:val="22"/>
        </w:rPr>
      </w:pPr>
      <w:r w:rsidRPr="000B08EF">
        <w:rPr>
          <w:rFonts w:eastAsia="Times New Roman" w:cs="Times New Roman"/>
          <w:color w:val="000000" w:themeColor="text1"/>
          <w:sz w:val="24"/>
        </w:rPr>
        <w:t>The PVC prototype was a 1 to 1 scale PVC and duct tape model of the chassis. Having this type of prototype will serve to test improvement of ergonomics and ensuring the SAE Formula cockpit templates fit into our chassis. To improve ergonomics compared to last year’s design, the front hoop was moved 3 inches back and 3 inches up. This would provide easier access to the steering wheel and instruments, while also providing more leg room for the driver. Given the car must adhere to the rulebook, two templates are required to fit inside the cockpit and front hoop area. The team must check the templates fit to pass technical inspection</w:t>
      </w:r>
      <w:r w:rsidRPr="4C7A83C1">
        <w:rPr>
          <w:rFonts w:eastAsia="Times New Roman" w:cs="Times New Roman"/>
          <w:color w:val="000000" w:themeColor="text1"/>
          <w:szCs w:val="22"/>
        </w:rPr>
        <w:t xml:space="preserve">. </w:t>
      </w:r>
    </w:p>
    <w:p w14:paraId="15B2C38D" w14:textId="77777777" w:rsidR="001645F1" w:rsidRDefault="0F9359D9" w:rsidP="001645F1">
      <w:pPr>
        <w:keepNext/>
        <w:spacing w:after="120"/>
        <w:ind w:firstLine="709"/>
        <w:jc w:val="center"/>
      </w:pPr>
      <w:r>
        <w:rPr>
          <w:noProof/>
        </w:rPr>
        <w:drawing>
          <wp:inline distT="0" distB="0" distL="0" distR="0" wp14:anchorId="2928F8B0" wp14:editId="40FD5DDF">
            <wp:extent cx="3646481" cy="2723321"/>
            <wp:effectExtent l="0" t="0" r="0" b="1270"/>
            <wp:docPr id="402784264" name="drawing" descr="A white metal structure in a room&#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784264" name=""/>
                    <pic:cNvPicPr/>
                  </pic:nvPicPr>
                  <pic:blipFill>
                    <a:blip r:embed="rId92">
                      <a:extLst>
                        <a:ext uri="{28A0092B-C50C-407E-A947-70E740481C1C}">
                          <a14:useLocalDpi xmlns:a14="http://schemas.microsoft.com/office/drawing/2010/main" val="0"/>
                        </a:ext>
                      </a:extLst>
                    </a:blip>
                    <a:stretch>
                      <a:fillRect/>
                    </a:stretch>
                  </pic:blipFill>
                  <pic:spPr>
                    <a:xfrm>
                      <a:off x="0" y="0"/>
                      <a:ext cx="3663643" cy="2736138"/>
                    </a:xfrm>
                    <a:prstGeom prst="rect">
                      <a:avLst/>
                    </a:prstGeom>
                  </pic:spPr>
                </pic:pic>
              </a:graphicData>
            </a:graphic>
          </wp:inline>
        </w:drawing>
      </w:r>
    </w:p>
    <w:p w14:paraId="5FD7DC7F" w14:textId="6518C02C" w:rsidR="00ED16FB" w:rsidRPr="001645F1" w:rsidRDefault="001645F1" w:rsidP="001645F1">
      <w:pPr>
        <w:pStyle w:val="Caption"/>
        <w:jc w:val="center"/>
        <w:rPr>
          <w:rFonts w:eastAsia="Times New Roman" w:cs="Times New Roman"/>
          <w:color w:val="000000" w:themeColor="text1"/>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49</w:t>
      </w:r>
      <w:r w:rsidRPr="001645F1">
        <w:rPr>
          <w:sz w:val="20"/>
          <w:szCs w:val="20"/>
        </w:rPr>
        <w:fldChar w:fldCharType="end"/>
      </w:r>
      <w:r w:rsidRPr="001645F1">
        <w:rPr>
          <w:sz w:val="20"/>
          <w:szCs w:val="20"/>
        </w:rPr>
        <w:t>: PVC Prototype</w:t>
      </w:r>
    </w:p>
    <w:p w14:paraId="5D2DF827" w14:textId="3A472F37" w:rsidR="00ED16FB" w:rsidRPr="000B08EF" w:rsidRDefault="0F9359D9" w:rsidP="4C7A83C1">
      <w:pPr>
        <w:pStyle w:val="BodyText"/>
        <w:ind w:firstLine="709"/>
        <w:rPr>
          <w:rFonts w:eastAsia="Times New Roman" w:cs="Times New Roman"/>
          <w:color w:val="000000" w:themeColor="text1"/>
          <w:sz w:val="24"/>
        </w:rPr>
      </w:pPr>
      <w:r w:rsidRPr="000B08EF">
        <w:rPr>
          <w:rFonts w:eastAsia="Times New Roman" w:cs="Times New Roman"/>
          <w:color w:val="000000" w:themeColor="text1"/>
          <w:sz w:val="24"/>
        </w:rPr>
        <w:t xml:space="preserve">Once we were done with the prototype, the cockpit area visually looked bigger. We all sat inside the prototype, and all say improvements in elbow room and leg room near the front hoop. Next, we cut out the templates to the require dimensions and found both fit comfortably inside the prototype. Images below show the template compliance. The new design of the chassis informed the team the chassis design improved over last year ergonomics and would pass the technical inspection. </w:t>
      </w:r>
    </w:p>
    <w:p w14:paraId="2A869821" w14:textId="77777777" w:rsidR="001645F1" w:rsidRDefault="0F9359D9" w:rsidP="001645F1">
      <w:pPr>
        <w:keepNext/>
        <w:spacing w:after="120"/>
        <w:ind w:firstLine="709"/>
        <w:jc w:val="center"/>
      </w:pPr>
      <w:r>
        <w:rPr>
          <w:noProof/>
        </w:rPr>
        <w:drawing>
          <wp:inline distT="0" distB="0" distL="0" distR="0" wp14:anchorId="4AB7A8CE" wp14:editId="6F1DB9AA">
            <wp:extent cx="2038350" cy="2714625"/>
            <wp:effectExtent l="0" t="0" r="0" b="0"/>
            <wp:docPr id="1499779343" name="drawing" descr="A person holding a piece of paper&#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9779343" name=""/>
                    <pic:cNvPicPr/>
                  </pic:nvPicPr>
                  <pic:blipFill>
                    <a:blip r:embed="rId93">
                      <a:extLst>
                        <a:ext uri="{28A0092B-C50C-407E-A947-70E740481C1C}">
                          <a14:useLocalDpi xmlns:a14="http://schemas.microsoft.com/office/drawing/2010/main" val="0"/>
                        </a:ext>
                      </a:extLst>
                    </a:blip>
                    <a:stretch>
                      <a:fillRect/>
                    </a:stretch>
                  </pic:blipFill>
                  <pic:spPr>
                    <a:xfrm>
                      <a:off x="0" y="0"/>
                      <a:ext cx="2038350" cy="2714625"/>
                    </a:xfrm>
                    <a:prstGeom prst="rect">
                      <a:avLst/>
                    </a:prstGeom>
                  </pic:spPr>
                </pic:pic>
              </a:graphicData>
            </a:graphic>
          </wp:inline>
        </w:drawing>
      </w:r>
    </w:p>
    <w:p w14:paraId="24ABCC82" w14:textId="52CBA871" w:rsidR="00ED16FB" w:rsidRPr="001645F1" w:rsidRDefault="001645F1" w:rsidP="001645F1">
      <w:pPr>
        <w:pStyle w:val="Caption"/>
        <w:jc w:val="center"/>
        <w:rPr>
          <w:rFonts w:eastAsia="Times New Roman" w:cs="Times New Roman"/>
          <w:color w:val="000000" w:themeColor="text1"/>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50</w:t>
      </w:r>
      <w:r w:rsidRPr="001645F1">
        <w:rPr>
          <w:sz w:val="20"/>
          <w:szCs w:val="20"/>
        </w:rPr>
        <w:fldChar w:fldCharType="end"/>
      </w:r>
      <w:r w:rsidRPr="001645F1">
        <w:rPr>
          <w:sz w:val="20"/>
          <w:szCs w:val="20"/>
        </w:rPr>
        <w:t>: Cockpit Opening Template</w:t>
      </w:r>
    </w:p>
    <w:p w14:paraId="39B09F4E" w14:textId="77777777" w:rsidR="001645F1" w:rsidRDefault="0F9359D9" w:rsidP="001645F1">
      <w:pPr>
        <w:keepNext/>
        <w:spacing w:after="120"/>
        <w:ind w:firstLine="709"/>
        <w:jc w:val="center"/>
      </w:pPr>
      <w:r>
        <w:rPr>
          <w:noProof/>
        </w:rPr>
        <w:drawing>
          <wp:inline distT="0" distB="0" distL="0" distR="0" wp14:anchorId="5B61EF3E" wp14:editId="37810CCC">
            <wp:extent cx="2143125" cy="2876550"/>
            <wp:effectExtent l="0" t="0" r="0" b="0"/>
            <wp:docPr id="502669553" name="drawing" descr="A hand holding a piece of paper&#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669553" name=""/>
                    <pic:cNvPicPr/>
                  </pic:nvPicPr>
                  <pic:blipFill>
                    <a:blip r:embed="rId94">
                      <a:extLst>
                        <a:ext uri="{28A0092B-C50C-407E-A947-70E740481C1C}">
                          <a14:useLocalDpi xmlns:a14="http://schemas.microsoft.com/office/drawing/2010/main" val="0"/>
                        </a:ext>
                      </a:extLst>
                    </a:blip>
                    <a:stretch>
                      <a:fillRect/>
                    </a:stretch>
                  </pic:blipFill>
                  <pic:spPr>
                    <a:xfrm>
                      <a:off x="0" y="0"/>
                      <a:ext cx="2143125" cy="2876550"/>
                    </a:xfrm>
                    <a:prstGeom prst="rect">
                      <a:avLst/>
                    </a:prstGeom>
                  </pic:spPr>
                </pic:pic>
              </a:graphicData>
            </a:graphic>
          </wp:inline>
        </w:drawing>
      </w:r>
    </w:p>
    <w:p w14:paraId="57D4BD79" w14:textId="3C6CDBDF" w:rsidR="00ED16FB" w:rsidRPr="001645F1" w:rsidRDefault="001645F1" w:rsidP="001645F1">
      <w:pPr>
        <w:pStyle w:val="Caption"/>
        <w:jc w:val="center"/>
        <w:rPr>
          <w:rFonts w:eastAsia="Times New Roman" w:cs="Times New Roman"/>
          <w:color w:val="000000" w:themeColor="text1"/>
          <w:sz w:val="20"/>
          <w:szCs w:val="20"/>
        </w:rPr>
      </w:pPr>
      <w:r w:rsidRPr="001645F1">
        <w:rPr>
          <w:sz w:val="20"/>
          <w:szCs w:val="20"/>
        </w:rPr>
        <w:t xml:space="preserve">Figure </w:t>
      </w:r>
      <w:r w:rsidRPr="001645F1">
        <w:rPr>
          <w:sz w:val="20"/>
          <w:szCs w:val="20"/>
        </w:rPr>
        <w:fldChar w:fldCharType="begin"/>
      </w:r>
      <w:r w:rsidRPr="001645F1">
        <w:rPr>
          <w:sz w:val="20"/>
          <w:szCs w:val="20"/>
        </w:rPr>
        <w:instrText xml:space="preserve"> SEQ Figure \* ARABIC </w:instrText>
      </w:r>
      <w:r w:rsidRPr="001645F1">
        <w:rPr>
          <w:sz w:val="20"/>
          <w:szCs w:val="20"/>
        </w:rPr>
        <w:fldChar w:fldCharType="separate"/>
      </w:r>
      <w:r w:rsidR="000B08EF">
        <w:rPr>
          <w:noProof/>
          <w:sz w:val="20"/>
          <w:szCs w:val="20"/>
        </w:rPr>
        <w:t>51</w:t>
      </w:r>
      <w:r w:rsidRPr="001645F1">
        <w:rPr>
          <w:sz w:val="20"/>
          <w:szCs w:val="20"/>
        </w:rPr>
        <w:fldChar w:fldCharType="end"/>
      </w:r>
      <w:r w:rsidRPr="001645F1">
        <w:rPr>
          <w:sz w:val="20"/>
          <w:szCs w:val="20"/>
        </w:rPr>
        <w:t>: Internal Cross Section Template</w:t>
      </w:r>
    </w:p>
    <w:p w14:paraId="50D8C3A8" w14:textId="78132EA2" w:rsidR="00ED16FB" w:rsidRDefault="0F9359D9" w:rsidP="0056E777">
      <w:pPr>
        <w:pStyle w:val="Heading3"/>
        <w:rPr>
          <w:rFonts w:eastAsia="Times New Roman" w:cs="Times New Roman"/>
          <w:color w:val="000000" w:themeColor="text1"/>
          <w:sz w:val="28"/>
        </w:rPr>
      </w:pPr>
      <w:bookmarkStart w:id="111" w:name="_Toc680217249"/>
      <w:r>
        <w:t>Gustavo Ruiz – Tube Templates for Notching Prototype</w:t>
      </w:r>
      <w:bookmarkEnd w:id="111"/>
      <w:r>
        <w:t xml:space="preserve"> </w:t>
      </w:r>
    </w:p>
    <w:p w14:paraId="1C1BA6C7" w14:textId="732C6C2E"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The team developed a prototype process for creating tube notching templates to improve the efficiency and accuracy of building the chassis for the FSAE car. Although it required extra time to design and apply the templates to each tube, this approach ensured precise cuts and an organized manufacturing process.</w:t>
      </w:r>
    </w:p>
    <w:p w14:paraId="403AD51E" w14:textId="7EF4ADC2"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Using SolidWorks, I isolated individual frame members from the chassis design, as shown in </w:t>
      </w:r>
      <w:r w:rsidRPr="4C7A83C1">
        <w:rPr>
          <w:rFonts w:eastAsia="Times New Roman" w:cs="Times New Roman"/>
          <w:b/>
          <w:bCs/>
          <w:color w:val="000000" w:themeColor="text1"/>
          <w:sz w:val="24"/>
        </w:rPr>
        <w:t>Figure 36</w:t>
      </w:r>
      <w:r w:rsidRPr="4C7A83C1">
        <w:rPr>
          <w:rFonts w:eastAsia="Times New Roman" w:cs="Times New Roman"/>
          <w:color w:val="000000" w:themeColor="text1"/>
          <w:sz w:val="24"/>
        </w:rPr>
        <w:t xml:space="preserve">, where a tube in the frame is highlighted and made into its own part. I then added a thin line to the front profile of each tube and used an extruded cut to represent the notch. The Sheet Metal flattening tool was used to create flat templates that could wrap around the tubes. These templates were turned into drawings, as seen in </w:t>
      </w:r>
      <w:r w:rsidRPr="4C7A83C1">
        <w:rPr>
          <w:rFonts w:eastAsia="Times New Roman" w:cs="Times New Roman"/>
          <w:b/>
          <w:bCs/>
          <w:color w:val="000000" w:themeColor="text1"/>
          <w:sz w:val="24"/>
        </w:rPr>
        <w:t>Figure 37</w:t>
      </w:r>
      <w:r w:rsidRPr="4C7A83C1">
        <w:rPr>
          <w:rFonts w:eastAsia="Times New Roman" w:cs="Times New Roman"/>
          <w:color w:val="000000" w:themeColor="text1"/>
          <w:sz w:val="24"/>
        </w:rPr>
        <w:t>, where the tube is shown in the flattened sheet metal feature.</w:t>
      </w:r>
    </w:p>
    <w:p w14:paraId="0BAD0A54" w14:textId="77777777" w:rsidR="00222176" w:rsidRDefault="0F9359D9" w:rsidP="00222176">
      <w:pPr>
        <w:keepNext/>
        <w:spacing w:after="120"/>
        <w:jc w:val="center"/>
      </w:pPr>
      <w:r>
        <w:rPr>
          <w:noProof/>
        </w:rPr>
        <w:drawing>
          <wp:inline distT="0" distB="0" distL="0" distR="0" wp14:anchorId="68588B26" wp14:editId="3E4C286C">
            <wp:extent cx="3429000" cy="2381250"/>
            <wp:effectExtent l="0" t="0" r="0" b="0"/>
            <wp:docPr id="1059329210" name="drawing" descr="A screenshot of a computer&#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9329210" name=""/>
                    <pic:cNvPicPr/>
                  </pic:nvPicPr>
                  <pic:blipFill>
                    <a:blip r:embed="rId95" cstate="print">
                      <a:extLst>
                        <a:ext uri="{28A0092B-C50C-407E-A947-70E740481C1C}">
                          <a14:useLocalDpi xmlns:a14="http://schemas.microsoft.com/office/drawing/2010/main" val="0"/>
                        </a:ext>
                      </a:extLst>
                    </a:blip>
                    <a:stretch>
                      <a:fillRect/>
                    </a:stretch>
                  </pic:blipFill>
                  <pic:spPr>
                    <a:xfrm>
                      <a:off x="0" y="0"/>
                      <a:ext cx="3429000" cy="2381250"/>
                    </a:xfrm>
                    <a:prstGeom prst="rect">
                      <a:avLst/>
                    </a:prstGeom>
                  </pic:spPr>
                </pic:pic>
              </a:graphicData>
            </a:graphic>
          </wp:inline>
        </w:drawing>
      </w:r>
    </w:p>
    <w:p w14:paraId="7F07F702" w14:textId="0944F06E" w:rsidR="00ED16FB" w:rsidRPr="00222176" w:rsidRDefault="00222176" w:rsidP="00222176">
      <w:pPr>
        <w:pStyle w:val="Caption"/>
        <w:jc w:val="center"/>
        <w:rPr>
          <w:rFonts w:eastAsia="Times New Roman" w:cs="Times New Roman"/>
          <w:color w:val="000000" w:themeColor="text1"/>
          <w:sz w:val="20"/>
          <w:szCs w:val="20"/>
        </w:rPr>
      </w:pPr>
      <w:r w:rsidRPr="00222176">
        <w:rPr>
          <w:sz w:val="20"/>
          <w:szCs w:val="20"/>
        </w:rPr>
        <w:t xml:space="preserve">Figure </w:t>
      </w:r>
      <w:r w:rsidRPr="00222176">
        <w:rPr>
          <w:sz w:val="20"/>
          <w:szCs w:val="20"/>
        </w:rPr>
        <w:fldChar w:fldCharType="begin"/>
      </w:r>
      <w:r w:rsidRPr="00222176">
        <w:rPr>
          <w:sz w:val="20"/>
          <w:szCs w:val="20"/>
        </w:rPr>
        <w:instrText xml:space="preserve"> SEQ Figure \* ARABIC </w:instrText>
      </w:r>
      <w:r w:rsidRPr="00222176">
        <w:rPr>
          <w:sz w:val="20"/>
          <w:szCs w:val="20"/>
        </w:rPr>
        <w:fldChar w:fldCharType="separate"/>
      </w:r>
      <w:r w:rsidR="000B08EF">
        <w:rPr>
          <w:noProof/>
          <w:sz w:val="20"/>
          <w:szCs w:val="20"/>
        </w:rPr>
        <w:t>52</w:t>
      </w:r>
      <w:r w:rsidRPr="00222176">
        <w:rPr>
          <w:sz w:val="20"/>
          <w:szCs w:val="20"/>
        </w:rPr>
        <w:fldChar w:fldCharType="end"/>
      </w:r>
      <w:r w:rsidRPr="00222176">
        <w:rPr>
          <w:sz w:val="20"/>
          <w:szCs w:val="20"/>
        </w:rPr>
        <w:t>: Insert Into New Part Feature on SolidWorks</w:t>
      </w:r>
    </w:p>
    <w:p w14:paraId="34AA5A77" w14:textId="77777777" w:rsidR="00EF2154" w:rsidRDefault="0F9359D9" w:rsidP="00EF2154">
      <w:pPr>
        <w:pStyle w:val="Caption"/>
        <w:keepNext/>
        <w:jc w:val="center"/>
      </w:pPr>
      <w:r w:rsidRPr="4C7A83C1">
        <w:rPr>
          <w:rFonts w:eastAsia="Times New Roman" w:cs="Times New Roman"/>
          <w:color w:val="000000" w:themeColor="text1"/>
        </w:rPr>
        <w:t> </w:t>
      </w:r>
      <w:r w:rsidR="00EF2154" w:rsidRPr="009C6A0B">
        <w:rPr>
          <w:noProof/>
        </w:rPr>
        <w:drawing>
          <wp:inline distT="0" distB="0" distL="0" distR="0" wp14:anchorId="2777B1DB" wp14:editId="39B3B5A4">
            <wp:extent cx="4000500" cy="1809909"/>
            <wp:effectExtent l="0" t="0" r="0" b="0"/>
            <wp:docPr id="1147299104" name="Picture 4" descr="A long rectangular object with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7299104" name="Picture 4" descr="A long rectangular object with a white background&#10;&#10;Description automatically generated"/>
                    <pic:cNvPicPr>
                      <a:picLocks noChangeAspect="1" noChangeArrowheads="1"/>
                    </pic:cNvPicPr>
                  </pic:nvPicPr>
                  <pic:blipFill rotWithShape="1">
                    <a:blip r:embed="rId96" cstate="print">
                      <a:extLst>
                        <a:ext uri="{28A0092B-C50C-407E-A947-70E740481C1C}">
                          <a14:useLocalDpi xmlns:a14="http://schemas.microsoft.com/office/drawing/2010/main" val="0"/>
                        </a:ext>
                      </a:extLst>
                    </a:blip>
                    <a:srcRect l="1923" t="1932" r="2084" b="10799"/>
                    <a:stretch/>
                  </pic:blipFill>
                  <pic:spPr bwMode="auto">
                    <a:xfrm>
                      <a:off x="0" y="0"/>
                      <a:ext cx="4015311" cy="1816610"/>
                    </a:xfrm>
                    <a:prstGeom prst="rect">
                      <a:avLst/>
                    </a:prstGeom>
                    <a:noFill/>
                    <a:ln>
                      <a:noFill/>
                    </a:ln>
                    <a:extLst>
                      <a:ext uri="{53640926-AAD7-44D8-BBD7-CCE9431645EC}">
                        <a14:shadowObscured xmlns:a14="http://schemas.microsoft.com/office/drawing/2010/main"/>
                      </a:ext>
                    </a:extLst>
                  </pic:spPr>
                </pic:pic>
              </a:graphicData>
            </a:graphic>
          </wp:inline>
        </w:drawing>
      </w:r>
    </w:p>
    <w:p w14:paraId="553D4A72" w14:textId="0A3324E7" w:rsidR="00ED16FB" w:rsidRPr="00EF2154" w:rsidRDefault="00EF2154" w:rsidP="00EF2154">
      <w:pPr>
        <w:pStyle w:val="Caption"/>
        <w:jc w:val="center"/>
        <w:rPr>
          <w:rFonts w:eastAsia="Times New Roman" w:cs="Times New Roman"/>
          <w:color w:val="000000" w:themeColor="text1"/>
          <w:sz w:val="20"/>
          <w:szCs w:val="20"/>
        </w:rPr>
      </w:pPr>
      <w:r w:rsidRPr="00EF2154">
        <w:rPr>
          <w:sz w:val="20"/>
          <w:szCs w:val="20"/>
        </w:rPr>
        <w:t xml:space="preserve">Figure </w:t>
      </w:r>
      <w:r w:rsidRPr="00EF2154">
        <w:rPr>
          <w:sz w:val="20"/>
          <w:szCs w:val="20"/>
        </w:rPr>
        <w:fldChar w:fldCharType="begin"/>
      </w:r>
      <w:r w:rsidRPr="00EF2154">
        <w:rPr>
          <w:sz w:val="20"/>
          <w:szCs w:val="20"/>
        </w:rPr>
        <w:instrText xml:space="preserve"> SEQ Figure \* ARABIC </w:instrText>
      </w:r>
      <w:r w:rsidRPr="00EF2154">
        <w:rPr>
          <w:sz w:val="20"/>
          <w:szCs w:val="20"/>
        </w:rPr>
        <w:fldChar w:fldCharType="separate"/>
      </w:r>
      <w:r w:rsidR="000B08EF">
        <w:rPr>
          <w:noProof/>
          <w:sz w:val="20"/>
          <w:szCs w:val="20"/>
        </w:rPr>
        <w:t>53</w:t>
      </w:r>
      <w:r w:rsidRPr="00EF2154">
        <w:rPr>
          <w:sz w:val="20"/>
          <w:szCs w:val="20"/>
        </w:rPr>
        <w:fldChar w:fldCharType="end"/>
      </w:r>
      <w:r w:rsidRPr="00EF2154">
        <w:rPr>
          <w:sz w:val="20"/>
          <w:szCs w:val="20"/>
        </w:rPr>
        <w:t>: Flattened Tube for Template</w:t>
      </w:r>
    </w:p>
    <w:p w14:paraId="33A0E3A2" w14:textId="475BAB29"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Initially, the templates didn't match the tube's circumference because the K-factor was set to 0.5 instead of 1. After adjusting the K-factor, the templates matched the calculated circumference of a 1-inch tube (3.14 inches). I also used SolidWorks’ Trim and Extend tool to modify the tube ends based on how they connected at nodes.</w:t>
      </w:r>
    </w:p>
    <w:p w14:paraId="2E3D0918" w14:textId="711E8189"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process involved cutting the tubes to length, marking centerlines for alignment, and wrapping the templates around them. As shown in </w:t>
      </w:r>
      <w:r w:rsidR="000B08EF">
        <w:rPr>
          <w:rFonts w:eastAsia="Times New Roman" w:cs="Times New Roman"/>
          <w:color w:val="000000" w:themeColor="text1"/>
          <w:sz w:val="24"/>
        </w:rPr>
        <w:t>Figure 54</w:t>
      </w:r>
      <w:r w:rsidRPr="4C7A83C1">
        <w:rPr>
          <w:rFonts w:eastAsia="Times New Roman" w:cs="Times New Roman"/>
          <w:color w:val="000000" w:themeColor="text1"/>
          <w:sz w:val="24"/>
        </w:rPr>
        <w:t>, the tube template is taped onto the tube with a centerline for reference. The templates were traced with markers to create durable guidelines for notching. The completed tubes were then checked for fitment in the jig, which the welder confirmed was accurate.</w:t>
      </w:r>
    </w:p>
    <w:p w14:paraId="00F69649" w14:textId="77777777" w:rsidR="00C63917" w:rsidRDefault="00C63917" w:rsidP="00C63917">
      <w:pPr>
        <w:keepNext/>
        <w:spacing w:after="120"/>
        <w:jc w:val="center"/>
      </w:pPr>
      <w:r w:rsidRPr="00467F5A">
        <w:rPr>
          <w:noProof/>
          <w:sz w:val="24"/>
        </w:rPr>
        <w:drawing>
          <wp:inline distT="0" distB="0" distL="0" distR="0" wp14:anchorId="15BE0F81" wp14:editId="035D9F44">
            <wp:extent cx="2959420" cy="1533524"/>
            <wp:effectExtent l="8255" t="0" r="1905" b="1905"/>
            <wp:docPr id="2050709818" name="Picture 6" descr="A piece of paper on a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A piece of paper on a table&#10;&#10;Description automatically generated"/>
                    <pic:cNvPicPr>
                      <a:picLocks noChangeAspect="1" noChangeArrowheads="1"/>
                    </pic:cNvPicPr>
                  </pic:nvPicPr>
                  <pic:blipFill rotWithShape="1">
                    <a:blip r:embed="rId97" cstate="print">
                      <a:extLst>
                        <a:ext uri="{28A0092B-C50C-407E-A947-70E740481C1C}">
                          <a14:useLocalDpi xmlns:a14="http://schemas.microsoft.com/office/drawing/2010/main" val="0"/>
                        </a:ext>
                      </a:extLst>
                    </a:blip>
                    <a:srcRect l="18750" t="17464" r="759" b="26923"/>
                    <a:stretch/>
                  </pic:blipFill>
                  <pic:spPr bwMode="auto">
                    <a:xfrm rot="5400000">
                      <a:off x="0" y="0"/>
                      <a:ext cx="2971832" cy="1539956"/>
                    </a:xfrm>
                    <a:prstGeom prst="rect">
                      <a:avLst/>
                    </a:prstGeom>
                    <a:noFill/>
                    <a:ln>
                      <a:noFill/>
                    </a:ln>
                    <a:extLst>
                      <a:ext uri="{53640926-AAD7-44D8-BBD7-CCE9431645EC}">
                        <a14:shadowObscured xmlns:a14="http://schemas.microsoft.com/office/drawing/2010/main"/>
                      </a:ext>
                    </a:extLst>
                  </pic:spPr>
                </pic:pic>
              </a:graphicData>
            </a:graphic>
          </wp:inline>
        </w:drawing>
      </w:r>
    </w:p>
    <w:p w14:paraId="467E5CC4" w14:textId="45FD0234" w:rsidR="00ED16FB" w:rsidRPr="00C63917" w:rsidRDefault="00C63917" w:rsidP="00C63917">
      <w:pPr>
        <w:pStyle w:val="Caption"/>
        <w:jc w:val="center"/>
        <w:rPr>
          <w:rFonts w:eastAsia="Times New Roman" w:cs="Times New Roman"/>
          <w:color w:val="000000" w:themeColor="text1"/>
          <w:sz w:val="20"/>
          <w:szCs w:val="20"/>
        </w:rPr>
      </w:pPr>
      <w:r w:rsidRPr="00C63917">
        <w:rPr>
          <w:sz w:val="20"/>
          <w:szCs w:val="20"/>
        </w:rPr>
        <w:t xml:space="preserve">Figure </w:t>
      </w:r>
      <w:r w:rsidRPr="00C63917">
        <w:rPr>
          <w:sz w:val="20"/>
          <w:szCs w:val="20"/>
        </w:rPr>
        <w:fldChar w:fldCharType="begin"/>
      </w:r>
      <w:r w:rsidRPr="00C63917">
        <w:rPr>
          <w:sz w:val="20"/>
          <w:szCs w:val="20"/>
        </w:rPr>
        <w:instrText xml:space="preserve"> SEQ Figure \* ARABIC </w:instrText>
      </w:r>
      <w:r w:rsidRPr="00C63917">
        <w:rPr>
          <w:sz w:val="20"/>
          <w:szCs w:val="20"/>
        </w:rPr>
        <w:fldChar w:fldCharType="separate"/>
      </w:r>
      <w:r w:rsidR="000B08EF">
        <w:rPr>
          <w:noProof/>
          <w:sz w:val="20"/>
          <w:szCs w:val="20"/>
        </w:rPr>
        <w:t>54</w:t>
      </w:r>
      <w:r w:rsidRPr="00C63917">
        <w:rPr>
          <w:sz w:val="20"/>
          <w:szCs w:val="20"/>
        </w:rPr>
        <w:fldChar w:fldCharType="end"/>
      </w:r>
      <w:r w:rsidRPr="00C63917">
        <w:rPr>
          <w:sz w:val="20"/>
          <w:szCs w:val="20"/>
        </w:rPr>
        <w:t>: Tube Template Applied to Tube</w:t>
      </w:r>
    </w:p>
    <w:p w14:paraId="2586F724" w14:textId="26250FE5" w:rsidR="00ED16FB" w:rsidRDefault="0F9359D9" w:rsidP="0056E777">
      <w:pPr>
        <w:pStyle w:val="Heading3"/>
        <w:rPr>
          <w:rFonts w:eastAsia="Times New Roman" w:cs="Times New Roman"/>
          <w:color w:val="000000" w:themeColor="text1"/>
          <w:sz w:val="28"/>
        </w:rPr>
      </w:pPr>
      <w:bookmarkStart w:id="112" w:name="_Toc1482782707"/>
      <w:r>
        <w:t>Gustavo Ruiz – JIG Design Prototype</w:t>
      </w:r>
      <w:bookmarkEnd w:id="112"/>
      <w:r>
        <w:t xml:space="preserve"> </w:t>
      </w:r>
    </w:p>
    <w:p w14:paraId="64F79F3A" w14:textId="0CB8B41E"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The chassis jig was designed to hold the frame at specific angles for welding or tacking. The jig included eight planes made of MDF boards, which were strategically placed between sections with angled tubes to ensure proper alignment and accessibility for welding. Each section plane was spaced to accommodate the tubes while leaving room for the welder to work, although some parts were tight. As the welding progressed, certain MDF sections were removed to allow access to different areas.</w:t>
      </w:r>
    </w:p>
    <w:p w14:paraId="1EA1C67B" w14:textId="7D59B86A"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To create the jig, I used SolidWorks to design the section planes, ensuring they were properly spaced between the front bulkhead, front hoop, and front suspension box. The challenge with angled tubes was that they intersected the planes as ellipses, not perfect circles. To address this, I used the "Convert Entities" tool to create accurate intersections for the tube shapes. I then designed cutout templates for each section, ensuring they were wide enough to fit the tubes snugly but not obstruct their path. </w:t>
      </w:r>
      <w:r w:rsidRPr="4C7A83C1">
        <w:rPr>
          <w:rFonts w:eastAsia="Times New Roman" w:cs="Times New Roman"/>
          <w:b/>
          <w:bCs/>
          <w:color w:val="000000" w:themeColor="text1"/>
          <w:sz w:val="24"/>
        </w:rPr>
        <w:t>Figure 39</w:t>
      </w:r>
      <w:r w:rsidRPr="4C7A83C1">
        <w:rPr>
          <w:rFonts w:eastAsia="Times New Roman" w:cs="Times New Roman"/>
          <w:color w:val="000000" w:themeColor="text1"/>
          <w:sz w:val="24"/>
        </w:rPr>
        <w:t xml:space="preserve"> shows the first MDF cutout sketch for the first section and first plane.</w:t>
      </w:r>
    </w:p>
    <w:p w14:paraId="62581AAE" w14:textId="77777777" w:rsidR="005A7D66" w:rsidRDefault="005A7D66" w:rsidP="005A7D66">
      <w:pPr>
        <w:keepNext/>
        <w:spacing w:after="120"/>
        <w:jc w:val="center"/>
      </w:pPr>
      <w:r w:rsidRPr="0014044D">
        <w:rPr>
          <w:noProof/>
          <w:sz w:val="24"/>
        </w:rPr>
        <w:drawing>
          <wp:inline distT="0" distB="0" distL="0" distR="0" wp14:anchorId="5D2B5955" wp14:editId="13216648">
            <wp:extent cx="3201975" cy="2901315"/>
            <wp:effectExtent l="0" t="0" r="0" b="0"/>
            <wp:docPr id="1966936742" name="Picture 8" descr="A drawing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6936742" name="Picture 8" descr="A drawing of a structure&#10;&#10;Description automatically generated"/>
                    <pic:cNvPicPr>
                      <a:picLocks noChangeAspect="1" noChangeArrowheads="1"/>
                    </pic:cNvPicPr>
                  </pic:nvPicPr>
                  <pic:blipFill rotWithShape="1">
                    <a:blip r:embed="rId98" cstate="print">
                      <a:extLst>
                        <a:ext uri="{28A0092B-C50C-407E-A947-70E740481C1C}">
                          <a14:useLocalDpi xmlns:a14="http://schemas.microsoft.com/office/drawing/2010/main" val="0"/>
                        </a:ext>
                      </a:extLst>
                    </a:blip>
                    <a:srcRect l="5449"/>
                    <a:stretch/>
                  </pic:blipFill>
                  <pic:spPr bwMode="auto">
                    <a:xfrm>
                      <a:off x="0" y="0"/>
                      <a:ext cx="3207315" cy="2906153"/>
                    </a:xfrm>
                    <a:prstGeom prst="rect">
                      <a:avLst/>
                    </a:prstGeom>
                    <a:noFill/>
                    <a:ln>
                      <a:noFill/>
                    </a:ln>
                    <a:extLst>
                      <a:ext uri="{53640926-AAD7-44D8-BBD7-CCE9431645EC}">
                        <a14:shadowObscured xmlns:a14="http://schemas.microsoft.com/office/drawing/2010/main"/>
                      </a:ext>
                    </a:extLst>
                  </pic:spPr>
                </pic:pic>
              </a:graphicData>
            </a:graphic>
          </wp:inline>
        </w:drawing>
      </w:r>
    </w:p>
    <w:p w14:paraId="371D0CBF" w14:textId="403D7562" w:rsidR="00ED16FB" w:rsidRPr="005A7D66" w:rsidRDefault="005A7D66" w:rsidP="005A7D66">
      <w:pPr>
        <w:pStyle w:val="Caption"/>
        <w:jc w:val="center"/>
        <w:rPr>
          <w:rFonts w:eastAsia="Times New Roman" w:cs="Times New Roman"/>
          <w:color w:val="000000" w:themeColor="text1"/>
          <w:sz w:val="20"/>
          <w:szCs w:val="20"/>
        </w:rPr>
      </w:pPr>
      <w:r w:rsidRPr="005A7D66">
        <w:rPr>
          <w:sz w:val="20"/>
          <w:szCs w:val="20"/>
        </w:rPr>
        <w:t xml:space="preserve">Figure </w:t>
      </w:r>
      <w:r w:rsidRPr="005A7D66">
        <w:rPr>
          <w:sz w:val="20"/>
          <w:szCs w:val="20"/>
        </w:rPr>
        <w:fldChar w:fldCharType="begin"/>
      </w:r>
      <w:r w:rsidRPr="005A7D66">
        <w:rPr>
          <w:sz w:val="20"/>
          <w:szCs w:val="20"/>
        </w:rPr>
        <w:instrText xml:space="preserve"> SEQ Figure \* ARABIC </w:instrText>
      </w:r>
      <w:r w:rsidRPr="005A7D66">
        <w:rPr>
          <w:sz w:val="20"/>
          <w:szCs w:val="20"/>
        </w:rPr>
        <w:fldChar w:fldCharType="separate"/>
      </w:r>
      <w:r w:rsidR="000B08EF">
        <w:rPr>
          <w:noProof/>
          <w:sz w:val="20"/>
          <w:szCs w:val="20"/>
        </w:rPr>
        <w:t>55</w:t>
      </w:r>
      <w:r w:rsidRPr="005A7D66">
        <w:rPr>
          <w:sz w:val="20"/>
          <w:szCs w:val="20"/>
        </w:rPr>
        <w:fldChar w:fldCharType="end"/>
      </w:r>
      <w:r w:rsidRPr="005A7D66">
        <w:rPr>
          <w:sz w:val="20"/>
          <w:szCs w:val="20"/>
        </w:rPr>
        <w:t>: 1st MDF Sketch on 1st Plane of 1st Section</w:t>
      </w:r>
    </w:p>
    <w:p w14:paraId="3C073DD8" w14:textId="2EF2867E"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During the process, adjustments were made to the cutouts to prevent interference with the tubes, especially as the MDF boards were ¾ inch thick. The final design was mirrored to maintain symmetry, and the CAD files were used to cut the MDF boards to size. Additionally, modifications were planned for the front bulkhead area to accommodate the anti-intrusion plate support. </w:t>
      </w:r>
      <w:r w:rsidRPr="4C7A83C1">
        <w:rPr>
          <w:rFonts w:eastAsia="Times New Roman" w:cs="Times New Roman"/>
          <w:b/>
          <w:bCs/>
          <w:color w:val="000000" w:themeColor="text1"/>
          <w:sz w:val="24"/>
        </w:rPr>
        <w:t>Figure 40</w:t>
      </w:r>
      <w:r w:rsidRPr="4C7A83C1">
        <w:rPr>
          <w:rFonts w:eastAsia="Times New Roman" w:cs="Times New Roman"/>
          <w:color w:val="000000" w:themeColor="text1"/>
          <w:sz w:val="24"/>
        </w:rPr>
        <w:t xml:space="preserve"> provides a side view of the tube entering the MDF board to ensure the tube does not intersect with the thickness of the MDF.</w:t>
      </w:r>
    </w:p>
    <w:p w14:paraId="4242097F" w14:textId="77777777" w:rsidR="005A7D66" w:rsidRDefault="0F9359D9" w:rsidP="005A7D66">
      <w:pPr>
        <w:keepNext/>
        <w:spacing w:after="120"/>
        <w:jc w:val="center"/>
      </w:pPr>
      <w:r>
        <w:rPr>
          <w:noProof/>
        </w:rPr>
        <w:drawing>
          <wp:inline distT="0" distB="0" distL="0" distR="0" wp14:anchorId="1F5CBD2A" wp14:editId="5D1F4185">
            <wp:extent cx="2514600" cy="2114550"/>
            <wp:effectExtent l="0" t="0" r="0" b="0"/>
            <wp:docPr id="1765925765" name="drawing" descr="A blue and yellow tube&#10;&#10;Description automatically generated with medium confidence,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5925765" name=""/>
                    <pic:cNvPicPr/>
                  </pic:nvPicPr>
                  <pic:blipFill>
                    <a:blip r:embed="rId99" cstate="print">
                      <a:extLst>
                        <a:ext uri="{28A0092B-C50C-407E-A947-70E740481C1C}">
                          <a14:useLocalDpi xmlns:a14="http://schemas.microsoft.com/office/drawing/2010/main" val="0"/>
                        </a:ext>
                      </a:extLst>
                    </a:blip>
                    <a:stretch>
                      <a:fillRect/>
                    </a:stretch>
                  </pic:blipFill>
                  <pic:spPr>
                    <a:xfrm>
                      <a:off x="0" y="0"/>
                      <a:ext cx="2514600" cy="2114550"/>
                    </a:xfrm>
                    <a:prstGeom prst="rect">
                      <a:avLst/>
                    </a:prstGeom>
                  </pic:spPr>
                </pic:pic>
              </a:graphicData>
            </a:graphic>
          </wp:inline>
        </w:drawing>
      </w:r>
    </w:p>
    <w:p w14:paraId="222EDAAC" w14:textId="560F0998" w:rsidR="00ED16FB" w:rsidRPr="005A7D66" w:rsidRDefault="005A7D66" w:rsidP="005A7D66">
      <w:pPr>
        <w:pStyle w:val="Caption"/>
        <w:jc w:val="center"/>
        <w:rPr>
          <w:rFonts w:eastAsia="Times New Roman" w:cs="Times New Roman"/>
          <w:color w:val="000000" w:themeColor="text1"/>
          <w:sz w:val="20"/>
          <w:szCs w:val="20"/>
        </w:rPr>
      </w:pPr>
      <w:r w:rsidRPr="005A7D66">
        <w:rPr>
          <w:sz w:val="20"/>
          <w:szCs w:val="20"/>
        </w:rPr>
        <w:t xml:space="preserve">Figure </w:t>
      </w:r>
      <w:r w:rsidRPr="005A7D66">
        <w:rPr>
          <w:sz w:val="20"/>
          <w:szCs w:val="20"/>
        </w:rPr>
        <w:fldChar w:fldCharType="begin"/>
      </w:r>
      <w:r w:rsidRPr="005A7D66">
        <w:rPr>
          <w:sz w:val="20"/>
          <w:szCs w:val="20"/>
        </w:rPr>
        <w:instrText xml:space="preserve"> SEQ Figure \* ARABIC </w:instrText>
      </w:r>
      <w:r w:rsidRPr="005A7D66">
        <w:rPr>
          <w:sz w:val="20"/>
          <w:szCs w:val="20"/>
        </w:rPr>
        <w:fldChar w:fldCharType="separate"/>
      </w:r>
      <w:r w:rsidR="000B08EF">
        <w:rPr>
          <w:noProof/>
          <w:sz w:val="20"/>
          <w:szCs w:val="20"/>
        </w:rPr>
        <w:t>56</w:t>
      </w:r>
      <w:r w:rsidRPr="005A7D66">
        <w:rPr>
          <w:sz w:val="20"/>
          <w:szCs w:val="20"/>
        </w:rPr>
        <w:fldChar w:fldCharType="end"/>
      </w:r>
      <w:r w:rsidRPr="005A7D66">
        <w:rPr>
          <w:sz w:val="20"/>
          <w:szCs w:val="20"/>
        </w:rPr>
        <w:t>: Side View of MDF Board w/ Respect to Tube</w:t>
      </w:r>
    </w:p>
    <w:p w14:paraId="27222550" w14:textId="159C69DA"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completed jig design provided the necessary structural foundation for accurately welding the chassis components together. </w:t>
      </w:r>
      <w:r w:rsidR="000B08EF">
        <w:rPr>
          <w:rFonts w:eastAsia="Times New Roman" w:cs="Times New Roman"/>
          <w:color w:val="000000" w:themeColor="text1"/>
          <w:sz w:val="24"/>
        </w:rPr>
        <w:t>Figure 57</w:t>
      </w:r>
      <w:r w:rsidRPr="4C7A83C1">
        <w:rPr>
          <w:rFonts w:eastAsia="Times New Roman" w:cs="Times New Roman"/>
          <w:color w:val="000000" w:themeColor="text1"/>
          <w:sz w:val="24"/>
        </w:rPr>
        <w:t xml:space="preserve"> displays the completed jig with the frame, featuring transparent MDF boards for better viewing.</w:t>
      </w:r>
    </w:p>
    <w:p w14:paraId="3EBC719D" w14:textId="77777777" w:rsidR="00A917C7" w:rsidRDefault="00A917C7" w:rsidP="00A917C7">
      <w:pPr>
        <w:keepNext/>
        <w:spacing w:after="120"/>
        <w:jc w:val="center"/>
      </w:pPr>
      <w:r w:rsidRPr="000A11FC">
        <w:rPr>
          <w:noProof/>
          <w:sz w:val="28"/>
          <w:szCs w:val="28"/>
        </w:rPr>
        <w:drawing>
          <wp:inline distT="0" distB="0" distL="0" distR="0" wp14:anchorId="03E5E1F2" wp14:editId="2519C0C1">
            <wp:extent cx="5372100" cy="3276982"/>
            <wp:effectExtent l="0" t="0" r="0" b="0"/>
            <wp:docPr id="489483924" name="Picture 12" descr="A structure with a red blue and yellow fram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descr="A structure with a red blue and yellow frame&#10;&#10;Description automatically generated with medium confidence"/>
                    <pic:cNvPicPr>
                      <a:picLocks noChangeAspect="1" noChangeArrowheads="1"/>
                    </pic:cNvPicPr>
                  </pic:nvPicPr>
                  <pic:blipFill rotWithShape="1">
                    <a:blip r:embed="rId100">
                      <a:extLst>
                        <a:ext uri="{28A0092B-C50C-407E-A947-70E740481C1C}">
                          <a14:useLocalDpi xmlns:a14="http://schemas.microsoft.com/office/drawing/2010/main" val="0"/>
                        </a:ext>
                      </a:extLst>
                    </a:blip>
                    <a:srcRect l="2564" r="1281" b="3667"/>
                    <a:stretch/>
                  </pic:blipFill>
                  <pic:spPr bwMode="auto">
                    <a:xfrm>
                      <a:off x="0" y="0"/>
                      <a:ext cx="5382511" cy="3283333"/>
                    </a:xfrm>
                    <a:prstGeom prst="rect">
                      <a:avLst/>
                    </a:prstGeom>
                    <a:noFill/>
                    <a:ln>
                      <a:noFill/>
                    </a:ln>
                    <a:extLst>
                      <a:ext uri="{53640926-AAD7-44D8-BBD7-CCE9431645EC}">
                        <a14:shadowObscured xmlns:a14="http://schemas.microsoft.com/office/drawing/2010/main"/>
                      </a:ext>
                    </a:extLst>
                  </pic:spPr>
                </pic:pic>
              </a:graphicData>
            </a:graphic>
          </wp:inline>
        </w:drawing>
      </w:r>
    </w:p>
    <w:p w14:paraId="30DC488D" w14:textId="225B4223" w:rsidR="00ED16FB" w:rsidRPr="00A917C7" w:rsidRDefault="00A917C7" w:rsidP="00A917C7">
      <w:pPr>
        <w:pStyle w:val="Caption"/>
        <w:jc w:val="center"/>
        <w:rPr>
          <w:rFonts w:eastAsia="Times New Roman" w:cs="Times New Roman"/>
          <w:color w:val="000000" w:themeColor="text1"/>
          <w:sz w:val="20"/>
          <w:szCs w:val="20"/>
        </w:rPr>
      </w:pPr>
      <w:r w:rsidRPr="00A917C7">
        <w:rPr>
          <w:sz w:val="20"/>
          <w:szCs w:val="20"/>
        </w:rPr>
        <w:t xml:space="preserve">Figure </w:t>
      </w:r>
      <w:r w:rsidRPr="00A917C7">
        <w:rPr>
          <w:sz w:val="20"/>
          <w:szCs w:val="20"/>
        </w:rPr>
        <w:fldChar w:fldCharType="begin"/>
      </w:r>
      <w:r w:rsidRPr="00A917C7">
        <w:rPr>
          <w:sz w:val="20"/>
          <w:szCs w:val="20"/>
        </w:rPr>
        <w:instrText xml:space="preserve"> SEQ Figure \* ARABIC </w:instrText>
      </w:r>
      <w:r w:rsidRPr="00A917C7">
        <w:rPr>
          <w:sz w:val="20"/>
          <w:szCs w:val="20"/>
        </w:rPr>
        <w:fldChar w:fldCharType="separate"/>
      </w:r>
      <w:r w:rsidR="000B08EF">
        <w:rPr>
          <w:noProof/>
          <w:sz w:val="20"/>
          <w:szCs w:val="20"/>
        </w:rPr>
        <w:t>57</w:t>
      </w:r>
      <w:r w:rsidRPr="00A917C7">
        <w:rPr>
          <w:sz w:val="20"/>
          <w:szCs w:val="20"/>
        </w:rPr>
        <w:fldChar w:fldCharType="end"/>
      </w:r>
      <w:r w:rsidRPr="00A917C7">
        <w:rPr>
          <w:sz w:val="20"/>
          <w:szCs w:val="20"/>
        </w:rPr>
        <w:t>: JIG Design</w:t>
      </w:r>
    </w:p>
    <w:p w14:paraId="2319E59F" w14:textId="52C45FEB" w:rsidR="00ED16FB" w:rsidRDefault="0F9359D9" w:rsidP="0056E777">
      <w:pPr>
        <w:pStyle w:val="Heading3"/>
        <w:rPr>
          <w:rFonts w:eastAsia="Times New Roman" w:cs="Times New Roman"/>
          <w:color w:val="000000" w:themeColor="text1"/>
          <w:sz w:val="28"/>
        </w:rPr>
      </w:pPr>
      <w:bookmarkStart w:id="113" w:name="_Toc596633100"/>
      <w:r>
        <w:t>Gustavo Ruiz – Front Bulkhead Prototype</w:t>
      </w:r>
      <w:bookmarkEnd w:id="113"/>
      <w:r>
        <w:t xml:space="preserve"> </w:t>
      </w:r>
    </w:p>
    <w:p w14:paraId="6DCE0BA9" w14:textId="63D4F053"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front bulkhead is a critical part of the car’s frame, designed to protect the driver's feet. It is made from size B tubing, with 45° angle cuts on all four sides instead of bending the tubes, as bending was difficult to control. A chop saw was used to make these cuts. The bulkhead also includes a size D square tube running diagonally for the anti-intrusion plate support. To ensure accurate cuts, we created a template for the square tube instead of eyeballing it. </w:t>
      </w:r>
      <w:r w:rsidRPr="4C7A83C1">
        <w:rPr>
          <w:rFonts w:eastAsia="Times New Roman" w:cs="Times New Roman"/>
          <w:b/>
          <w:bCs/>
          <w:color w:val="000000" w:themeColor="text1"/>
          <w:sz w:val="24"/>
        </w:rPr>
        <w:t>Figure 42</w:t>
      </w:r>
      <w:r w:rsidRPr="4C7A83C1">
        <w:rPr>
          <w:rFonts w:eastAsia="Times New Roman" w:cs="Times New Roman"/>
          <w:color w:val="000000" w:themeColor="text1"/>
          <w:sz w:val="24"/>
        </w:rPr>
        <w:t xml:space="preserve"> shows the cutout template for the anti-intrusion plate applied to the square tube.</w:t>
      </w:r>
    </w:p>
    <w:p w14:paraId="2D7857C1" w14:textId="77777777" w:rsidR="005F2E63" w:rsidRDefault="005F2E63" w:rsidP="005F2E63">
      <w:pPr>
        <w:keepNext/>
        <w:spacing w:after="120"/>
        <w:jc w:val="center"/>
      </w:pPr>
      <w:r w:rsidRPr="00383935">
        <w:rPr>
          <w:noProof/>
          <w:sz w:val="24"/>
        </w:rPr>
        <w:drawing>
          <wp:inline distT="0" distB="0" distL="0" distR="0" wp14:anchorId="11E415D2" wp14:editId="315D2348">
            <wp:extent cx="2667000" cy="2113843"/>
            <wp:effectExtent l="0" t="0" r="0" b="1270"/>
            <wp:docPr id="1542966766" name="Picture 14" descr="A piece of paper with a blue tape on the side of a metal pie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descr="A piece of paper with a blue tape on the side of a metal piece&#10;&#10;Description automatically generated"/>
                    <pic:cNvPicPr>
                      <a:picLocks noChangeAspect="1" noChangeArrowheads="1"/>
                    </pic:cNvPicPr>
                  </pic:nvPicPr>
                  <pic:blipFill rotWithShape="1">
                    <a:blip r:embed="rId101" cstate="print">
                      <a:extLst>
                        <a:ext uri="{28A0092B-C50C-407E-A947-70E740481C1C}">
                          <a14:useLocalDpi xmlns:a14="http://schemas.microsoft.com/office/drawing/2010/main" val="0"/>
                        </a:ext>
                      </a:extLst>
                    </a:blip>
                    <a:srcRect t="18008" r="22413"/>
                    <a:stretch/>
                  </pic:blipFill>
                  <pic:spPr bwMode="auto">
                    <a:xfrm>
                      <a:off x="0" y="0"/>
                      <a:ext cx="2670583" cy="2116683"/>
                    </a:xfrm>
                    <a:prstGeom prst="rect">
                      <a:avLst/>
                    </a:prstGeom>
                    <a:noFill/>
                    <a:ln>
                      <a:noFill/>
                    </a:ln>
                    <a:extLst>
                      <a:ext uri="{53640926-AAD7-44D8-BBD7-CCE9431645EC}">
                        <a14:shadowObscured xmlns:a14="http://schemas.microsoft.com/office/drawing/2010/main"/>
                      </a:ext>
                    </a:extLst>
                  </pic:spPr>
                </pic:pic>
              </a:graphicData>
            </a:graphic>
          </wp:inline>
        </w:drawing>
      </w:r>
    </w:p>
    <w:p w14:paraId="7AA394D0" w14:textId="0FD9146A" w:rsidR="00ED16FB" w:rsidRPr="005F2E63" w:rsidRDefault="005F2E63" w:rsidP="005F2E63">
      <w:pPr>
        <w:pStyle w:val="Caption"/>
        <w:jc w:val="center"/>
        <w:rPr>
          <w:rFonts w:eastAsia="Times New Roman" w:cs="Times New Roman"/>
          <w:color w:val="000000" w:themeColor="text1"/>
          <w:sz w:val="20"/>
          <w:szCs w:val="20"/>
        </w:rPr>
      </w:pPr>
      <w:r w:rsidRPr="005F2E63">
        <w:rPr>
          <w:sz w:val="20"/>
          <w:szCs w:val="20"/>
        </w:rPr>
        <w:t xml:space="preserve">Figure </w:t>
      </w:r>
      <w:r w:rsidRPr="005F2E63">
        <w:rPr>
          <w:sz w:val="20"/>
          <w:szCs w:val="20"/>
        </w:rPr>
        <w:fldChar w:fldCharType="begin"/>
      </w:r>
      <w:r w:rsidRPr="005F2E63">
        <w:rPr>
          <w:sz w:val="20"/>
          <w:szCs w:val="20"/>
        </w:rPr>
        <w:instrText xml:space="preserve"> SEQ Figure \* ARABIC </w:instrText>
      </w:r>
      <w:r w:rsidRPr="005F2E63">
        <w:rPr>
          <w:sz w:val="20"/>
          <w:szCs w:val="20"/>
        </w:rPr>
        <w:fldChar w:fldCharType="separate"/>
      </w:r>
      <w:r w:rsidR="000B08EF">
        <w:rPr>
          <w:noProof/>
          <w:sz w:val="20"/>
          <w:szCs w:val="20"/>
        </w:rPr>
        <w:t>58</w:t>
      </w:r>
      <w:r w:rsidRPr="005F2E63">
        <w:rPr>
          <w:sz w:val="20"/>
          <w:szCs w:val="20"/>
        </w:rPr>
        <w:fldChar w:fldCharType="end"/>
      </w:r>
      <w:r w:rsidRPr="005F2E63">
        <w:rPr>
          <w:sz w:val="20"/>
          <w:szCs w:val="20"/>
        </w:rPr>
        <w:t>: Anti-Intrusion Plate Support Cutout Applied</w:t>
      </w:r>
    </w:p>
    <w:p w14:paraId="08DAC717" w14:textId="7595822B" w:rsidR="00ED16FB" w:rsidRDefault="0F9359D9"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During the fitting process, we had to grind the inner corners of the bulkhead members to reduce gaps and make welding easier. Once the fit was correct, we tacked the pieces together and then welded them fully, establishing a solid reference for the front hoop and other parts of the frame. We also learned that using a template for the 45° cuts would have provided more accuracy and saved time compared to relying on the chop saw alone. </w:t>
      </w:r>
      <w:r w:rsidR="000B08EF">
        <w:rPr>
          <w:rFonts w:eastAsia="Times New Roman" w:cs="Times New Roman"/>
          <w:color w:val="000000" w:themeColor="text1"/>
          <w:sz w:val="24"/>
        </w:rPr>
        <w:t xml:space="preserve">Figure 59 </w:t>
      </w:r>
      <w:r w:rsidRPr="4C7A83C1">
        <w:rPr>
          <w:rFonts w:eastAsia="Times New Roman" w:cs="Times New Roman"/>
          <w:color w:val="000000" w:themeColor="text1"/>
          <w:sz w:val="24"/>
        </w:rPr>
        <w:t>shows the completed welded front bulkhead.</w:t>
      </w:r>
    </w:p>
    <w:p w14:paraId="4942C2A3" w14:textId="77777777" w:rsidR="004D2D8D" w:rsidRDefault="004D2D8D" w:rsidP="004D2D8D">
      <w:pPr>
        <w:keepNext/>
        <w:spacing w:after="120"/>
        <w:jc w:val="center"/>
      </w:pPr>
      <w:r w:rsidRPr="00D73447">
        <w:rPr>
          <w:noProof/>
          <w:sz w:val="24"/>
        </w:rPr>
        <w:drawing>
          <wp:inline distT="0" distB="0" distL="0" distR="0" wp14:anchorId="1337E349" wp14:editId="6217312C">
            <wp:extent cx="3257550" cy="3179312"/>
            <wp:effectExtent l="0" t="0" r="0" b="2540"/>
            <wp:docPr id="1495699892" name="Picture 16" descr="A square metal frame with writing on i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descr="A square metal frame with writing on it&#10;&#10;Description automatically generated"/>
                    <pic:cNvPicPr>
                      <a:picLocks noChangeAspect="1" noChangeArrowheads="1"/>
                    </pic:cNvPicPr>
                  </pic:nvPicPr>
                  <pic:blipFill rotWithShape="1">
                    <a:blip r:embed="rId102">
                      <a:extLst>
                        <a:ext uri="{28A0092B-C50C-407E-A947-70E740481C1C}">
                          <a14:useLocalDpi xmlns:a14="http://schemas.microsoft.com/office/drawing/2010/main" val="0"/>
                        </a:ext>
                      </a:extLst>
                    </a:blip>
                    <a:srcRect l="10097" t="3206" r="16506" b="1282"/>
                    <a:stretch/>
                  </pic:blipFill>
                  <pic:spPr bwMode="auto">
                    <a:xfrm>
                      <a:off x="0" y="0"/>
                      <a:ext cx="3262428" cy="3184073"/>
                    </a:xfrm>
                    <a:prstGeom prst="rect">
                      <a:avLst/>
                    </a:prstGeom>
                    <a:noFill/>
                    <a:ln>
                      <a:noFill/>
                    </a:ln>
                    <a:extLst>
                      <a:ext uri="{53640926-AAD7-44D8-BBD7-CCE9431645EC}">
                        <a14:shadowObscured xmlns:a14="http://schemas.microsoft.com/office/drawing/2010/main"/>
                      </a:ext>
                    </a:extLst>
                  </pic:spPr>
                </pic:pic>
              </a:graphicData>
            </a:graphic>
          </wp:inline>
        </w:drawing>
      </w:r>
    </w:p>
    <w:p w14:paraId="56071CD0" w14:textId="2CE481F7" w:rsidR="00ED16FB" w:rsidRPr="004D2D8D" w:rsidRDefault="004D2D8D" w:rsidP="004D2D8D">
      <w:pPr>
        <w:pStyle w:val="Caption"/>
        <w:jc w:val="center"/>
        <w:rPr>
          <w:rFonts w:eastAsia="Times New Roman" w:cs="Times New Roman"/>
          <w:color w:val="000000" w:themeColor="text1"/>
          <w:sz w:val="20"/>
          <w:szCs w:val="20"/>
        </w:rPr>
      </w:pPr>
      <w:r w:rsidRPr="004D2D8D">
        <w:rPr>
          <w:sz w:val="20"/>
          <w:szCs w:val="20"/>
        </w:rPr>
        <w:t xml:space="preserve">Figure </w:t>
      </w:r>
      <w:r w:rsidRPr="004D2D8D">
        <w:rPr>
          <w:sz w:val="20"/>
          <w:szCs w:val="20"/>
        </w:rPr>
        <w:fldChar w:fldCharType="begin"/>
      </w:r>
      <w:r w:rsidRPr="004D2D8D">
        <w:rPr>
          <w:sz w:val="20"/>
          <w:szCs w:val="20"/>
        </w:rPr>
        <w:instrText xml:space="preserve"> SEQ Figure \* ARABIC </w:instrText>
      </w:r>
      <w:r w:rsidRPr="004D2D8D">
        <w:rPr>
          <w:sz w:val="20"/>
          <w:szCs w:val="20"/>
        </w:rPr>
        <w:fldChar w:fldCharType="separate"/>
      </w:r>
      <w:r w:rsidR="000B08EF">
        <w:rPr>
          <w:noProof/>
          <w:sz w:val="20"/>
          <w:szCs w:val="20"/>
        </w:rPr>
        <w:t>59</w:t>
      </w:r>
      <w:r w:rsidRPr="004D2D8D">
        <w:rPr>
          <w:sz w:val="20"/>
          <w:szCs w:val="20"/>
        </w:rPr>
        <w:fldChar w:fldCharType="end"/>
      </w:r>
      <w:r w:rsidRPr="004D2D8D">
        <w:rPr>
          <w:sz w:val="20"/>
          <w:szCs w:val="20"/>
        </w:rPr>
        <w:t>: Front Bulkhead</w:t>
      </w:r>
    </w:p>
    <w:p w14:paraId="2C9E9866" w14:textId="7DFBBDC9" w:rsidR="00ED16FB" w:rsidRDefault="0F9359D9" w:rsidP="0056E777">
      <w:pPr>
        <w:pStyle w:val="Heading3"/>
        <w:rPr>
          <w:rFonts w:eastAsia="Times New Roman" w:cs="Times New Roman"/>
          <w:color w:val="000000" w:themeColor="text1"/>
          <w:sz w:val="28"/>
        </w:rPr>
      </w:pPr>
      <w:bookmarkStart w:id="114" w:name="_Toc1478497422"/>
      <w:r>
        <w:t>Gustavo Ruiz – Frame Cut list Prototype</w:t>
      </w:r>
      <w:bookmarkEnd w:id="114"/>
    </w:p>
    <w:p w14:paraId="2A2A53ED" w14:textId="71CE0962"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The frame with the cut list prototype helped us ensure the efficient and accurate fabrication of the chassis with minimal errors in cutting, assembly, and welding. By using the frame cut list along with a balloon diagram, we organized a material inventory that outlined how much tubing of each size was needed, as well as what had been used or cut. This allowed us to determine the exact length to cut each tube, such as item number 10, the left lower side impact structure, which needed to be 26.7 inches long. Having this precise information also helped us plan tube notching by giving us extra length for adjustments.</w:t>
      </w:r>
    </w:p>
    <w:p w14:paraId="1AB9BCEF" w14:textId="283287D7"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 xml:space="preserve">The cut list also streamlined our tube preparation process. By organizing the cuts in sequence from front to back, we could plan which parts needed notching first and ensure no misalignment of the tubes. Additionally, the frame cut list was crucial for designing the jig, as it helped define tube positions and ensured accurate dimensions to avoid interference with the MDF board. This approach minimized trial and error and accelerated the chassis assembly process, especially in preparing the front components. </w:t>
      </w:r>
      <w:r w:rsidRPr="4C7A83C1">
        <w:rPr>
          <w:rFonts w:eastAsia="Times New Roman" w:cs="Times New Roman"/>
          <w:b/>
          <w:bCs/>
          <w:i w:val="0"/>
          <w:iCs w:val="0"/>
          <w:color w:val="000000" w:themeColor="text1"/>
        </w:rPr>
        <w:t>Figure 44</w:t>
      </w:r>
      <w:r w:rsidRPr="4C7A83C1">
        <w:rPr>
          <w:rFonts w:eastAsia="Times New Roman" w:cs="Times New Roman"/>
          <w:i w:val="0"/>
          <w:iCs w:val="0"/>
          <w:color w:val="000000" w:themeColor="text1"/>
        </w:rPr>
        <w:t xml:space="preserve"> will show the frame with a balloon diagram aligned with the cut list for further clarity.</w:t>
      </w:r>
    </w:p>
    <w:p w14:paraId="13BB1046" w14:textId="77777777" w:rsidR="004D2D8D" w:rsidRDefault="0F9359D9" w:rsidP="004D2D8D">
      <w:pPr>
        <w:keepNext/>
        <w:spacing w:before="120" w:after="120"/>
        <w:jc w:val="center"/>
      </w:pPr>
      <w:r>
        <w:rPr>
          <w:noProof/>
        </w:rPr>
        <w:drawing>
          <wp:inline distT="0" distB="0" distL="0" distR="0" wp14:anchorId="3F5D2282" wp14:editId="4D3F5FAB">
            <wp:extent cx="5715000" cy="4076700"/>
            <wp:effectExtent l="0" t="0" r="0" b="0"/>
            <wp:docPr id="1482277731" name="drawing" descr="A drawing of a metal structur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277731" name=""/>
                    <pic:cNvPicPr/>
                  </pic:nvPicPr>
                  <pic:blipFill>
                    <a:blip r:embed="rId103">
                      <a:extLst>
                        <a:ext uri="{28A0092B-C50C-407E-A947-70E740481C1C}">
                          <a14:useLocalDpi xmlns:a14="http://schemas.microsoft.com/office/drawing/2010/main" val="0"/>
                        </a:ext>
                      </a:extLst>
                    </a:blip>
                    <a:stretch>
                      <a:fillRect/>
                    </a:stretch>
                  </pic:blipFill>
                  <pic:spPr>
                    <a:xfrm>
                      <a:off x="0" y="0"/>
                      <a:ext cx="5715000" cy="4076700"/>
                    </a:xfrm>
                    <a:prstGeom prst="rect">
                      <a:avLst/>
                    </a:prstGeom>
                  </pic:spPr>
                </pic:pic>
              </a:graphicData>
            </a:graphic>
          </wp:inline>
        </w:drawing>
      </w:r>
    </w:p>
    <w:p w14:paraId="472A6DF5" w14:textId="1D795277" w:rsidR="00ED16FB" w:rsidRPr="006C6D05" w:rsidRDefault="004D2D8D" w:rsidP="004D2D8D">
      <w:pPr>
        <w:pStyle w:val="Caption"/>
        <w:jc w:val="center"/>
        <w:rPr>
          <w:rFonts w:eastAsia="Times New Roman" w:cs="Times New Roman"/>
          <w:i w:val="0"/>
          <w:iCs w:val="0"/>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60</w:t>
      </w:r>
      <w:r w:rsidRPr="006C6D05">
        <w:rPr>
          <w:sz w:val="20"/>
          <w:szCs w:val="20"/>
        </w:rPr>
        <w:fldChar w:fldCharType="end"/>
      </w:r>
      <w:r w:rsidRPr="006C6D05">
        <w:rPr>
          <w:sz w:val="20"/>
          <w:szCs w:val="20"/>
        </w:rPr>
        <w:t>: Frame w/ Cut List</w:t>
      </w:r>
    </w:p>
    <w:p w14:paraId="7C28B5F7" w14:textId="40F6F8CC" w:rsidR="00ED16FB" w:rsidRDefault="0F9359D9" w:rsidP="0056E777">
      <w:pPr>
        <w:pStyle w:val="Heading3"/>
        <w:rPr>
          <w:rFonts w:eastAsia="Times New Roman" w:cs="Times New Roman"/>
          <w:color w:val="000000" w:themeColor="text1"/>
          <w:sz w:val="28"/>
        </w:rPr>
      </w:pPr>
      <w:bookmarkStart w:id="115" w:name="_Toc1438426638"/>
      <w:r>
        <w:t>Brandon Guzman – Firewall Prototype:</w:t>
      </w:r>
      <w:bookmarkEnd w:id="115"/>
      <w:r>
        <w:t xml:space="preserve"> </w:t>
      </w:r>
    </w:p>
    <w:p w14:paraId="727DE01E" w14:textId="7308C033" w:rsidR="00ED16FB" w:rsidRDefault="0F9359D9" w:rsidP="000B08EF">
      <w:pPr>
        <w:pStyle w:val="Caption"/>
        <w:shd w:val="clear" w:color="auto" w:fill="FFFFFF" w:themeFill="background1"/>
      </w:pPr>
      <w:r w:rsidRPr="4C7A83C1">
        <w:rPr>
          <w:rFonts w:eastAsia="Times New Roman" w:cs="Times New Roman"/>
          <w:i w:val="0"/>
          <w:iCs w:val="0"/>
          <w:color w:val="000000" w:themeColor="text1"/>
        </w:rPr>
        <w:t>Defined below is the first iterations of the firewall design for the 2025 car. It is important to note that this design is subject to change as the placement of many components has not been finalized. The goal is to design a firewall that can prevent any component the driver touches from exceeding 60</w:t>
      </w:r>
      <w:r w:rsidRPr="4C7A83C1">
        <w:rPr>
          <w:rFonts w:ascii="Cambria Math" w:eastAsia="Cambria Math" w:hAnsi="Cambria Math" w:cs="Cambria Math"/>
          <w:i w:val="0"/>
          <w:iCs w:val="0"/>
          <w:color w:val="000000" w:themeColor="text1"/>
          <w:szCs w:val="22"/>
          <w:lang w:val=""/>
        </w:rPr>
        <w:t xml:space="preserve">°C </w:t>
      </w:r>
    </w:p>
    <w:p w14:paraId="2B55CD6E" w14:textId="2D0422D0" w:rsidR="00ED16FB" w:rsidRDefault="0F9359D9" w:rsidP="4C7A83C1">
      <w:pPr>
        <w:pStyle w:val="Caption"/>
        <w:rPr>
          <w:rFonts w:eastAsia="Times New Roman" w:cs="Times New Roman"/>
          <w:i w:val="0"/>
          <w:iCs w:val="0"/>
          <w:color w:val="000000" w:themeColor="text1"/>
        </w:rPr>
      </w:pPr>
      <w:r w:rsidRPr="4C7A83C1">
        <w:rPr>
          <w:rFonts w:eastAsia="Times New Roman" w:cs="Times New Roman"/>
          <w:i w:val="0"/>
          <w:iCs w:val="0"/>
          <w:color w:val="000000" w:themeColor="text1"/>
        </w:rPr>
        <w:t xml:space="preserve">[12b], the mathematical analysis for the radiation emitted from the exhaust will be defined in section 6.3. The firewall will be constructed of aluminum sheet metal that has been polished to reflect radiation heat transfer from the exhaust behind the driver seat, this material was selected because polished aluminum reflects 85-90% of radiation heat. Prototyping firewall designs will allow for a theoretical thermal resistive network to be created for the aluminum sheet acting as a radiation shield. </w:t>
      </w:r>
    </w:p>
    <w:p w14:paraId="4748D900" w14:textId="165022AC"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 xml:space="preserve">Using SolidWorks assembly, the first iterations of these prototypes were brought to life for visual simplicity. Included in the figure below is the firewall design fitted onto the chassis using Dzus fasteners, these fitting will allow the firewall to be removable and were selected because of their strong resistance to vibration. </w:t>
      </w:r>
    </w:p>
    <w:p w14:paraId="191DB24A" w14:textId="77777777" w:rsidR="004D2D8D" w:rsidRDefault="0F9359D9" w:rsidP="004D2D8D">
      <w:pPr>
        <w:keepNext/>
        <w:spacing w:before="120" w:after="120"/>
        <w:jc w:val="center"/>
      </w:pPr>
      <w:r>
        <w:rPr>
          <w:noProof/>
        </w:rPr>
        <w:drawing>
          <wp:inline distT="0" distB="0" distL="0" distR="0" wp14:anchorId="3D35A998" wp14:editId="7B8B7D91">
            <wp:extent cx="4057650" cy="2400300"/>
            <wp:effectExtent l="0" t="0" r="0" b="0"/>
            <wp:docPr id="358186887" name="drawing" descr="A wireframe of a car&#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8186887" name=""/>
                    <pic:cNvPicPr/>
                  </pic:nvPicPr>
                  <pic:blipFill>
                    <a:blip r:embed="rId104" cstate="print">
                      <a:extLst>
                        <a:ext uri="{28A0092B-C50C-407E-A947-70E740481C1C}">
                          <a14:useLocalDpi xmlns:a14="http://schemas.microsoft.com/office/drawing/2010/main" val="0"/>
                        </a:ext>
                      </a:extLst>
                    </a:blip>
                    <a:stretch>
                      <a:fillRect/>
                    </a:stretch>
                  </pic:blipFill>
                  <pic:spPr>
                    <a:xfrm>
                      <a:off x="0" y="0"/>
                      <a:ext cx="4057650" cy="2400300"/>
                    </a:xfrm>
                    <a:prstGeom prst="rect">
                      <a:avLst/>
                    </a:prstGeom>
                  </pic:spPr>
                </pic:pic>
              </a:graphicData>
            </a:graphic>
          </wp:inline>
        </w:drawing>
      </w:r>
    </w:p>
    <w:p w14:paraId="3391E46B" w14:textId="49BAEDB0" w:rsidR="00ED16FB" w:rsidRPr="006C6D05" w:rsidRDefault="004D2D8D" w:rsidP="004D2D8D">
      <w:pPr>
        <w:pStyle w:val="Caption"/>
        <w:jc w:val="center"/>
        <w:rPr>
          <w:rFonts w:eastAsia="Times New Roman" w:cs="Times New Roman"/>
          <w:i w:val="0"/>
          <w:iCs w:val="0"/>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61</w:t>
      </w:r>
      <w:r w:rsidRPr="006C6D05">
        <w:rPr>
          <w:sz w:val="20"/>
          <w:szCs w:val="20"/>
        </w:rPr>
        <w:fldChar w:fldCharType="end"/>
      </w:r>
      <w:r w:rsidRPr="006C6D05">
        <w:rPr>
          <w:sz w:val="20"/>
          <w:szCs w:val="20"/>
        </w:rPr>
        <w:t>: First iteration of firewall design</w:t>
      </w:r>
    </w:p>
    <w:p w14:paraId="28ED7D49" w14:textId="5500EA72" w:rsidR="00ED16FB" w:rsidRDefault="698DF3FF" w:rsidP="5AE66FCC">
      <w:pPr>
        <w:pStyle w:val="Caption"/>
        <w:keepNext/>
        <w:rPr>
          <w:rFonts w:ascii="Times" w:eastAsia="Times" w:hAnsi="Times" w:cs="Times"/>
          <w:i w:val="0"/>
          <w:iCs w:val="0"/>
          <w:color w:val="000000" w:themeColor="text1"/>
          <w:sz w:val="22"/>
          <w:szCs w:val="22"/>
        </w:rPr>
      </w:pPr>
      <w:r w:rsidRPr="5AE66FCC">
        <w:rPr>
          <w:rFonts w:eastAsia="Times New Roman" w:cs="Times New Roman"/>
          <w:i w:val="0"/>
          <w:iCs w:val="0"/>
          <w:color w:val="000000" w:themeColor="text1"/>
        </w:rPr>
        <w:t xml:space="preserve">The iteration in Figure </w:t>
      </w:r>
      <w:r w:rsidR="004D2D8D">
        <w:rPr>
          <w:rFonts w:eastAsia="Times New Roman" w:cs="Times New Roman"/>
          <w:i w:val="0"/>
          <w:iCs w:val="0"/>
          <w:color w:val="000000" w:themeColor="text1"/>
        </w:rPr>
        <w:t>61</w:t>
      </w:r>
      <w:r w:rsidRPr="5AE66FCC">
        <w:rPr>
          <w:rFonts w:eastAsia="Times New Roman" w:cs="Times New Roman"/>
          <w:i w:val="0"/>
          <w:iCs w:val="0"/>
          <w:color w:val="000000" w:themeColor="text1"/>
        </w:rPr>
        <w:t xml:space="preserve"> is </w:t>
      </w:r>
      <w:r w:rsidR="2073F41B" w:rsidRPr="5AE66FCC">
        <w:rPr>
          <w:rFonts w:eastAsia="Times New Roman" w:cs="Times New Roman"/>
          <w:i w:val="0"/>
          <w:iCs w:val="0"/>
          <w:color w:val="000000" w:themeColor="text1"/>
        </w:rPr>
        <w:t>the first</w:t>
      </w:r>
      <w:r w:rsidRPr="5AE66FCC">
        <w:rPr>
          <w:rFonts w:eastAsia="Times New Roman" w:cs="Times New Roman"/>
          <w:i w:val="0"/>
          <w:iCs w:val="0"/>
          <w:color w:val="000000" w:themeColor="text1"/>
        </w:rPr>
        <w:t xml:space="preserve"> prototype created before the drivetrain sub-team had finalized the positioning of the exhaust. The next figure below is a more up to date version of the firewall design, </w:t>
      </w:r>
      <w:r w:rsidR="7AFFBC7F" w:rsidRPr="5AE66FCC">
        <w:rPr>
          <w:rFonts w:eastAsia="Times New Roman" w:cs="Times New Roman"/>
          <w:i w:val="0"/>
          <w:iCs w:val="0"/>
          <w:color w:val="000000" w:themeColor="text1"/>
        </w:rPr>
        <w:t xml:space="preserve">this version was modified based on the final placement of more components. However, the tangible final design will be done by hand a little differently to ensure it is removable and 1 piece all together. </w:t>
      </w:r>
    </w:p>
    <w:p w14:paraId="6C22A7A0" w14:textId="42D02D50" w:rsidR="004D2D8D" w:rsidRDefault="00B65326" w:rsidP="004D2D8D">
      <w:pPr>
        <w:pStyle w:val="Caption"/>
        <w:keepNext/>
        <w:jc w:val="center"/>
      </w:pPr>
      <w:r w:rsidRPr="007F4506">
        <w:rPr>
          <w:noProof/>
        </w:rPr>
        <w:drawing>
          <wp:inline distT="0" distB="0" distL="0" distR="0" wp14:anchorId="476740FC" wp14:editId="5F34E51A">
            <wp:extent cx="4144730" cy="2800350"/>
            <wp:effectExtent l="0" t="0" r="8255" b="0"/>
            <wp:docPr id="3" name="Picture 3" descr="A wireframe of a person in a bask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wireframe of a person in a basket&#10;&#10;Description automatically generated"/>
                    <pic:cNvPicPr/>
                  </pic:nvPicPr>
                  <pic:blipFill>
                    <a:blip r:embed="rId105"/>
                    <a:stretch>
                      <a:fillRect/>
                    </a:stretch>
                  </pic:blipFill>
                  <pic:spPr>
                    <a:xfrm>
                      <a:off x="0" y="0"/>
                      <a:ext cx="4163035" cy="2812718"/>
                    </a:xfrm>
                    <a:prstGeom prst="rect">
                      <a:avLst/>
                    </a:prstGeom>
                  </pic:spPr>
                </pic:pic>
              </a:graphicData>
            </a:graphic>
          </wp:inline>
        </w:drawing>
      </w:r>
      <w:r w:rsidR="698DF3FF" w:rsidRPr="5AE66FCC">
        <w:rPr>
          <w:rFonts w:eastAsia="Times New Roman" w:cs="Times New Roman"/>
          <w:i w:val="0"/>
          <w:iCs w:val="0"/>
          <w:color w:val="000000" w:themeColor="text1"/>
        </w:rPr>
        <w:t xml:space="preserve"> </w:t>
      </w:r>
    </w:p>
    <w:p w14:paraId="733F1EAA" w14:textId="43935590" w:rsidR="00ED16FB" w:rsidRPr="006C6D05" w:rsidRDefault="004D2D8D" w:rsidP="004D2D8D">
      <w:pPr>
        <w:pStyle w:val="Caption"/>
        <w:jc w:val="center"/>
        <w:rPr>
          <w:rFonts w:ascii="Times" w:eastAsia="Times" w:hAnsi="Times" w:cs="Times"/>
          <w:i w:val="0"/>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62</w:t>
      </w:r>
      <w:r w:rsidRPr="006C6D05">
        <w:rPr>
          <w:sz w:val="20"/>
          <w:szCs w:val="20"/>
        </w:rPr>
        <w:fldChar w:fldCharType="end"/>
      </w:r>
      <w:r w:rsidRPr="006C6D05">
        <w:rPr>
          <w:sz w:val="20"/>
          <w:szCs w:val="20"/>
        </w:rPr>
        <w:t>: Final Firewall Iteration</w:t>
      </w:r>
    </w:p>
    <w:p w14:paraId="729E27FA" w14:textId="0E25DEBA" w:rsidR="00ED16FB" w:rsidRDefault="0F9359D9" w:rsidP="00970843">
      <w:pPr>
        <w:pStyle w:val="Heading3"/>
      </w:pPr>
      <w:bookmarkStart w:id="116" w:name="_Toc106191830"/>
      <w:r>
        <w:t>Carson Kent – Front Wing and Nose Cone Prototype</w:t>
      </w:r>
      <w:bookmarkEnd w:id="116"/>
    </w:p>
    <w:p w14:paraId="30B9583B" w14:textId="5401B425"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 xml:space="preserve">In the images below, are the first iterations of the nose cone and front wing assembly for the car.  The goal of this prototype is to create something that can be tested and iterated upon before coming to the final design.  These initial designs were created in SolidWorks, and they are designed to be tested in Ansys Fluent in the near future.  With this CAD model we will be able to create mounts for the separate pieces and also run aerodynamic analysis to find the amount of downforce these parts create.  </w:t>
      </w:r>
    </w:p>
    <w:p w14:paraId="1F5D86D5" w14:textId="77777777" w:rsidR="006C6D05" w:rsidRDefault="72D8F365" w:rsidP="006C6D05">
      <w:pPr>
        <w:keepNext/>
        <w:spacing w:before="120" w:after="120"/>
        <w:jc w:val="center"/>
      </w:pPr>
      <w:r>
        <w:rPr>
          <w:noProof/>
        </w:rPr>
        <w:drawing>
          <wp:inline distT="0" distB="0" distL="0" distR="0" wp14:anchorId="220CFD51" wp14:editId="7A20D4E0">
            <wp:extent cx="4291579" cy="3617581"/>
            <wp:effectExtent l="0" t="0" r="0" b="0"/>
            <wp:docPr id="40580589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5805891" name=""/>
                    <pic:cNvPicPr/>
                  </pic:nvPicPr>
                  <pic:blipFill>
                    <a:blip r:embed="rId106">
                      <a:extLst>
                        <a:ext uri="{28A0092B-C50C-407E-A947-70E740481C1C}">
                          <a14:useLocalDpi xmlns:a14="http://schemas.microsoft.com/office/drawing/2010/main"/>
                        </a:ext>
                      </a:extLst>
                    </a:blip>
                    <a:stretch>
                      <a:fillRect/>
                    </a:stretch>
                  </pic:blipFill>
                  <pic:spPr>
                    <a:xfrm>
                      <a:off x="0" y="0"/>
                      <a:ext cx="4291579" cy="3617581"/>
                    </a:xfrm>
                    <a:prstGeom prst="rect">
                      <a:avLst/>
                    </a:prstGeom>
                  </pic:spPr>
                </pic:pic>
              </a:graphicData>
            </a:graphic>
          </wp:inline>
        </w:drawing>
      </w:r>
    </w:p>
    <w:p w14:paraId="721B9C1E" w14:textId="7413401D" w:rsidR="00ED16FB" w:rsidRPr="006C6D05" w:rsidRDefault="006C6D05" w:rsidP="006C6D05">
      <w:pPr>
        <w:pStyle w:val="Caption"/>
        <w:jc w:val="center"/>
        <w:rPr>
          <w:rFonts w:ascii="Times" w:eastAsia="Times" w:hAnsi="Times" w:cs="Times"/>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63</w:t>
      </w:r>
      <w:r w:rsidRPr="006C6D05">
        <w:rPr>
          <w:sz w:val="20"/>
          <w:szCs w:val="20"/>
        </w:rPr>
        <w:fldChar w:fldCharType="end"/>
      </w:r>
      <w:r w:rsidRPr="006C6D05">
        <w:rPr>
          <w:sz w:val="20"/>
          <w:szCs w:val="20"/>
        </w:rPr>
        <w:t xml:space="preserve">: Current Aero Design </w:t>
      </w:r>
    </w:p>
    <w:p w14:paraId="3B62CCF6" w14:textId="3A487117"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 xml:space="preserve">In Figure </w:t>
      </w:r>
      <w:r w:rsidR="006C6D05">
        <w:rPr>
          <w:rFonts w:eastAsia="Times New Roman" w:cs="Times New Roman"/>
          <w:i w:val="0"/>
          <w:iCs w:val="0"/>
          <w:color w:val="000000" w:themeColor="text1"/>
        </w:rPr>
        <w:t>63</w:t>
      </w:r>
      <w:r w:rsidRPr="4C7A83C1">
        <w:rPr>
          <w:rFonts w:eastAsia="Times New Roman" w:cs="Times New Roman"/>
          <w:i w:val="0"/>
          <w:iCs w:val="0"/>
          <w:color w:val="000000" w:themeColor="text1"/>
        </w:rPr>
        <w:t xml:space="preserve"> the current full assembly of the aero components is displayed.  Working with the suspension team I was able to get the exact location of the wheels and the suspension geometry.  However, the suspension components were removed due to ease of input for Ansys Fluent.  In the next few weeks there are plans to move forward with creating a foam mold of the nose cone to get ahead on that front.  With this mold we can build our carbon fiber nose cone with the help of Nova Kinetics.  </w:t>
      </w:r>
    </w:p>
    <w:p w14:paraId="68D476AC" w14:textId="4FFC91E8"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 xml:space="preserve">One aspect of the design that I may work to change is the very front portion of the nose cone because I believe it can be more aerodynamically efficient than it is at this point.  Creating the front of the nose cone was mostly dependent on my ability to close that off, however now I think I can create a more efficient design.  </w:t>
      </w:r>
    </w:p>
    <w:p w14:paraId="0FCC7969" w14:textId="77777777" w:rsidR="006C6D05" w:rsidRDefault="0F8427E7" w:rsidP="006C6D05">
      <w:pPr>
        <w:keepNext/>
        <w:spacing w:before="120" w:after="120"/>
        <w:jc w:val="center"/>
      </w:pPr>
      <w:r>
        <w:rPr>
          <w:noProof/>
        </w:rPr>
        <w:drawing>
          <wp:inline distT="0" distB="0" distL="0" distR="0" wp14:anchorId="03DB3C08" wp14:editId="59F275B8">
            <wp:extent cx="5048250" cy="3616294"/>
            <wp:effectExtent l="0" t="0" r="0" b="0"/>
            <wp:docPr id="15142733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427333" name=""/>
                    <pic:cNvPicPr/>
                  </pic:nvPicPr>
                  <pic:blipFill>
                    <a:blip r:embed="rId107">
                      <a:extLst>
                        <a:ext uri="{28A0092B-C50C-407E-A947-70E740481C1C}">
                          <a14:useLocalDpi xmlns:a14="http://schemas.microsoft.com/office/drawing/2010/main"/>
                        </a:ext>
                      </a:extLst>
                    </a:blip>
                    <a:stretch>
                      <a:fillRect/>
                    </a:stretch>
                  </pic:blipFill>
                  <pic:spPr>
                    <a:xfrm>
                      <a:off x="0" y="0"/>
                      <a:ext cx="5048250" cy="3616294"/>
                    </a:xfrm>
                    <a:prstGeom prst="rect">
                      <a:avLst/>
                    </a:prstGeom>
                  </pic:spPr>
                </pic:pic>
              </a:graphicData>
            </a:graphic>
          </wp:inline>
        </w:drawing>
      </w:r>
    </w:p>
    <w:p w14:paraId="04532604" w14:textId="6DEA254D" w:rsidR="00ED16FB" w:rsidRPr="006C6D05" w:rsidRDefault="006C6D05" w:rsidP="006C6D05">
      <w:pPr>
        <w:pStyle w:val="Caption"/>
        <w:jc w:val="center"/>
        <w:rPr>
          <w:rFonts w:ascii="Times" w:eastAsia="Times" w:hAnsi="Times" w:cs="Times"/>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64</w:t>
      </w:r>
      <w:r w:rsidRPr="006C6D05">
        <w:rPr>
          <w:sz w:val="20"/>
          <w:szCs w:val="20"/>
        </w:rPr>
        <w:fldChar w:fldCharType="end"/>
      </w:r>
      <w:r w:rsidRPr="006C6D05">
        <w:rPr>
          <w:sz w:val="20"/>
          <w:szCs w:val="20"/>
        </w:rPr>
        <w:t>: Front Nose Cone Current Design – Isolated</w:t>
      </w:r>
    </w:p>
    <w:p w14:paraId="6507C722" w14:textId="42EE6DD5" w:rsidR="00ED16FB" w:rsidRDefault="0F9359D9" w:rsidP="4C7A83C1">
      <w:pPr>
        <w:pStyle w:val="Caption"/>
        <w:rPr>
          <w:rFonts w:eastAsia="Times New Roman" w:cs="Times New Roman"/>
          <w:color w:val="000000" w:themeColor="text1"/>
        </w:rPr>
      </w:pPr>
      <w:r w:rsidRPr="4C7A83C1">
        <w:rPr>
          <w:rFonts w:eastAsia="Times New Roman" w:cs="Times New Roman"/>
          <w:i w:val="0"/>
          <w:iCs w:val="0"/>
          <w:color w:val="000000" w:themeColor="text1"/>
        </w:rPr>
        <w:t>With this isolated nose cone, I will be able to create cross sectional drawings that we can print 1 to 1 on the plotter.  With these drawings we will be able to perfectly cut a larger block of foam down to exact dimensions.  This foam will serve as our mold prototype, which we will use to form our nose cone.</w:t>
      </w:r>
    </w:p>
    <w:p w14:paraId="2AE0501C" w14:textId="3321C9EE" w:rsidR="00ED16FB" w:rsidRDefault="00ED16FB" w:rsidP="00ED16FB">
      <w:pPr>
        <w:pStyle w:val="BodyText"/>
      </w:pPr>
    </w:p>
    <w:p w14:paraId="028B7E9B" w14:textId="71B8711A" w:rsidR="00ED16FB" w:rsidRDefault="00ED16FB" w:rsidP="00ED16FB">
      <w:pPr>
        <w:pStyle w:val="Heading2"/>
      </w:pPr>
      <w:bookmarkStart w:id="117" w:name="_Toc146875046"/>
      <w:bookmarkStart w:id="118" w:name="_Toc1080940541"/>
      <w:r>
        <w:t>Other Engineering Calculations</w:t>
      </w:r>
      <w:bookmarkEnd w:id="117"/>
      <w:bookmarkEnd w:id="118"/>
    </w:p>
    <w:p w14:paraId="704A3B85" w14:textId="77777777" w:rsidR="00CE5D0F" w:rsidRDefault="00CE5D0F" w:rsidP="009F6853">
      <w:pPr>
        <w:pStyle w:val="Heading3"/>
      </w:pPr>
      <w:bookmarkStart w:id="119" w:name="_Toc244452383"/>
      <w:r>
        <w:t>Brandon Guzman – Thermal resistive network of Firewall:</w:t>
      </w:r>
      <w:bookmarkEnd w:id="119"/>
    </w:p>
    <w:p w14:paraId="6ADA5C78" w14:textId="77777777" w:rsidR="00CE5D0F" w:rsidRPr="004E39D0" w:rsidRDefault="00CE5D0F" w:rsidP="00CE5D0F">
      <w:pPr>
        <w:pStyle w:val="BodyText"/>
        <w:rPr>
          <w:sz w:val="24"/>
        </w:rPr>
      </w:pPr>
      <w:r w:rsidRPr="004E39D0">
        <w:rPr>
          <w:sz w:val="24"/>
        </w:rPr>
        <w:t xml:space="preserve">The calculations below are for the heat transfer rate between the exhaust and </w:t>
      </w:r>
      <w:r>
        <w:rPr>
          <w:sz w:val="24"/>
        </w:rPr>
        <w:t>d</w:t>
      </w:r>
      <w:r w:rsidRPr="004E39D0">
        <w:rPr>
          <w:sz w:val="24"/>
        </w:rPr>
        <w:t xml:space="preserve">river seat as well as </w:t>
      </w:r>
      <w:r>
        <w:rPr>
          <w:sz w:val="24"/>
        </w:rPr>
        <w:t xml:space="preserve">amount of radiation emitted from the exhaust using the Stephan Boltzmann equation. </w:t>
      </w:r>
    </w:p>
    <w:p w14:paraId="561A4ADF" w14:textId="77777777" w:rsidR="00CE5D0F" w:rsidRPr="006C3ED9" w:rsidRDefault="00CE5D0F" w:rsidP="00CE5D0F">
      <w:pPr>
        <w:rPr>
          <w:rFonts w:ascii="Times" w:hAnsi="Times"/>
          <w:b/>
          <w:bCs/>
          <w:iCs/>
          <w:color w:val="000000" w:themeColor="text1"/>
          <w:sz w:val="24"/>
        </w:rPr>
      </w:pPr>
      <w:r w:rsidRPr="006C3ED9">
        <w:rPr>
          <w:rFonts w:ascii="Times" w:hAnsi="Times"/>
          <w:b/>
          <w:bCs/>
          <w:iCs/>
          <w:color w:val="000000" w:themeColor="text1"/>
          <w:sz w:val="24"/>
        </w:rPr>
        <w:t xml:space="preserve">Terms: </w:t>
      </w:r>
    </w:p>
    <w:p w14:paraId="49B740C7"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ϵ</m:t>
            </m:r>
          </m:e>
          <m:sub>
            <m:r>
              <m:rPr>
                <m:sty m:val="bi"/>
              </m:rPr>
              <w:rPr>
                <w:rFonts w:ascii="Cambria Math" w:hAnsi="Cambria Math"/>
                <w:color w:val="000000" w:themeColor="text1"/>
                <w:sz w:val="24"/>
              </w:rPr>
              <m:t>1</m:t>
            </m:r>
          </m:sub>
        </m:sSub>
        <m:r>
          <m:rPr>
            <m:sty m:val="bi"/>
          </m:rPr>
          <w:rPr>
            <w:rFonts w:ascii="Cambria Math" w:hAnsi="Cambria Math"/>
            <w:color w:val="000000" w:themeColor="text1"/>
            <w:sz w:val="24"/>
          </w:rPr>
          <m:t>=</m:t>
        </m:r>
      </m:oMath>
      <w:r w:rsidR="00CE5D0F" w:rsidRPr="006C3ED9">
        <w:rPr>
          <w:rFonts w:ascii="Times" w:hAnsi="Times"/>
          <w:iCs/>
          <w:color w:val="000000" w:themeColor="text1"/>
          <w:sz w:val="24"/>
        </w:rPr>
        <w:t xml:space="preserve">Emissivity of exhaust material [304 Stainless Steel] which is </w:t>
      </w:r>
      <w:r w:rsidR="00CE5D0F" w:rsidRPr="006C3ED9">
        <w:rPr>
          <w:rFonts w:ascii="Times" w:hAnsi="Times"/>
          <w:b/>
          <w:bCs/>
          <w:iCs/>
          <w:color w:val="000000" w:themeColor="text1"/>
          <w:sz w:val="24"/>
          <w:highlight w:val="yellow"/>
        </w:rPr>
        <w:t>0.36-0.44</w:t>
      </w:r>
      <w:r w:rsidR="00CE5D0F" w:rsidRPr="006C3ED9">
        <w:rPr>
          <w:rFonts w:ascii="Times" w:hAnsi="Times"/>
          <w:iCs/>
          <w:color w:val="000000" w:themeColor="text1"/>
          <w:sz w:val="24"/>
        </w:rPr>
        <w:t xml:space="preserve"> [9b]</w:t>
      </w:r>
    </w:p>
    <w:p w14:paraId="163CDE20"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A</m:t>
            </m:r>
          </m:e>
          <m:sub>
            <m:r>
              <m:rPr>
                <m:sty m:val="bi"/>
              </m:rPr>
              <w:rPr>
                <w:rFonts w:ascii="Cambria Math" w:hAnsi="Cambria Math"/>
                <w:color w:val="000000" w:themeColor="text1"/>
                <w:sz w:val="24"/>
              </w:rPr>
              <m:t>1</m:t>
            </m:r>
          </m:sub>
        </m:sSub>
        <m:r>
          <m:rPr>
            <m:sty m:val="bi"/>
          </m:rPr>
          <w:rPr>
            <w:rFonts w:ascii="Cambria Math" w:hAnsi="Cambria Math"/>
            <w:color w:val="000000" w:themeColor="text1"/>
            <w:sz w:val="24"/>
          </w:rPr>
          <m:t>=</m:t>
        </m:r>
      </m:oMath>
      <w:r w:rsidR="00CE5D0F" w:rsidRPr="006C3ED9">
        <w:rPr>
          <w:rFonts w:ascii="Times" w:hAnsi="Times"/>
          <w:iCs/>
          <w:color w:val="000000" w:themeColor="text1"/>
          <w:sz w:val="24"/>
        </w:rPr>
        <w:t>Estimate of Surface area of exhaust facing fire wall [</w:t>
      </w:r>
      <m:oMath>
        <m:sSup>
          <m:sSupPr>
            <m:ctrlPr>
              <w:rPr>
                <w:rFonts w:ascii="Cambria Math" w:hAnsi="Cambria Math"/>
                <w:i/>
                <w:iCs/>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oMath>
      <w:r w:rsidR="00CE5D0F" w:rsidRPr="006C3ED9">
        <w:rPr>
          <w:rFonts w:ascii="Times" w:hAnsi="Times"/>
          <w:iCs/>
          <w:color w:val="000000" w:themeColor="text1"/>
          <w:sz w:val="24"/>
        </w:rPr>
        <w:t xml:space="preserve">] which is </w:t>
      </w:r>
      <w:r w:rsidR="00CE5D0F" w:rsidRPr="006C3ED9">
        <w:rPr>
          <w:rFonts w:ascii="Times" w:hAnsi="Times"/>
          <w:b/>
          <w:bCs/>
          <w:iCs/>
          <w:color w:val="000000" w:themeColor="text1"/>
          <w:sz w:val="24"/>
          <w:highlight w:val="yellow"/>
        </w:rPr>
        <w:t>0.0387096</w:t>
      </w:r>
      <m:oMath>
        <m:sSup>
          <m:sSupPr>
            <m:ctrlPr>
              <w:rPr>
                <w:rFonts w:ascii="Cambria Math" w:hAnsi="Cambria Math"/>
                <w:b/>
                <w:bCs/>
                <w:i/>
                <w:iCs/>
                <w:color w:val="000000" w:themeColor="text1"/>
                <w:sz w:val="24"/>
              </w:rPr>
            </m:ctrlPr>
          </m:sSupPr>
          <m:e>
            <m:r>
              <m:rPr>
                <m:sty m:val="bi"/>
              </m:rPr>
              <w:rPr>
                <w:rFonts w:ascii="Cambria Math" w:hAnsi="Cambria Math"/>
                <w:color w:val="000000" w:themeColor="text1"/>
                <w:sz w:val="24"/>
              </w:rPr>
              <m:t>m</m:t>
            </m:r>
          </m:e>
          <m:sup>
            <m:r>
              <m:rPr>
                <m:sty m:val="bi"/>
              </m:rPr>
              <w:rPr>
                <w:rFonts w:ascii="Cambria Math" w:hAnsi="Cambria Math"/>
                <w:color w:val="000000" w:themeColor="text1"/>
                <w:sz w:val="24"/>
              </w:rPr>
              <m:t>2</m:t>
            </m:r>
          </m:sup>
        </m:sSup>
      </m:oMath>
    </w:p>
    <w:p w14:paraId="38221E35"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F</m:t>
            </m:r>
          </m:e>
          <m:sub>
            <m:r>
              <m:rPr>
                <m:sty m:val="bi"/>
              </m:rPr>
              <w:rPr>
                <w:rFonts w:ascii="Cambria Math" w:hAnsi="Cambria Math"/>
                <w:color w:val="000000" w:themeColor="text1"/>
                <w:sz w:val="24"/>
              </w:rPr>
              <m:t>1</m:t>
            </m:r>
            <m:r>
              <m:rPr>
                <m:sty m:val="bi"/>
              </m:rPr>
              <w:rPr>
                <w:rFonts w:ascii="Cambria Math" w:hAnsi="Cambria Math"/>
                <w:color w:val="000000" w:themeColor="text1"/>
                <w:sz w:val="24"/>
              </w:rPr>
              <m:t>s &amp; 2</m:t>
            </m:r>
            <m:r>
              <m:rPr>
                <m:sty m:val="bi"/>
              </m:rPr>
              <w:rPr>
                <w:rFonts w:ascii="Cambria Math" w:hAnsi="Cambria Math"/>
                <w:color w:val="000000" w:themeColor="text1"/>
                <w:sz w:val="24"/>
              </w:rPr>
              <m:t>s</m:t>
            </m:r>
          </m:sub>
        </m:sSub>
        <m:r>
          <m:rPr>
            <m:sty m:val="bi"/>
          </m:rPr>
          <w:rPr>
            <w:rFonts w:ascii="Cambria Math" w:hAnsi="Cambria Math"/>
            <w:color w:val="000000" w:themeColor="text1"/>
            <w:sz w:val="24"/>
          </w:rPr>
          <m:t xml:space="preserve"> =</m:t>
        </m:r>
      </m:oMath>
      <w:r w:rsidR="00CE5D0F" w:rsidRPr="006C3ED9">
        <w:rPr>
          <w:rFonts w:ascii="Times" w:hAnsi="Times"/>
          <w:b/>
          <w:bCs/>
          <w:iCs/>
          <w:color w:val="000000" w:themeColor="text1"/>
          <w:sz w:val="24"/>
        </w:rPr>
        <w:t xml:space="preserve"> shape factor and is assumed to be 1, </w:t>
      </w:r>
      <w:r w:rsidR="00CE5D0F" w:rsidRPr="006C3ED9">
        <w:rPr>
          <w:rFonts w:ascii="Times" w:hAnsi="Times"/>
          <w:iCs/>
          <w:color w:val="000000" w:themeColor="text1"/>
          <w:sz w:val="24"/>
        </w:rPr>
        <w:t xml:space="preserve">since material chosen for firewall is aluminum and polished aluminum reflects 85-90% of radiation we can Assume the shape factor to be 1 since the two surfaces are parallel to one another. </w:t>
      </w:r>
    </w:p>
    <w:p w14:paraId="0FEDB405"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ϵ</m:t>
            </m:r>
          </m:e>
          <m:sub>
            <m:r>
              <m:rPr>
                <m:sty m:val="bi"/>
              </m:rPr>
              <w:rPr>
                <w:rFonts w:ascii="Cambria Math" w:hAnsi="Cambria Math"/>
                <w:color w:val="000000" w:themeColor="text1"/>
                <w:sz w:val="24"/>
              </w:rPr>
              <m:t>s</m:t>
            </m:r>
            <m:r>
              <m:rPr>
                <m:sty m:val="bi"/>
              </m:rPr>
              <w:rPr>
                <w:rFonts w:ascii="Cambria Math" w:hAnsi="Cambria Math"/>
                <w:color w:val="000000" w:themeColor="text1"/>
                <w:sz w:val="24"/>
              </w:rPr>
              <m:t>1 &amp; s</m:t>
            </m:r>
            <m:r>
              <m:rPr>
                <m:sty m:val="bi"/>
              </m:rPr>
              <w:rPr>
                <w:rFonts w:ascii="Cambria Math" w:hAnsi="Cambria Math"/>
                <w:color w:val="000000" w:themeColor="text1"/>
                <w:sz w:val="24"/>
              </w:rPr>
              <m:t>2</m:t>
            </m:r>
          </m:sub>
        </m:sSub>
        <m:r>
          <m:rPr>
            <m:sty m:val="bi"/>
          </m:rPr>
          <w:rPr>
            <w:rFonts w:ascii="Cambria Math" w:hAnsi="Cambria Math"/>
            <w:color w:val="000000" w:themeColor="text1"/>
            <w:sz w:val="24"/>
          </w:rPr>
          <m:t xml:space="preserve">= </m:t>
        </m:r>
      </m:oMath>
      <w:r w:rsidR="00CE5D0F" w:rsidRPr="006C3ED9">
        <w:rPr>
          <w:rFonts w:ascii="Times" w:hAnsi="Times"/>
          <w:iCs/>
          <w:color w:val="000000" w:themeColor="text1"/>
          <w:sz w:val="24"/>
        </w:rPr>
        <w:t xml:space="preserve">Emissivity of Fire wall (Polished aluminum) which is </w:t>
      </w:r>
      <w:r w:rsidR="00CE5D0F" w:rsidRPr="006C3ED9">
        <w:rPr>
          <w:rFonts w:ascii="Times" w:hAnsi="Times"/>
          <w:b/>
          <w:bCs/>
          <w:iCs/>
          <w:color w:val="000000" w:themeColor="text1"/>
          <w:sz w:val="24"/>
          <w:highlight w:val="yellow"/>
        </w:rPr>
        <w:t>0.05-0.10</w:t>
      </w:r>
      <w:r w:rsidR="00CE5D0F" w:rsidRPr="006C3ED9">
        <w:rPr>
          <w:rFonts w:ascii="Times" w:hAnsi="Times"/>
          <w:b/>
          <w:bCs/>
          <w:iCs/>
          <w:color w:val="000000" w:themeColor="text1"/>
          <w:sz w:val="24"/>
        </w:rPr>
        <w:t xml:space="preserve"> </w:t>
      </w:r>
      <w:r w:rsidR="00CE5D0F" w:rsidRPr="006C3ED9">
        <w:rPr>
          <w:rFonts w:ascii="Times" w:hAnsi="Times"/>
          <w:iCs/>
          <w:color w:val="000000" w:themeColor="text1"/>
          <w:sz w:val="24"/>
        </w:rPr>
        <w:t>[9b]</w:t>
      </w:r>
    </w:p>
    <w:p w14:paraId="2D1FD259"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A</m:t>
            </m:r>
          </m:e>
          <m:sub>
            <m:r>
              <m:rPr>
                <m:sty m:val="bi"/>
              </m:rPr>
              <w:rPr>
                <w:rFonts w:ascii="Cambria Math" w:hAnsi="Cambria Math"/>
                <w:color w:val="000000" w:themeColor="text1"/>
                <w:sz w:val="24"/>
              </w:rPr>
              <m:t>s</m:t>
            </m:r>
          </m:sub>
        </m:sSub>
        <m:r>
          <m:rPr>
            <m:sty m:val="bi"/>
          </m:rPr>
          <w:rPr>
            <w:rFonts w:ascii="Cambria Math" w:hAnsi="Cambria Math"/>
            <w:color w:val="000000" w:themeColor="text1"/>
            <w:sz w:val="24"/>
          </w:rPr>
          <m:t xml:space="preserve">= </m:t>
        </m:r>
      </m:oMath>
      <w:r w:rsidR="00CE5D0F" w:rsidRPr="006C3ED9">
        <w:rPr>
          <w:rFonts w:ascii="Times" w:hAnsi="Times"/>
          <w:iCs/>
          <w:color w:val="000000" w:themeColor="text1"/>
          <w:sz w:val="24"/>
        </w:rPr>
        <w:t>Surface area of fire wall [</w:t>
      </w:r>
      <m:oMath>
        <m:sSup>
          <m:sSupPr>
            <m:ctrlPr>
              <w:rPr>
                <w:rFonts w:ascii="Cambria Math" w:hAnsi="Cambria Math"/>
                <w:i/>
                <w:iCs/>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oMath>
      <w:r w:rsidR="00CE5D0F" w:rsidRPr="006C3ED9">
        <w:rPr>
          <w:rFonts w:ascii="Times" w:hAnsi="Times"/>
          <w:color w:val="000000" w:themeColor="text1"/>
          <w:sz w:val="24"/>
        </w:rPr>
        <w:t xml:space="preserve"> which is </w:t>
      </w:r>
      <w:r w:rsidR="00CE5D0F" w:rsidRPr="006C3ED9">
        <w:rPr>
          <w:rFonts w:ascii="Times" w:hAnsi="Times"/>
          <w:b/>
          <w:bCs/>
          <w:color w:val="000000" w:themeColor="text1"/>
          <w:sz w:val="24"/>
          <w:highlight w:val="yellow"/>
        </w:rPr>
        <w:t>0.4362</w:t>
      </w:r>
      <m:oMath>
        <m:sSup>
          <m:sSupPr>
            <m:ctrlPr>
              <w:rPr>
                <w:rFonts w:ascii="Cambria Math" w:hAnsi="Cambria Math"/>
                <w:b/>
                <w:bCs/>
                <w:i/>
                <w:color w:val="000000" w:themeColor="text1"/>
                <w:sz w:val="24"/>
                <w:highlight w:val="yellow"/>
              </w:rPr>
            </m:ctrlPr>
          </m:sSupPr>
          <m:e>
            <m:r>
              <m:rPr>
                <m:sty m:val="bi"/>
              </m:rPr>
              <w:rPr>
                <w:rFonts w:ascii="Cambria Math" w:hAnsi="Cambria Math"/>
                <w:color w:val="000000" w:themeColor="text1"/>
                <w:sz w:val="24"/>
                <w:highlight w:val="yellow"/>
              </w:rPr>
              <m:t>m</m:t>
            </m:r>
          </m:e>
          <m:sup>
            <m:r>
              <m:rPr>
                <m:sty m:val="bi"/>
              </m:rPr>
              <w:rPr>
                <w:rFonts w:ascii="Cambria Math" w:hAnsi="Cambria Math"/>
                <w:color w:val="000000" w:themeColor="text1"/>
                <w:sz w:val="24"/>
                <w:highlight w:val="yellow"/>
              </w:rPr>
              <m:t>2</m:t>
            </m:r>
          </m:sup>
        </m:sSup>
      </m:oMath>
      <w:r w:rsidR="00CE5D0F" w:rsidRPr="006C3ED9">
        <w:rPr>
          <w:rFonts w:ascii="Times" w:hAnsi="Times"/>
          <w:b/>
          <w:bCs/>
          <w:color w:val="000000" w:themeColor="text1"/>
          <w:sz w:val="24"/>
          <w:highlight w:val="yellow"/>
        </w:rPr>
        <w:t xml:space="preserve"> in total</w:t>
      </w:r>
      <w:r w:rsidR="00CE5D0F" w:rsidRPr="006C3ED9">
        <w:rPr>
          <w:rFonts w:ascii="Times" w:hAnsi="Times"/>
          <w:color w:val="000000" w:themeColor="text1"/>
          <w:sz w:val="24"/>
          <w:highlight w:val="yellow"/>
        </w:rPr>
        <w:t>,</w:t>
      </w:r>
      <w:r w:rsidR="00CE5D0F" w:rsidRPr="006C3ED9">
        <w:rPr>
          <w:rFonts w:ascii="Times" w:hAnsi="Times"/>
          <w:color w:val="000000" w:themeColor="text1"/>
          <w:sz w:val="24"/>
        </w:rPr>
        <w:t xml:space="preserve"> Portion facing exhaust is </w:t>
      </w:r>
      <w:r w:rsidR="00CE5D0F" w:rsidRPr="006C3ED9">
        <w:rPr>
          <w:rFonts w:ascii="Times" w:hAnsi="Times"/>
          <w:b/>
          <w:bCs/>
          <w:color w:val="000000" w:themeColor="text1"/>
          <w:sz w:val="24"/>
          <w:highlight w:val="yellow"/>
        </w:rPr>
        <w:t>0.13837</w:t>
      </w:r>
      <m:oMath>
        <m:sSup>
          <m:sSupPr>
            <m:ctrlPr>
              <w:rPr>
                <w:rFonts w:ascii="Cambria Math" w:hAnsi="Cambria Math"/>
                <w:b/>
                <w:bCs/>
                <w:i/>
                <w:color w:val="000000" w:themeColor="text1"/>
                <w:sz w:val="24"/>
                <w:highlight w:val="yellow"/>
              </w:rPr>
            </m:ctrlPr>
          </m:sSupPr>
          <m:e>
            <m:r>
              <m:rPr>
                <m:sty m:val="bi"/>
              </m:rPr>
              <w:rPr>
                <w:rFonts w:ascii="Cambria Math" w:hAnsi="Cambria Math"/>
                <w:color w:val="000000" w:themeColor="text1"/>
                <w:sz w:val="24"/>
                <w:highlight w:val="yellow"/>
              </w:rPr>
              <m:t>m</m:t>
            </m:r>
          </m:e>
          <m:sup>
            <m:r>
              <m:rPr>
                <m:sty m:val="bi"/>
              </m:rPr>
              <w:rPr>
                <w:rFonts w:ascii="Cambria Math" w:hAnsi="Cambria Math"/>
                <w:color w:val="000000" w:themeColor="text1"/>
                <w:sz w:val="24"/>
                <w:highlight w:val="yellow"/>
              </w:rPr>
              <m:t>2</m:t>
            </m:r>
          </m:sup>
        </m:sSup>
      </m:oMath>
    </w:p>
    <w:p w14:paraId="38D57274"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A</m:t>
            </m:r>
          </m:e>
          <m:sub>
            <m:r>
              <m:rPr>
                <m:sty m:val="bi"/>
              </m:rPr>
              <w:rPr>
                <w:rFonts w:ascii="Cambria Math" w:hAnsi="Cambria Math"/>
                <w:color w:val="000000" w:themeColor="text1"/>
                <w:sz w:val="24"/>
              </w:rPr>
              <m:t>2</m:t>
            </m:r>
          </m:sub>
        </m:sSub>
        <m:r>
          <m:rPr>
            <m:sty m:val="bi"/>
          </m:rPr>
          <w:rPr>
            <w:rFonts w:ascii="Cambria Math" w:hAnsi="Cambria Math"/>
            <w:color w:val="000000" w:themeColor="text1"/>
            <w:sz w:val="24"/>
          </w:rPr>
          <m:t xml:space="preserve">= </m:t>
        </m:r>
      </m:oMath>
      <w:r w:rsidR="00CE5D0F" w:rsidRPr="006C3ED9">
        <w:rPr>
          <w:rFonts w:ascii="Times" w:hAnsi="Times"/>
          <w:iCs/>
          <w:color w:val="000000" w:themeColor="text1"/>
          <w:sz w:val="24"/>
        </w:rPr>
        <w:t>Surface area of back of seat [</w:t>
      </w:r>
      <m:oMath>
        <m:sSup>
          <m:sSupPr>
            <m:ctrlPr>
              <w:rPr>
                <w:rFonts w:ascii="Cambria Math" w:hAnsi="Cambria Math"/>
                <w:i/>
                <w:iCs/>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oMath>
      <w:r w:rsidR="00CE5D0F" w:rsidRPr="006C3ED9">
        <w:rPr>
          <w:rFonts w:ascii="Times" w:hAnsi="Times"/>
          <w:color w:val="000000" w:themeColor="text1"/>
          <w:sz w:val="24"/>
        </w:rPr>
        <w:t xml:space="preserve"> which is </w:t>
      </w:r>
      <w:r w:rsidR="00CE5D0F" w:rsidRPr="006C3ED9">
        <w:rPr>
          <w:rFonts w:ascii="Times" w:hAnsi="Times"/>
          <w:b/>
          <w:bCs/>
          <w:color w:val="000000" w:themeColor="text1"/>
          <w:sz w:val="24"/>
          <w:highlight w:val="yellow"/>
        </w:rPr>
        <w:t>0.2958</w:t>
      </w:r>
      <m:oMath>
        <m:sSup>
          <m:sSupPr>
            <m:ctrlPr>
              <w:rPr>
                <w:rFonts w:ascii="Cambria Math" w:hAnsi="Cambria Math"/>
                <w:b/>
                <w:bCs/>
                <w:i/>
                <w:color w:val="000000" w:themeColor="text1"/>
                <w:sz w:val="24"/>
                <w:highlight w:val="yellow"/>
              </w:rPr>
            </m:ctrlPr>
          </m:sSupPr>
          <m:e>
            <m:r>
              <m:rPr>
                <m:sty m:val="bi"/>
              </m:rPr>
              <w:rPr>
                <w:rFonts w:ascii="Cambria Math" w:hAnsi="Cambria Math"/>
                <w:color w:val="000000" w:themeColor="text1"/>
                <w:sz w:val="24"/>
                <w:highlight w:val="yellow"/>
              </w:rPr>
              <m:t>m</m:t>
            </m:r>
          </m:e>
          <m:sup>
            <m:r>
              <m:rPr>
                <m:sty m:val="bi"/>
              </m:rPr>
              <w:rPr>
                <w:rFonts w:ascii="Cambria Math" w:hAnsi="Cambria Math"/>
                <w:color w:val="000000" w:themeColor="text1"/>
                <w:sz w:val="24"/>
                <w:highlight w:val="yellow"/>
              </w:rPr>
              <m:t>2</m:t>
            </m:r>
          </m:sup>
        </m:sSup>
      </m:oMath>
    </w:p>
    <w:p w14:paraId="6F94A8F9"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ϵ</m:t>
            </m:r>
          </m:e>
          <m:sub>
            <m:r>
              <m:rPr>
                <m:sty m:val="bi"/>
              </m:rPr>
              <w:rPr>
                <w:rFonts w:ascii="Cambria Math" w:hAnsi="Cambria Math"/>
                <w:color w:val="000000" w:themeColor="text1"/>
                <w:sz w:val="24"/>
              </w:rPr>
              <m:t>2</m:t>
            </m:r>
          </m:sub>
        </m:sSub>
        <m:r>
          <m:rPr>
            <m:sty m:val="bi"/>
          </m:rPr>
          <w:rPr>
            <w:rFonts w:ascii="Cambria Math" w:hAnsi="Cambria Math"/>
            <w:color w:val="000000" w:themeColor="text1"/>
            <w:sz w:val="24"/>
          </w:rPr>
          <m:t xml:space="preserve">= </m:t>
        </m:r>
      </m:oMath>
      <w:r w:rsidR="00CE5D0F" w:rsidRPr="006C3ED9">
        <w:rPr>
          <w:rFonts w:ascii="Times" w:hAnsi="Times"/>
          <w:iCs/>
          <w:color w:val="000000" w:themeColor="text1"/>
          <w:sz w:val="24"/>
        </w:rPr>
        <w:t xml:space="preserve">Emissivity of seat (Carbon Fiber) which is </w:t>
      </w:r>
      <w:r w:rsidR="00CE5D0F" w:rsidRPr="006C3ED9">
        <w:rPr>
          <w:rFonts w:ascii="Times" w:hAnsi="Times"/>
          <w:b/>
          <w:bCs/>
          <w:iCs/>
          <w:color w:val="000000" w:themeColor="text1"/>
          <w:sz w:val="24"/>
          <w:highlight w:val="yellow"/>
        </w:rPr>
        <w:t>0.3-0.5</w:t>
      </w:r>
      <w:r w:rsidR="00CE5D0F" w:rsidRPr="006C3ED9">
        <w:rPr>
          <w:rFonts w:ascii="Times" w:hAnsi="Times"/>
          <w:iCs/>
          <w:color w:val="000000" w:themeColor="text1"/>
          <w:sz w:val="24"/>
        </w:rPr>
        <w:t xml:space="preserve"> [10b]</w:t>
      </w:r>
    </w:p>
    <w:p w14:paraId="35235AAF" w14:textId="77777777" w:rsidR="00CE5D0F" w:rsidRPr="006C3ED9" w:rsidRDefault="00CE5D0F" w:rsidP="00CE5D0F">
      <w:pPr>
        <w:pStyle w:val="ListParagraph"/>
        <w:widowControl/>
        <w:numPr>
          <w:ilvl w:val="0"/>
          <w:numId w:val="33"/>
        </w:numPr>
        <w:suppressAutoHyphens w:val="0"/>
        <w:rPr>
          <w:rFonts w:ascii="Times" w:hAnsi="Times"/>
          <w:b/>
          <w:bCs/>
          <w:iCs/>
          <w:color w:val="000000" w:themeColor="text1"/>
          <w:sz w:val="24"/>
        </w:rPr>
      </w:pPr>
      <m:oMath>
        <m:r>
          <m:rPr>
            <m:sty m:val="bi"/>
          </m:rPr>
          <w:rPr>
            <w:rFonts w:ascii="Cambria Math" w:hAnsi="Cambria Math"/>
            <w:color w:val="000000" w:themeColor="text1"/>
            <w:sz w:val="24"/>
          </w:rPr>
          <m:t xml:space="preserve">q= </m:t>
        </m:r>
      </m:oMath>
      <w:r w:rsidRPr="006C3ED9">
        <w:rPr>
          <w:rFonts w:ascii="Times" w:hAnsi="Times"/>
          <w:iCs/>
          <w:color w:val="000000" w:themeColor="text1"/>
          <w:sz w:val="24"/>
        </w:rPr>
        <w:t>Heat Transfer rate [W]</w:t>
      </w:r>
    </w:p>
    <w:p w14:paraId="285AB9BA" w14:textId="77777777" w:rsidR="00CE5D0F" w:rsidRPr="006C3ED9" w:rsidRDefault="00CE5D0F" w:rsidP="00CE5D0F">
      <w:pPr>
        <w:pStyle w:val="ListParagraph"/>
        <w:widowControl/>
        <w:numPr>
          <w:ilvl w:val="0"/>
          <w:numId w:val="33"/>
        </w:numPr>
        <w:suppressAutoHyphens w:val="0"/>
        <w:rPr>
          <w:rFonts w:ascii="Times" w:hAnsi="Times"/>
          <w:b/>
          <w:bCs/>
          <w:iCs/>
          <w:color w:val="000000" w:themeColor="text1"/>
          <w:sz w:val="24"/>
        </w:rPr>
      </w:pPr>
      <m:oMath>
        <m:r>
          <m:rPr>
            <m:sty m:val="bi"/>
          </m:rPr>
          <w:rPr>
            <w:rFonts w:ascii="Cambria Math" w:hAnsi="Cambria Math"/>
            <w:color w:val="000000" w:themeColor="text1"/>
            <w:sz w:val="24"/>
          </w:rPr>
          <m:t>σ</m:t>
        </m:r>
        <m:r>
          <m:rPr>
            <m:sty m:val="p"/>
          </m:rPr>
          <w:rPr>
            <w:rFonts w:ascii="Cambria Math" w:hAnsi="Cambria Math"/>
            <w:color w:val="000000" w:themeColor="text1"/>
            <w:sz w:val="24"/>
          </w:rPr>
          <m:t>=Stephan Boltzman constant</m:t>
        </m:r>
      </m:oMath>
      <w:r w:rsidRPr="006C3ED9">
        <w:rPr>
          <w:rFonts w:ascii="Times" w:hAnsi="Times"/>
          <w:color w:val="000000" w:themeColor="text1"/>
          <w:sz w:val="24"/>
        </w:rPr>
        <w:t xml:space="preserve"> [</w:t>
      </w:r>
      <m:oMath>
        <m:f>
          <m:fPr>
            <m:ctrlPr>
              <w:rPr>
                <w:rFonts w:ascii="Cambria Math" w:hAnsi="Cambria Math"/>
                <w:i/>
                <w:color w:val="000000" w:themeColor="text1"/>
                <w:sz w:val="24"/>
              </w:rPr>
            </m:ctrlPr>
          </m:fPr>
          <m:num>
            <m:r>
              <w:rPr>
                <w:rFonts w:ascii="Cambria Math" w:hAnsi="Cambria Math"/>
                <w:color w:val="000000" w:themeColor="text1"/>
                <w:sz w:val="24"/>
              </w:rPr>
              <m:t>W</m:t>
            </m:r>
          </m:num>
          <m:den>
            <m:sSup>
              <m:sSupPr>
                <m:ctrlPr>
                  <w:rPr>
                    <w:rFonts w:ascii="Cambria Math" w:hAnsi="Cambria Math"/>
                    <w:i/>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sSup>
              <m:sSupPr>
                <m:ctrlPr>
                  <w:rPr>
                    <w:rFonts w:ascii="Cambria Math" w:hAnsi="Cambria Math"/>
                    <w:i/>
                    <w:color w:val="000000" w:themeColor="text1"/>
                    <w:sz w:val="24"/>
                  </w:rPr>
                </m:ctrlPr>
              </m:sSupPr>
              <m:e>
                <m:r>
                  <w:rPr>
                    <w:rFonts w:ascii="Cambria Math" w:hAnsi="Cambria Math"/>
                    <w:color w:val="000000" w:themeColor="text1"/>
                    <w:sz w:val="24"/>
                  </w:rPr>
                  <m:t>K</m:t>
                </m:r>
              </m:e>
              <m:sup>
                <m:r>
                  <w:rPr>
                    <w:rFonts w:ascii="Cambria Math" w:hAnsi="Cambria Math"/>
                    <w:color w:val="000000" w:themeColor="text1"/>
                    <w:sz w:val="24"/>
                  </w:rPr>
                  <m:t>4</m:t>
                </m:r>
              </m:sup>
            </m:sSup>
          </m:den>
        </m:f>
        <m:r>
          <w:rPr>
            <w:rFonts w:ascii="Cambria Math" w:hAnsi="Cambria Math"/>
            <w:color w:val="000000" w:themeColor="text1"/>
            <w:sz w:val="24"/>
          </w:rPr>
          <m:t>]</m:t>
        </m:r>
      </m:oMath>
      <w:r w:rsidRPr="006C3ED9">
        <w:rPr>
          <w:rFonts w:ascii="Times" w:hAnsi="Times"/>
          <w:color w:val="000000" w:themeColor="text1"/>
          <w:sz w:val="24"/>
        </w:rPr>
        <w:t xml:space="preserve"> which is </w:t>
      </w:r>
      <w:r w:rsidRPr="006C3ED9">
        <w:rPr>
          <w:rFonts w:ascii="Times" w:hAnsi="Times"/>
          <w:color w:val="000000" w:themeColor="text1"/>
          <w:sz w:val="24"/>
          <w:highlight w:val="yellow"/>
        </w:rPr>
        <w:t xml:space="preserve">5.67 x </w:t>
      </w:r>
      <m:oMath>
        <m:sSup>
          <m:sSupPr>
            <m:ctrlPr>
              <w:rPr>
                <w:rFonts w:ascii="Cambria Math" w:hAnsi="Cambria Math"/>
                <w:i/>
                <w:color w:val="000000" w:themeColor="text1"/>
                <w:sz w:val="24"/>
                <w:highlight w:val="yellow"/>
              </w:rPr>
            </m:ctrlPr>
          </m:sSupPr>
          <m:e>
            <m:r>
              <w:rPr>
                <w:rFonts w:ascii="Cambria Math" w:hAnsi="Cambria Math"/>
                <w:color w:val="000000" w:themeColor="text1"/>
                <w:sz w:val="24"/>
                <w:highlight w:val="yellow"/>
              </w:rPr>
              <m:t>10</m:t>
            </m:r>
          </m:e>
          <m:sup>
            <m:r>
              <w:rPr>
                <w:rFonts w:ascii="Cambria Math" w:hAnsi="Cambria Math"/>
                <w:color w:val="000000" w:themeColor="text1"/>
                <w:sz w:val="24"/>
                <w:highlight w:val="yellow"/>
              </w:rPr>
              <m:t>-8</m:t>
            </m:r>
          </m:sup>
        </m:sSup>
        <m:f>
          <m:fPr>
            <m:ctrlPr>
              <w:rPr>
                <w:rFonts w:ascii="Cambria Math" w:hAnsi="Cambria Math"/>
                <w:i/>
                <w:color w:val="000000" w:themeColor="text1"/>
                <w:sz w:val="24"/>
                <w:highlight w:val="yellow"/>
              </w:rPr>
            </m:ctrlPr>
          </m:fPr>
          <m:num>
            <m:r>
              <w:rPr>
                <w:rFonts w:ascii="Cambria Math" w:hAnsi="Cambria Math"/>
                <w:color w:val="000000" w:themeColor="text1"/>
                <w:sz w:val="24"/>
                <w:highlight w:val="yellow"/>
              </w:rPr>
              <m:t>W</m:t>
            </m:r>
          </m:num>
          <m:den>
            <m:sSup>
              <m:sSupPr>
                <m:ctrlPr>
                  <w:rPr>
                    <w:rFonts w:ascii="Cambria Math" w:hAnsi="Cambria Math"/>
                    <w:i/>
                    <w:color w:val="000000" w:themeColor="text1"/>
                    <w:sz w:val="24"/>
                    <w:highlight w:val="yellow"/>
                  </w:rPr>
                </m:ctrlPr>
              </m:sSupPr>
              <m:e>
                <m:r>
                  <w:rPr>
                    <w:rFonts w:ascii="Cambria Math" w:hAnsi="Cambria Math"/>
                    <w:color w:val="000000" w:themeColor="text1"/>
                    <w:sz w:val="24"/>
                    <w:highlight w:val="yellow"/>
                  </w:rPr>
                  <m:t>m</m:t>
                </m:r>
              </m:e>
              <m:sup>
                <m:r>
                  <w:rPr>
                    <w:rFonts w:ascii="Cambria Math" w:hAnsi="Cambria Math"/>
                    <w:color w:val="000000" w:themeColor="text1"/>
                    <w:sz w:val="24"/>
                    <w:highlight w:val="yellow"/>
                  </w:rPr>
                  <m:t>2</m:t>
                </m:r>
              </m:sup>
            </m:sSup>
            <m:r>
              <w:rPr>
                <w:rFonts w:ascii="Cambria Math" w:hAnsi="Cambria Math"/>
                <w:color w:val="000000" w:themeColor="text1"/>
                <w:sz w:val="24"/>
                <w:highlight w:val="yellow"/>
              </w:rPr>
              <m:t>*</m:t>
            </m:r>
            <m:sSup>
              <m:sSupPr>
                <m:ctrlPr>
                  <w:rPr>
                    <w:rFonts w:ascii="Cambria Math" w:hAnsi="Cambria Math"/>
                    <w:i/>
                    <w:color w:val="000000" w:themeColor="text1"/>
                    <w:sz w:val="24"/>
                    <w:highlight w:val="yellow"/>
                  </w:rPr>
                </m:ctrlPr>
              </m:sSupPr>
              <m:e>
                <m:r>
                  <w:rPr>
                    <w:rFonts w:ascii="Cambria Math" w:hAnsi="Cambria Math"/>
                    <w:color w:val="000000" w:themeColor="text1"/>
                    <w:sz w:val="24"/>
                    <w:highlight w:val="yellow"/>
                  </w:rPr>
                  <m:t>K</m:t>
                </m:r>
              </m:e>
              <m:sup>
                <m:r>
                  <w:rPr>
                    <w:rFonts w:ascii="Cambria Math" w:hAnsi="Cambria Math"/>
                    <w:color w:val="000000" w:themeColor="text1"/>
                    <w:sz w:val="24"/>
                    <w:highlight w:val="yellow"/>
                  </w:rPr>
                  <m:t>4</m:t>
                </m:r>
              </m:sup>
            </m:sSup>
          </m:den>
        </m:f>
      </m:oMath>
    </w:p>
    <w:p w14:paraId="3B93D95B"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T</m:t>
            </m:r>
          </m:e>
          <m:sub>
            <m:r>
              <m:rPr>
                <m:sty m:val="bi"/>
              </m:rPr>
              <w:rPr>
                <w:rFonts w:ascii="Cambria Math" w:hAnsi="Cambria Math"/>
                <w:color w:val="000000" w:themeColor="text1"/>
                <w:sz w:val="24"/>
              </w:rPr>
              <m:t>1</m:t>
            </m:r>
          </m:sub>
        </m:sSub>
        <m:r>
          <m:rPr>
            <m:sty m:val="bi"/>
          </m:rPr>
          <w:rPr>
            <w:rFonts w:ascii="Cambria Math" w:hAnsi="Cambria Math"/>
            <w:color w:val="000000" w:themeColor="text1"/>
            <w:sz w:val="24"/>
          </w:rPr>
          <m:t>=</m:t>
        </m:r>
      </m:oMath>
      <w:r w:rsidR="00CE5D0F" w:rsidRPr="006C3ED9">
        <w:rPr>
          <w:rFonts w:ascii="Times" w:hAnsi="Times"/>
          <w:b/>
          <w:bCs/>
          <w:iCs/>
          <w:color w:val="000000" w:themeColor="text1"/>
          <w:sz w:val="24"/>
        </w:rPr>
        <w:t>Exhaust Temperature [</w:t>
      </w:r>
      <m:oMath>
        <m:r>
          <m:rPr>
            <m:sty m:val="bi"/>
          </m:rPr>
          <w:rPr>
            <w:rFonts w:ascii="Cambria Math" w:hAnsi="Cambria Math"/>
            <w:color w:val="000000" w:themeColor="text1"/>
            <w:sz w:val="24"/>
          </w:rPr>
          <m:t>°K</m:t>
        </m:r>
      </m:oMath>
      <w:r w:rsidR="00CE5D0F" w:rsidRPr="006C3ED9">
        <w:rPr>
          <w:rFonts w:ascii="Times" w:hAnsi="Times"/>
          <w:b/>
          <w:bCs/>
          <w:iCs/>
          <w:color w:val="000000" w:themeColor="text1"/>
          <w:sz w:val="24"/>
        </w:rPr>
        <w:t xml:space="preserve">] </w:t>
      </w:r>
    </w:p>
    <w:p w14:paraId="32064828" w14:textId="77777777" w:rsidR="00CE5D0F" w:rsidRPr="006C3ED9" w:rsidRDefault="004A0560" w:rsidP="00CE5D0F">
      <w:pPr>
        <w:pStyle w:val="ListParagraph"/>
        <w:widowControl/>
        <w:numPr>
          <w:ilvl w:val="0"/>
          <w:numId w:val="33"/>
        </w:numPr>
        <w:suppressAutoHyphens w:val="0"/>
        <w:rPr>
          <w:rFonts w:ascii="Times" w:hAnsi="Times"/>
          <w:b/>
          <w:bCs/>
          <w:iCs/>
          <w:color w:val="000000" w:themeColor="text1"/>
          <w:sz w:val="24"/>
        </w:rPr>
      </w:pPr>
      <m:oMath>
        <m:sSub>
          <m:sSubPr>
            <m:ctrlPr>
              <w:rPr>
                <w:rFonts w:ascii="Cambria Math" w:hAnsi="Cambria Math"/>
                <w:b/>
                <w:bCs/>
                <w:i/>
                <w:iCs/>
                <w:color w:val="000000" w:themeColor="text1"/>
                <w:sz w:val="24"/>
              </w:rPr>
            </m:ctrlPr>
          </m:sSubPr>
          <m:e>
            <m:r>
              <m:rPr>
                <m:sty m:val="bi"/>
              </m:rPr>
              <w:rPr>
                <w:rFonts w:ascii="Cambria Math" w:hAnsi="Cambria Math"/>
                <w:color w:val="000000" w:themeColor="text1"/>
                <w:sz w:val="24"/>
              </w:rPr>
              <m:t>T</m:t>
            </m:r>
          </m:e>
          <m:sub>
            <m:r>
              <m:rPr>
                <m:sty m:val="bi"/>
              </m:rPr>
              <w:rPr>
                <w:rFonts w:ascii="Cambria Math" w:hAnsi="Cambria Math"/>
                <w:color w:val="000000" w:themeColor="text1"/>
                <w:sz w:val="24"/>
              </w:rPr>
              <m:t>2</m:t>
            </m:r>
          </m:sub>
        </m:sSub>
        <m:r>
          <m:rPr>
            <m:sty m:val="bi"/>
          </m:rPr>
          <w:rPr>
            <w:rFonts w:ascii="Cambria Math" w:hAnsi="Cambria Math"/>
            <w:color w:val="000000" w:themeColor="text1"/>
            <w:sz w:val="24"/>
          </w:rPr>
          <m:t>=</m:t>
        </m:r>
      </m:oMath>
      <w:r w:rsidR="00CE5D0F" w:rsidRPr="006C3ED9">
        <w:rPr>
          <w:rFonts w:ascii="Times" w:hAnsi="Times"/>
          <w:b/>
          <w:bCs/>
          <w:iCs/>
          <w:color w:val="000000" w:themeColor="text1"/>
          <w:sz w:val="24"/>
        </w:rPr>
        <w:t>Seat Temperature [</w:t>
      </w:r>
      <m:oMath>
        <m:r>
          <m:rPr>
            <m:sty m:val="bi"/>
          </m:rPr>
          <w:rPr>
            <w:rFonts w:ascii="Cambria Math" w:hAnsi="Cambria Math"/>
            <w:color w:val="000000" w:themeColor="text1"/>
            <w:sz w:val="24"/>
          </w:rPr>
          <m:t>°K</m:t>
        </m:r>
      </m:oMath>
      <w:r w:rsidR="00CE5D0F" w:rsidRPr="006C3ED9">
        <w:rPr>
          <w:rFonts w:ascii="Times" w:hAnsi="Times"/>
          <w:b/>
          <w:bCs/>
          <w:iCs/>
          <w:color w:val="000000" w:themeColor="text1"/>
          <w:sz w:val="24"/>
        </w:rPr>
        <w:t xml:space="preserve">], </w:t>
      </w:r>
      <w:r w:rsidR="00CE5D0F" w:rsidRPr="006C3ED9">
        <w:rPr>
          <w:rFonts w:ascii="Times" w:hAnsi="Times"/>
          <w:iCs/>
          <w:color w:val="000000" w:themeColor="text1"/>
          <w:sz w:val="24"/>
        </w:rPr>
        <w:t>Assumed to be ambient temperature which is</w:t>
      </w:r>
      <w:r w:rsidR="00CE5D0F" w:rsidRPr="006C3ED9">
        <w:rPr>
          <w:rFonts w:ascii="Times" w:hAnsi="Times"/>
          <w:b/>
          <w:bCs/>
          <w:iCs/>
          <w:color w:val="000000" w:themeColor="text1"/>
          <w:sz w:val="24"/>
        </w:rPr>
        <w:t xml:space="preserve"> </w:t>
      </w:r>
      <w:r w:rsidR="00CE5D0F" w:rsidRPr="006C3ED9">
        <w:rPr>
          <w:rFonts w:ascii="Times" w:hAnsi="Times"/>
          <w:b/>
          <w:bCs/>
          <w:iCs/>
          <w:color w:val="000000" w:themeColor="text1"/>
          <w:sz w:val="24"/>
          <w:highlight w:val="yellow"/>
        </w:rPr>
        <w:t>293.15</w:t>
      </w:r>
      <w:r w:rsidR="00CE5D0F" w:rsidRPr="006C3ED9">
        <w:rPr>
          <w:rFonts w:ascii="Times" w:hAnsi="Times"/>
          <w:b/>
          <w:bCs/>
          <w:iCs/>
          <w:color w:val="000000" w:themeColor="text1"/>
          <w:sz w:val="24"/>
        </w:rPr>
        <w:t xml:space="preserve"> [</w:t>
      </w:r>
      <m:oMath>
        <m:r>
          <m:rPr>
            <m:sty m:val="bi"/>
          </m:rPr>
          <w:rPr>
            <w:rFonts w:ascii="Cambria Math" w:hAnsi="Cambria Math"/>
            <w:color w:val="000000" w:themeColor="text1"/>
            <w:sz w:val="24"/>
          </w:rPr>
          <m:t>°K</m:t>
        </m:r>
      </m:oMath>
      <w:r w:rsidR="00CE5D0F" w:rsidRPr="006C3ED9">
        <w:rPr>
          <w:rFonts w:ascii="Times" w:hAnsi="Times"/>
          <w:b/>
          <w:bCs/>
          <w:iCs/>
          <w:color w:val="000000" w:themeColor="text1"/>
          <w:sz w:val="24"/>
        </w:rPr>
        <w:t>]</w:t>
      </w:r>
    </w:p>
    <w:p w14:paraId="360B070A" w14:textId="77777777" w:rsidR="00CE5D0F" w:rsidRPr="00D450CE" w:rsidRDefault="00CE5D0F" w:rsidP="00CE5D0F">
      <w:pPr>
        <w:pStyle w:val="ListParagraph"/>
        <w:rPr>
          <w:rFonts w:ascii="Times" w:hAnsi="Times"/>
          <w:b/>
          <w:bCs/>
          <w:iCs/>
          <w:color w:val="000000" w:themeColor="text1"/>
          <w:szCs w:val="22"/>
        </w:rPr>
      </w:pPr>
    </w:p>
    <w:p w14:paraId="095DB9A8" w14:textId="77777777" w:rsidR="006C6D05" w:rsidRDefault="00CE5D0F" w:rsidP="006C6D05">
      <w:pPr>
        <w:pStyle w:val="BodyText"/>
        <w:keepNext/>
        <w:jc w:val="center"/>
      </w:pPr>
      <w:r>
        <w:rPr>
          <w:rFonts w:ascii="Times" w:hAnsi="Times"/>
          <w:iCs/>
          <w:noProof/>
          <w:color w:val="000000" w:themeColor="text1"/>
          <w:szCs w:val="22"/>
        </w:rPr>
        <w:drawing>
          <wp:inline distT="0" distB="0" distL="0" distR="0" wp14:anchorId="08487253" wp14:editId="5E56A0A9">
            <wp:extent cx="5019472" cy="2362262"/>
            <wp:effectExtent l="0" t="0" r="0" b="0"/>
            <wp:docPr id="1157676219" name="Picture 1" descr="A diagram of a fire wal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676219" name="Picture 1" descr="A diagram of a fire wall&#10;&#10;Description automatically generated"/>
                    <pic:cNvPicPr/>
                  </pic:nvPicPr>
                  <pic:blipFill>
                    <a:blip r:embed="rId108" cstate="print">
                      <a:extLst>
                        <a:ext uri="{28A0092B-C50C-407E-A947-70E740481C1C}">
                          <a14:useLocalDpi xmlns:a14="http://schemas.microsoft.com/office/drawing/2010/main" val="0"/>
                        </a:ext>
                      </a:extLst>
                    </a:blip>
                    <a:stretch>
                      <a:fillRect/>
                    </a:stretch>
                  </pic:blipFill>
                  <pic:spPr>
                    <a:xfrm>
                      <a:off x="0" y="0"/>
                      <a:ext cx="5044784" cy="2374174"/>
                    </a:xfrm>
                    <a:prstGeom prst="rect">
                      <a:avLst/>
                    </a:prstGeom>
                  </pic:spPr>
                </pic:pic>
              </a:graphicData>
            </a:graphic>
          </wp:inline>
        </w:drawing>
      </w:r>
    </w:p>
    <w:p w14:paraId="6019E2AC" w14:textId="3E2FF660" w:rsidR="00CE5D0F"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65</w:t>
      </w:r>
      <w:r w:rsidRPr="006C6D05">
        <w:rPr>
          <w:sz w:val="20"/>
          <w:szCs w:val="20"/>
        </w:rPr>
        <w:fldChar w:fldCharType="end"/>
      </w:r>
      <w:r w:rsidRPr="006C6D05">
        <w:rPr>
          <w:sz w:val="20"/>
          <w:szCs w:val="20"/>
        </w:rPr>
        <w:t>: Theoretical Thermal Resistive network of firewall</w:t>
      </w:r>
    </w:p>
    <w:p w14:paraId="64835780" w14:textId="77777777" w:rsidR="00CE5D0F" w:rsidRPr="006C3ED9" w:rsidRDefault="00CE5D0F" w:rsidP="00CE5D0F">
      <w:pPr>
        <w:rPr>
          <w:sz w:val="24"/>
        </w:rPr>
      </w:pPr>
      <w:r w:rsidRPr="006C3ED9">
        <w:rPr>
          <w:sz w:val="24"/>
        </w:rPr>
        <w:t xml:space="preserve">The Equation for Heat Transfer rate for this problem is defined below, this will be used to estimate heat transfer rate between the two surfaces[11b]: </w:t>
      </w:r>
    </w:p>
    <w:p w14:paraId="1DC0B519" w14:textId="77777777" w:rsidR="00CE5D0F" w:rsidRDefault="00CE5D0F" w:rsidP="00CE5D0F"/>
    <w:p w14:paraId="04F053A2" w14:textId="77777777" w:rsidR="00CE5D0F" w:rsidRDefault="00CE5D0F" w:rsidP="00CE5D0F">
      <w:pPr>
        <w:jc w:val="center"/>
      </w:pPr>
      <m:oMathPara>
        <m:oMath>
          <m:r>
            <w:rPr>
              <w:rFonts w:ascii="Cambria Math" w:hAnsi="Cambria Math"/>
            </w:rPr>
            <m:t xml:space="preserve">q= </m:t>
          </m:r>
          <m:f>
            <m:fPr>
              <m:ctrlPr>
                <w:rPr>
                  <w:rFonts w:ascii="Cambria Math" w:hAnsi="Cambria Math"/>
                  <w:i/>
                </w:rPr>
              </m:ctrlPr>
            </m:fPr>
            <m:num>
              <m:r>
                <w:rPr>
                  <w:rFonts w:ascii="Cambria Math" w:hAnsi="Cambria Math"/>
                </w:rPr>
                <m:t>σ(</m:t>
              </m:r>
              <m:sSubSup>
                <m:sSubSupPr>
                  <m:ctrlPr>
                    <w:rPr>
                      <w:rFonts w:ascii="Cambria Math" w:hAnsi="Cambria Math"/>
                      <w:i/>
                    </w:rPr>
                  </m:ctrlPr>
                </m:sSubSupPr>
                <m:e>
                  <m:r>
                    <w:rPr>
                      <w:rFonts w:ascii="Cambria Math" w:hAnsi="Cambria Math"/>
                    </w:rPr>
                    <m:t>T</m:t>
                  </m:r>
                </m:e>
                <m:sub>
                  <m:r>
                    <w:rPr>
                      <w:rFonts w:ascii="Cambria Math" w:hAnsi="Cambria Math"/>
                    </w:rPr>
                    <m:t>1</m:t>
                  </m:r>
                </m:sub>
                <m:sup>
                  <m:r>
                    <w:rPr>
                      <w:rFonts w:ascii="Cambria Math" w:hAnsi="Cambria Math"/>
                    </w:rPr>
                    <m:t>4</m:t>
                  </m:r>
                </m:sup>
              </m:sSubSup>
              <m:r>
                <w:rPr>
                  <w:rFonts w:ascii="Cambria Math" w:hAnsi="Cambria Math"/>
                </w:rPr>
                <m:t>-</m:t>
              </m:r>
              <m:sSubSup>
                <m:sSubSupPr>
                  <m:ctrlPr>
                    <w:rPr>
                      <w:rFonts w:ascii="Cambria Math" w:hAnsi="Cambria Math"/>
                      <w:i/>
                    </w:rPr>
                  </m:ctrlPr>
                </m:sSubSupPr>
                <m:e>
                  <m:r>
                    <w:rPr>
                      <w:rFonts w:ascii="Cambria Math" w:hAnsi="Cambria Math"/>
                    </w:rPr>
                    <m:t>T</m:t>
                  </m:r>
                </m:e>
                <m:sub>
                  <m:r>
                    <w:rPr>
                      <w:rFonts w:ascii="Cambria Math" w:hAnsi="Cambria Math"/>
                    </w:rPr>
                    <m:t>2</m:t>
                  </m:r>
                </m:sub>
                <m:sup>
                  <m:r>
                    <w:rPr>
                      <w:rFonts w:ascii="Cambria Math" w:hAnsi="Cambria Math"/>
                    </w:rPr>
                    <m:t>4</m:t>
                  </m:r>
                </m:sup>
              </m:sSubSup>
              <m:r>
                <w:rPr>
                  <w:rFonts w:ascii="Cambria Math" w:hAnsi="Cambria Math"/>
                </w:rPr>
                <m:t>)</m:t>
              </m:r>
            </m:num>
            <m:den>
              <m:f>
                <m:fPr>
                  <m:ctrlPr>
                    <w:rPr>
                      <w:rFonts w:ascii="Cambria Math" w:hAnsi="Cambria Math"/>
                      <w:i/>
                    </w:rPr>
                  </m:ctrlPr>
                </m:fPr>
                <m:num>
                  <m:r>
                    <w:rPr>
                      <w:rFonts w:ascii="Cambria Math" w:hAnsi="Cambria Math"/>
                    </w:rPr>
                    <m:t>1-</m:t>
                  </m:r>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1</m:t>
                      </m:r>
                    </m:sub>
                  </m:sSub>
                </m:num>
                <m:den>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1</m:t>
                      </m:r>
                    </m:sub>
                  </m:sSub>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A</m:t>
                      </m:r>
                    </m:e>
                    <m:sub>
                      <m:r>
                        <m:rPr>
                          <m:sty m:val="bi"/>
                        </m:rPr>
                        <w:rPr>
                          <w:rFonts w:ascii="Cambria Math" w:hAnsi="Cambria Math"/>
                          <w:color w:val="000000" w:themeColor="text1"/>
                          <w:szCs w:val="22"/>
                        </w:rPr>
                        <m:t>1</m:t>
                      </m:r>
                    </m:sub>
                  </m:sSub>
                </m:den>
              </m:f>
              <m:r>
                <w:rPr>
                  <w:rFonts w:ascii="Cambria Math" w:hAnsi="Cambria Math"/>
                </w:rPr>
                <m:t xml:space="preserve">+ </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A</m:t>
                      </m:r>
                    </m:e>
                    <m:sub>
                      <m:r>
                        <w:rPr>
                          <w:rFonts w:ascii="Cambria Math" w:hAnsi="Cambria Math"/>
                        </w:rPr>
                        <m:t>1</m:t>
                      </m:r>
                    </m:sub>
                  </m:sSub>
                  <m:sSub>
                    <m:sSubPr>
                      <m:ctrlPr>
                        <w:rPr>
                          <w:rFonts w:ascii="Cambria Math" w:hAnsi="Cambria Math"/>
                          <w:i/>
                        </w:rPr>
                      </m:ctrlPr>
                    </m:sSubPr>
                    <m:e>
                      <m:r>
                        <w:rPr>
                          <w:rFonts w:ascii="Cambria Math" w:hAnsi="Cambria Math"/>
                        </w:rPr>
                        <m:t>F</m:t>
                      </m:r>
                    </m:e>
                    <m:sub>
                      <m:r>
                        <w:rPr>
                          <w:rFonts w:ascii="Cambria Math" w:hAnsi="Cambria Math"/>
                        </w:rPr>
                        <m:t>s1</m:t>
                      </m:r>
                    </m:sub>
                  </m:sSub>
                </m:den>
              </m:f>
              <m:r>
                <w:rPr>
                  <w:rFonts w:ascii="Cambria Math" w:hAnsi="Cambria Math"/>
                </w:rPr>
                <m:t>+</m:t>
              </m:r>
              <m:f>
                <m:fPr>
                  <m:ctrlPr>
                    <w:rPr>
                      <w:rFonts w:ascii="Cambria Math" w:hAnsi="Cambria Math"/>
                      <w:i/>
                    </w:rPr>
                  </m:ctrlPr>
                </m:fPr>
                <m:num>
                  <m:r>
                    <w:rPr>
                      <w:rFonts w:ascii="Cambria Math" w:hAnsi="Cambria Math"/>
                    </w:rPr>
                    <m:t>1-</m:t>
                  </m:r>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s</m:t>
                      </m:r>
                      <m:r>
                        <m:rPr>
                          <m:sty m:val="bi"/>
                        </m:rPr>
                        <w:rPr>
                          <w:rFonts w:ascii="Cambria Math" w:hAnsi="Cambria Math"/>
                          <w:color w:val="000000" w:themeColor="text1"/>
                          <w:szCs w:val="22"/>
                        </w:rPr>
                        <m:t>1</m:t>
                      </m:r>
                    </m:sub>
                  </m:sSub>
                </m:num>
                <m:den>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s</m:t>
                      </m:r>
                      <m:r>
                        <m:rPr>
                          <m:sty m:val="bi"/>
                        </m:rPr>
                        <w:rPr>
                          <w:rFonts w:ascii="Cambria Math" w:hAnsi="Cambria Math"/>
                          <w:color w:val="000000" w:themeColor="text1"/>
                          <w:szCs w:val="22"/>
                        </w:rPr>
                        <m:t>1</m:t>
                      </m:r>
                    </m:sub>
                  </m:sSub>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A</m:t>
                      </m:r>
                    </m:e>
                    <m:sub>
                      <m:r>
                        <m:rPr>
                          <m:sty m:val="bi"/>
                        </m:rPr>
                        <w:rPr>
                          <w:rFonts w:ascii="Cambria Math" w:hAnsi="Cambria Math"/>
                          <w:color w:val="000000" w:themeColor="text1"/>
                          <w:szCs w:val="22"/>
                        </w:rPr>
                        <m:t>s</m:t>
                      </m:r>
                    </m:sub>
                  </m:sSub>
                </m:den>
              </m:f>
              <m:r>
                <w:rPr>
                  <w:rFonts w:ascii="Cambria Math" w:hAnsi="Cambria Math"/>
                </w:rPr>
                <m:t>+</m:t>
              </m:r>
              <m:f>
                <m:fPr>
                  <m:ctrlPr>
                    <w:rPr>
                      <w:rFonts w:ascii="Cambria Math" w:hAnsi="Cambria Math"/>
                      <w:i/>
                    </w:rPr>
                  </m:ctrlPr>
                </m:fPr>
                <m:num>
                  <m:r>
                    <w:rPr>
                      <w:rFonts w:ascii="Cambria Math" w:hAnsi="Cambria Math"/>
                    </w:rPr>
                    <m:t>1-</m:t>
                  </m:r>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s</m:t>
                      </m:r>
                      <m:r>
                        <m:rPr>
                          <m:sty m:val="bi"/>
                        </m:rPr>
                        <w:rPr>
                          <w:rFonts w:ascii="Cambria Math" w:hAnsi="Cambria Math"/>
                          <w:color w:val="000000" w:themeColor="text1"/>
                          <w:szCs w:val="22"/>
                        </w:rPr>
                        <m:t>2</m:t>
                      </m:r>
                    </m:sub>
                  </m:sSub>
                </m:num>
                <m:den>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s</m:t>
                      </m:r>
                      <m:r>
                        <m:rPr>
                          <m:sty m:val="bi"/>
                        </m:rPr>
                        <w:rPr>
                          <w:rFonts w:ascii="Cambria Math" w:hAnsi="Cambria Math"/>
                          <w:color w:val="000000" w:themeColor="text1"/>
                          <w:szCs w:val="22"/>
                        </w:rPr>
                        <m:t>2</m:t>
                      </m:r>
                    </m:sub>
                  </m:sSub>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A</m:t>
                      </m:r>
                    </m:e>
                    <m:sub>
                      <m:r>
                        <m:rPr>
                          <m:sty m:val="bi"/>
                        </m:rPr>
                        <w:rPr>
                          <w:rFonts w:ascii="Cambria Math" w:hAnsi="Cambria Math"/>
                          <w:color w:val="000000" w:themeColor="text1"/>
                          <w:szCs w:val="22"/>
                        </w:rPr>
                        <m:t>s</m:t>
                      </m:r>
                    </m:sub>
                  </m:sSub>
                </m:den>
              </m:f>
              <m:r>
                <w:rPr>
                  <w:rFonts w:ascii="Cambria Math" w:hAnsi="Cambria Math"/>
                </w:rPr>
                <m:t>+</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A</m:t>
                      </m:r>
                    </m:e>
                    <m:sub>
                      <m:r>
                        <w:rPr>
                          <w:rFonts w:ascii="Cambria Math" w:hAnsi="Cambria Math"/>
                        </w:rPr>
                        <m:t>s</m:t>
                      </m:r>
                    </m:sub>
                  </m:sSub>
                  <m:sSub>
                    <m:sSubPr>
                      <m:ctrlPr>
                        <w:rPr>
                          <w:rFonts w:ascii="Cambria Math" w:hAnsi="Cambria Math"/>
                          <w:i/>
                        </w:rPr>
                      </m:ctrlPr>
                    </m:sSubPr>
                    <m:e>
                      <m:r>
                        <w:rPr>
                          <w:rFonts w:ascii="Cambria Math" w:hAnsi="Cambria Math"/>
                        </w:rPr>
                        <m:t>F</m:t>
                      </m:r>
                    </m:e>
                    <m:sub>
                      <m:r>
                        <w:rPr>
                          <w:rFonts w:ascii="Cambria Math" w:hAnsi="Cambria Math"/>
                        </w:rPr>
                        <m:t>s2</m:t>
                      </m:r>
                    </m:sub>
                  </m:sSub>
                </m:den>
              </m:f>
              <m:r>
                <w:rPr>
                  <w:rFonts w:ascii="Cambria Math" w:hAnsi="Cambria Math"/>
                </w:rPr>
                <m:t>+</m:t>
              </m:r>
              <m:f>
                <m:fPr>
                  <m:ctrlPr>
                    <w:rPr>
                      <w:rFonts w:ascii="Cambria Math" w:hAnsi="Cambria Math"/>
                      <w:i/>
                    </w:rPr>
                  </m:ctrlPr>
                </m:fPr>
                <m:num>
                  <m:r>
                    <w:rPr>
                      <w:rFonts w:ascii="Cambria Math" w:hAnsi="Cambria Math"/>
                    </w:rPr>
                    <m:t>1-</m:t>
                  </m:r>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2</m:t>
                      </m:r>
                    </m:sub>
                  </m:sSub>
                </m:num>
                <m:den>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ϵ</m:t>
                      </m:r>
                    </m:e>
                    <m:sub>
                      <m:r>
                        <m:rPr>
                          <m:sty m:val="bi"/>
                        </m:rPr>
                        <w:rPr>
                          <w:rFonts w:ascii="Cambria Math" w:hAnsi="Cambria Math"/>
                          <w:color w:val="000000" w:themeColor="text1"/>
                          <w:szCs w:val="22"/>
                        </w:rPr>
                        <m:t>2</m:t>
                      </m:r>
                    </m:sub>
                  </m:sSub>
                  <m:sSub>
                    <m:sSubPr>
                      <m:ctrlPr>
                        <w:rPr>
                          <w:rFonts w:ascii="Cambria Math" w:hAnsi="Cambria Math"/>
                          <w:b/>
                          <w:bCs/>
                          <w:i/>
                          <w:iCs/>
                          <w:color w:val="000000" w:themeColor="text1"/>
                          <w:szCs w:val="22"/>
                        </w:rPr>
                      </m:ctrlPr>
                    </m:sSubPr>
                    <m:e>
                      <m:r>
                        <m:rPr>
                          <m:sty m:val="bi"/>
                        </m:rPr>
                        <w:rPr>
                          <w:rFonts w:ascii="Cambria Math" w:hAnsi="Cambria Math"/>
                          <w:color w:val="000000" w:themeColor="text1"/>
                          <w:szCs w:val="22"/>
                        </w:rPr>
                        <m:t>A</m:t>
                      </m:r>
                    </m:e>
                    <m:sub>
                      <m:r>
                        <m:rPr>
                          <m:sty m:val="bi"/>
                        </m:rPr>
                        <w:rPr>
                          <w:rFonts w:ascii="Cambria Math" w:hAnsi="Cambria Math"/>
                          <w:color w:val="000000" w:themeColor="text1"/>
                          <w:szCs w:val="22"/>
                        </w:rPr>
                        <m:t>2</m:t>
                      </m:r>
                    </m:sub>
                  </m:sSub>
                </m:den>
              </m:f>
            </m:den>
          </m:f>
          <m:r>
            <w:rPr>
              <w:rFonts w:ascii="Cambria Math" w:hAnsi="Cambria Math"/>
            </w:rPr>
            <m:t xml:space="preserve">            (1)</m:t>
          </m:r>
        </m:oMath>
      </m:oMathPara>
    </w:p>
    <w:p w14:paraId="12C50F46" w14:textId="77777777" w:rsidR="00CE5D0F" w:rsidRDefault="00CE5D0F" w:rsidP="00CE5D0F"/>
    <w:p w14:paraId="2CE7A45B" w14:textId="77777777" w:rsidR="00CE5D0F" w:rsidRPr="00113AE8" w:rsidRDefault="004A0560" w:rsidP="00CE5D0F">
      <w:pPr>
        <w:rPr>
          <w:sz w:val="18"/>
          <w:szCs w:val="18"/>
        </w:rPr>
      </w:pPr>
      <m:oMathPara>
        <m:oMath>
          <m:sSub>
            <m:sSubPr>
              <m:ctrlPr>
                <w:rPr>
                  <w:rFonts w:ascii="Cambria Math" w:hAnsi="Cambria Math"/>
                  <w:i/>
                  <w:sz w:val="18"/>
                  <w:szCs w:val="18"/>
                </w:rPr>
              </m:ctrlPr>
            </m:sSubPr>
            <m:e>
              <m:r>
                <w:rPr>
                  <w:rFonts w:ascii="Cambria Math" w:hAnsi="Cambria Math"/>
                  <w:sz w:val="18"/>
                  <w:szCs w:val="18"/>
                </w:rPr>
                <m:t>q</m:t>
              </m:r>
            </m:e>
            <m:sub>
              <m:r>
                <w:rPr>
                  <w:rFonts w:ascii="Cambria Math" w:hAnsi="Cambria Math"/>
                  <w:sz w:val="18"/>
                  <w:szCs w:val="18"/>
                </w:rPr>
                <m:t>moving</m:t>
              </m:r>
            </m:sub>
          </m:sSub>
          <m:r>
            <w:rPr>
              <w:rFonts w:ascii="Cambria Math" w:hAnsi="Cambria Math"/>
              <w:sz w:val="18"/>
              <w:szCs w:val="18"/>
            </w:rPr>
            <m:t xml:space="preserve">= </m:t>
          </m:r>
          <m:f>
            <m:fPr>
              <m:ctrlPr>
                <w:rPr>
                  <w:rFonts w:ascii="Cambria Math" w:hAnsi="Cambria Math"/>
                  <w:i/>
                  <w:sz w:val="18"/>
                  <w:szCs w:val="18"/>
                </w:rPr>
              </m:ctrlPr>
            </m:fPr>
            <m:num>
              <m:r>
                <w:rPr>
                  <w:rFonts w:ascii="Cambria Math" w:hAnsi="Cambria Math"/>
                  <w:color w:val="000000" w:themeColor="text1"/>
                  <w:sz w:val="18"/>
                  <w:szCs w:val="18"/>
                </w:rPr>
                <m:t>(5.67×</m:t>
              </m:r>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10</m:t>
                  </m:r>
                </m:e>
                <m:sup>
                  <m:r>
                    <w:rPr>
                      <w:rFonts w:ascii="Cambria Math" w:hAnsi="Cambria Math"/>
                      <w:color w:val="000000" w:themeColor="text1"/>
                      <w:sz w:val="18"/>
                      <w:szCs w:val="18"/>
                    </w:rPr>
                    <m:t>-8</m:t>
                  </m:r>
                </m:sup>
              </m:sSup>
              <m:f>
                <m:fPr>
                  <m:ctrlPr>
                    <w:rPr>
                      <w:rFonts w:ascii="Cambria Math" w:hAnsi="Cambria Math"/>
                      <w:i/>
                      <w:color w:val="000000" w:themeColor="text1"/>
                      <w:sz w:val="18"/>
                      <w:szCs w:val="18"/>
                    </w:rPr>
                  </m:ctrlPr>
                </m:fPr>
                <m:num>
                  <m:r>
                    <w:rPr>
                      <w:rFonts w:ascii="Cambria Math" w:hAnsi="Cambria Math"/>
                      <w:color w:val="000000" w:themeColor="text1"/>
                      <w:sz w:val="18"/>
                      <w:szCs w:val="18"/>
                    </w:rPr>
                    <m:t>W</m:t>
                  </m:r>
                </m:num>
                <m:den>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K</m:t>
                      </m:r>
                    </m:e>
                    <m:sup>
                      <m:r>
                        <w:rPr>
                          <w:rFonts w:ascii="Cambria Math" w:hAnsi="Cambria Math"/>
                          <w:color w:val="000000" w:themeColor="text1"/>
                          <w:sz w:val="18"/>
                          <w:szCs w:val="18"/>
                        </w:rPr>
                        <m:t>4</m:t>
                      </m:r>
                    </m:sup>
                  </m:sSup>
                </m:den>
              </m:f>
              <m:r>
                <w:rPr>
                  <w:rFonts w:ascii="Cambria Math" w:hAnsi="Cambria Math"/>
                  <w:sz w:val="18"/>
                  <w:szCs w:val="18"/>
                </w:rPr>
                <m:t>)(</m:t>
              </m:r>
              <m:sSup>
                <m:sSupPr>
                  <m:ctrlPr>
                    <w:rPr>
                      <w:rFonts w:ascii="Cambria Math" w:hAnsi="Cambria Math"/>
                      <w:i/>
                      <w:sz w:val="18"/>
                      <w:szCs w:val="18"/>
                    </w:rPr>
                  </m:ctrlPr>
                </m:sSupPr>
                <m:e>
                  <m:r>
                    <w:rPr>
                      <w:rFonts w:ascii="Cambria Math" w:hAnsi="Cambria Math"/>
                      <w:sz w:val="18"/>
                      <w:szCs w:val="18"/>
                    </w:rPr>
                    <m:t>810.93</m:t>
                  </m:r>
                </m:e>
                <m:sup>
                  <m:r>
                    <w:rPr>
                      <w:rFonts w:ascii="Cambria Math" w:hAnsi="Cambria Math"/>
                      <w:sz w:val="18"/>
                      <w:szCs w:val="18"/>
                    </w:rPr>
                    <m:t>4</m:t>
                  </m:r>
                </m:sup>
              </m:sSup>
              <m:r>
                <w:rPr>
                  <w:rFonts w:ascii="Cambria Math" w:hAnsi="Cambria Math"/>
                  <w:sz w:val="18"/>
                  <w:szCs w:val="18"/>
                </w:rPr>
                <m:t>-</m:t>
              </m:r>
              <m:sSup>
                <m:sSupPr>
                  <m:ctrlPr>
                    <w:rPr>
                      <w:rFonts w:ascii="Cambria Math" w:hAnsi="Cambria Math"/>
                      <w:i/>
                      <w:sz w:val="18"/>
                      <w:szCs w:val="18"/>
                    </w:rPr>
                  </m:ctrlPr>
                </m:sSupPr>
                <m:e>
                  <m:r>
                    <w:rPr>
                      <w:rFonts w:ascii="Cambria Math" w:hAnsi="Cambria Math"/>
                      <w:sz w:val="18"/>
                      <w:szCs w:val="18"/>
                    </w:rPr>
                    <m:t>293.15</m:t>
                  </m:r>
                </m:e>
                <m:sup>
                  <m:r>
                    <w:rPr>
                      <w:rFonts w:ascii="Cambria Math" w:hAnsi="Cambria Math"/>
                      <w:sz w:val="18"/>
                      <w:szCs w:val="18"/>
                    </w:rPr>
                    <m:t>4</m:t>
                  </m:r>
                </m:sup>
              </m:sSup>
              <m:r>
                <w:rPr>
                  <w:rFonts w:ascii="Cambria Math" w:hAnsi="Cambria Math"/>
                  <w:sz w:val="18"/>
                  <w:szCs w:val="18"/>
                </w:rPr>
                <m:t>)°K</m:t>
              </m:r>
            </m:num>
            <m:den>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0.4</m:t>
                  </m:r>
                </m:num>
                <m:den>
                  <m:r>
                    <m:rPr>
                      <m:sty m:val="bi"/>
                    </m:rPr>
                    <w:rPr>
                      <w:rFonts w:ascii="Cambria Math" w:hAnsi="Cambria Math"/>
                      <w:color w:val="000000" w:themeColor="text1"/>
                      <w:sz w:val="18"/>
                      <w:szCs w:val="18"/>
                    </w:rPr>
                    <m:t>0.4(</m:t>
                  </m:r>
                  <m:r>
                    <m:rPr>
                      <m:sty m:val="b"/>
                    </m:rPr>
                    <w:rPr>
                      <w:rFonts w:ascii="Cambria Math" w:hAnsi="Cambria Math"/>
                      <w:color w:val="000000" w:themeColor="text1"/>
                      <w:sz w:val="18"/>
                      <w:szCs w:val="18"/>
                    </w:rPr>
                    <m:t>0.03871</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den>
              </m:f>
              <m:r>
                <w:rPr>
                  <w:rFonts w:ascii="Cambria Math" w:hAnsi="Cambria Math"/>
                  <w:sz w:val="18"/>
                  <w:szCs w:val="18"/>
                </w:rPr>
                <m:t xml:space="preserve">+ </m:t>
              </m:r>
              <m:f>
                <m:fPr>
                  <m:ctrlPr>
                    <w:rPr>
                      <w:rFonts w:ascii="Cambria Math" w:hAnsi="Cambria Math"/>
                      <w:i/>
                      <w:sz w:val="18"/>
                      <w:szCs w:val="18"/>
                    </w:rPr>
                  </m:ctrlPr>
                </m:fPr>
                <m:num>
                  <m:r>
                    <w:rPr>
                      <w:rFonts w:ascii="Cambria Math" w:hAnsi="Cambria Math"/>
                      <w:sz w:val="18"/>
                      <w:szCs w:val="18"/>
                    </w:rPr>
                    <m:t>1</m:t>
                  </m:r>
                </m:num>
                <m:den>
                  <m:r>
                    <w:rPr>
                      <w:rFonts w:ascii="Cambria Math" w:hAnsi="Cambria Math"/>
                      <w:sz w:val="18"/>
                      <w:szCs w:val="18"/>
                    </w:rPr>
                    <m:t>(</m:t>
                  </m:r>
                  <m:r>
                    <m:rPr>
                      <m:sty m:val="b"/>
                    </m:rPr>
                    <w:rPr>
                      <w:rFonts w:ascii="Cambria Math" w:hAnsi="Cambria Math"/>
                      <w:color w:val="000000" w:themeColor="text1"/>
                      <w:sz w:val="18"/>
                      <w:szCs w:val="18"/>
                    </w:rPr>
                    <m:t>0.03871</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r>
                    <w:rPr>
                      <w:rFonts w:ascii="Cambria Math" w:hAnsi="Cambria Math"/>
                      <w:sz w:val="18"/>
                      <w:szCs w:val="18"/>
                    </w:rPr>
                    <m:t>(1)</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0.07</m:t>
                  </m:r>
                </m:num>
                <m:den>
                  <m:r>
                    <m:rPr>
                      <m:sty m:val="bi"/>
                    </m:rPr>
                    <w:rPr>
                      <w:rFonts w:ascii="Cambria Math" w:hAnsi="Cambria Math"/>
                      <w:color w:val="000000" w:themeColor="text1"/>
                      <w:sz w:val="18"/>
                      <w:szCs w:val="18"/>
                    </w:rPr>
                    <m:t>0.07(0.4362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m:rPr>
                      <m:sty m:val="bi"/>
                    </m:rPr>
                    <w:rPr>
                      <w:rFonts w:ascii="Cambria Math" w:hAnsi="Cambria Math"/>
                      <w:color w:val="000000" w:themeColor="text1"/>
                      <w:sz w:val="18"/>
                      <w:szCs w:val="18"/>
                    </w:rPr>
                    <m:t>)</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0.10</m:t>
                  </m:r>
                </m:num>
                <m:den>
                  <m:r>
                    <m:rPr>
                      <m:sty m:val="bi"/>
                    </m:rPr>
                    <w:rPr>
                      <w:rFonts w:ascii="Cambria Math" w:hAnsi="Cambria Math"/>
                      <w:color w:val="000000" w:themeColor="text1"/>
                      <w:sz w:val="18"/>
                      <w:szCs w:val="18"/>
                    </w:rPr>
                    <m:t>0.10(0.4362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num>
                <m:den>
                  <m:r>
                    <w:rPr>
                      <w:rFonts w:ascii="Cambria Math" w:hAnsi="Cambria Math"/>
                      <w:sz w:val="18"/>
                      <w:szCs w:val="18"/>
                    </w:rPr>
                    <m:t>0</m:t>
                  </m:r>
                  <m:r>
                    <m:rPr>
                      <m:sty m:val="bi"/>
                    </m:rPr>
                    <w:rPr>
                      <w:rFonts w:ascii="Cambria Math" w:hAnsi="Cambria Math"/>
                      <w:color w:val="000000" w:themeColor="text1"/>
                      <w:sz w:val="18"/>
                      <w:szCs w:val="18"/>
                    </w:rPr>
                    <m:t>.4362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sz w:val="18"/>
                      <w:szCs w:val="18"/>
                    </w:rPr>
                    <m:t>(1)</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0.4</m:t>
                  </m:r>
                </m:num>
                <m:den>
                  <m:r>
                    <m:rPr>
                      <m:sty m:val="bi"/>
                    </m:rPr>
                    <w:rPr>
                      <w:rFonts w:ascii="Cambria Math" w:hAnsi="Cambria Math"/>
                      <w:color w:val="000000" w:themeColor="text1"/>
                      <w:sz w:val="18"/>
                      <w:szCs w:val="18"/>
                    </w:rPr>
                    <m:t>0.4(0.2958</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m:rPr>
                      <m:sty m:val="bi"/>
                    </m:rPr>
                    <w:rPr>
                      <w:rFonts w:ascii="Cambria Math" w:hAnsi="Cambria Math"/>
                      <w:color w:val="000000" w:themeColor="text1"/>
                      <w:sz w:val="18"/>
                      <w:szCs w:val="18"/>
                    </w:rPr>
                    <m:t>)</m:t>
                  </m:r>
                </m:den>
              </m:f>
            </m:den>
          </m:f>
        </m:oMath>
      </m:oMathPara>
    </w:p>
    <w:p w14:paraId="4D990C2D" w14:textId="77777777" w:rsidR="00CE5D0F" w:rsidRPr="00113AE8" w:rsidRDefault="00CE5D0F" w:rsidP="00CE5D0F">
      <w:pPr>
        <w:rPr>
          <w:sz w:val="18"/>
          <w:szCs w:val="18"/>
        </w:rPr>
      </w:pPr>
    </w:p>
    <w:p w14:paraId="03750161" w14:textId="77777777" w:rsidR="00CE5D0F" w:rsidRDefault="00CE5D0F" w:rsidP="00CE5D0F"/>
    <w:p w14:paraId="3AC29059" w14:textId="77777777" w:rsidR="00CE5D0F" w:rsidRPr="001179EA" w:rsidRDefault="004A0560" w:rsidP="00CE5D0F">
      <w:pPr>
        <w:jc w:val="center"/>
        <w:rPr>
          <w:sz w:val="24"/>
        </w:rPr>
      </w:pPr>
      <m:oMath>
        <m:sSub>
          <m:sSubPr>
            <m:ctrlPr>
              <w:rPr>
                <w:rFonts w:ascii="Cambria Math" w:hAnsi="Cambria Math"/>
                <w:i/>
                <w:sz w:val="24"/>
                <w:highlight w:val="yellow"/>
              </w:rPr>
            </m:ctrlPr>
          </m:sSubPr>
          <m:e>
            <m:r>
              <w:rPr>
                <w:rFonts w:ascii="Cambria Math" w:hAnsi="Cambria Math"/>
                <w:sz w:val="24"/>
                <w:highlight w:val="yellow"/>
              </w:rPr>
              <m:t>q</m:t>
            </m:r>
          </m:e>
          <m:sub>
            <m:r>
              <w:rPr>
                <w:rFonts w:ascii="Cambria Math" w:hAnsi="Cambria Math"/>
                <w:sz w:val="24"/>
                <w:highlight w:val="yellow"/>
              </w:rPr>
              <m:t>moving</m:t>
            </m:r>
          </m:sub>
        </m:sSub>
        <m:r>
          <w:rPr>
            <w:rFonts w:ascii="Cambria Math" w:hAnsi="Cambria Math"/>
            <w:sz w:val="24"/>
            <w:highlight w:val="yellow"/>
          </w:rPr>
          <m:t xml:space="preserve">= </m:t>
        </m:r>
      </m:oMath>
      <w:r w:rsidR="00CE5D0F" w:rsidRPr="001179EA">
        <w:rPr>
          <w:sz w:val="24"/>
          <w:highlight w:val="yellow"/>
        </w:rPr>
        <w:t>195.88 [W]</w:t>
      </w:r>
    </w:p>
    <w:p w14:paraId="55288351" w14:textId="77777777" w:rsidR="00CE5D0F" w:rsidRDefault="00CE5D0F" w:rsidP="00CE5D0F">
      <w:pPr>
        <w:jc w:val="center"/>
        <w:rPr>
          <w:sz w:val="18"/>
          <w:szCs w:val="18"/>
        </w:rPr>
      </w:pPr>
    </w:p>
    <w:p w14:paraId="0E42A43A" w14:textId="77777777" w:rsidR="00CE5D0F" w:rsidRPr="00602E29" w:rsidRDefault="00CE5D0F" w:rsidP="00CE5D0F">
      <w:pPr>
        <w:jc w:val="center"/>
        <w:rPr>
          <w:sz w:val="18"/>
          <w:szCs w:val="18"/>
        </w:rPr>
      </w:pPr>
    </w:p>
    <w:p w14:paraId="2DA30AD4" w14:textId="77777777" w:rsidR="00CE5D0F" w:rsidRPr="00113AE8" w:rsidRDefault="004A0560" w:rsidP="00CE5D0F">
      <w:pPr>
        <w:rPr>
          <w:sz w:val="18"/>
          <w:szCs w:val="18"/>
        </w:rPr>
      </w:pPr>
      <m:oMathPara>
        <m:oMath>
          <m:sSub>
            <m:sSubPr>
              <m:ctrlPr>
                <w:rPr>
                  <w:rFonts w:ascii="Cambria Math" w:hAnsi="Cambria Math"/>
                  <w:i/>
                  <w:sz w:val="18"/>
                  <w:szCs w:val="18"/>
                </w:rPr>
              </m:ctrlPr>
            </m:sSubPr>
            <m:e>
              <m:r>
                <w:rPr>
                  <w:rFonts w:ascii="Cambria Math" w:hAnsi="Cambria Math"/>
                  <w:sz w:val="18"/>
                  <w:szCs w:val="18"/>
                </w:rPr>
                <m:t>q</m:t>
              </m:r>
            </m:e>
            <m:sub>
              <m:r>
                <w:rPr>
                  <w:rFonts w:ascii="Cambria Math" w:hAnsi="Cambria Math"/>
                  <w:sz w:val="18"/>
                  <w:szCs w:val="18"/>
                </w:rPr>
                <m:t>Idling</m:t>
              </m:r>
            </m:sub>
          </m:sSub>
          <m:r>
            <w:rPr>
              <w:rFonts w:ascii="Cambria Math" w:hAnsi="Cambria Math"/>
              <w:sz w:val="18"/>
              <w:szCs w:val="18"/>
            </w:rPr>
            <m:t xml:space="preserve">= </m:t>
          </m:r>
          <m:f>
            <m:fPr>
              <m:ctrlPr>
                <w:rPr>
                  <w:rFonts w:ascii="Cambria Math" w:hAnsi="Cambria Math"/>
                  <w:i/>
                  <w:sz w:val="18"/>
                  <w:szCs w:val="18"/>
                </w:rPr>
              </m:ctrlPr>
            </m:fPr>
            <m:num>
              <m:r>
                <w:rPr>
                  <w:rFonts w:ascii="Cambria Math" w:hAnsi="Cambria Math"/>
                  <w:color w:val="000000" w:themeColor="text1"/>
                  <w:sz w:val="18"/>
                  <w:szCs w:val="18"/>
                </w:rPr>
                <m:t>(5.67×</m:t>
              </m:r>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10</m:t>
                  </m:r>
                </m:e>
                <m:sup>
                  <m:r>
                    <w:rPr>
                      <w:rFonts w:ascii="Cambria Math" w:hAnsi="Cambria Math"/>
                      <w:color w:val="000000" w:themeColor="text1"/>
                      <w:sz w:val="18"/>
                      <w:szCs w:val="18"/>
                    </w:rPr>
                    <m:t>-8</m:t>
                  </m:r>
                </m:sup>
              </m:sSup>
              <m:f>
                <m:fPr>
                  <m:ctrlPr>
                    <w:rPr>
                      <w:rFonts w:ascii="Cambria Math" w:hAnsi="Cambria Math"/>
                      <w:i/>
                      <w:color w:val="000000" w:themeColor="text1"/>
                      <w:sz w:val="18"/>
                      <w:szCs w:val="18"/>
                    </w:rPr>
                  </m:ctrlPr>
                </m:fPr>
                <m:num>
                  <m:r>
                    <w:rPr>
                      <w:rFonts w:ascii="Cambria Math" w:hAnsi="Cambria Math"/>
                      <w:color w:val="000000" w:themeColor="text1"/>
                      <w:sz w:val="18"/>
                      <w:szCs w:val="18"/>
                    </w:rPr>
                    <m:t>W</m:t>
                  </m:r>
                </m:num>
                <m:den>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sSup>
                    <m:sSupPr>
                      <m:ctrlPr>
                        <w:rPr>
                          <w:rFonts w:ascii="Cambria Math" w:hAnsi="Cambria Math"/>
                          <w:i/>
                          <w:color w:val="000000" w:themeColor="text1"/>
                          <w:sz w:val="18"/>
                          <w:szCs w:val="18"/>
                        </w:rPr>
                      </m:ctrlPr>
                    </m:sSupPr>
                    <m:e>
                      <m:r>
                        <w:rPr>
                          <w:rFonts w:ascii="Cambria Math" w:hAnsi="Cambria Math"/>
                          <w:color w:val="000000" w:themeColor="text1"/>
                          <w:sz w:val="18"/>
                          <w:szCs w:val="18"/>
                        </w:rPr>
                        <m:t>K</m:t>
                      </m:r>
                    </m:e>
                    <m:sup>
                      <m:r>
                        <w:rPr>
                          <w:rFonts w:ascii="Cambria Math" w:hAnsi="Cambria Math"/>
                          <w:color w:val="000000" w:themeColor="text1"/>
                          <w:sz w:val="18"/>
                          <w:szCs w:val="18"/>
                        </w:rPr>
                        <m:t>4</m:t>
                      </m:r>
                    </m:sup>
                  </m:sSup>
                </m:den>
              </m:f>
              <m:r>
                <w:rPr>
                  <w:rFonts w:ascii="Cambria Math" w:hAnsi="Cambria Math"/>
                  <w:sz w:val="18"/>
                  <w:szCs w:val="18"/>
                </w:rPr>
                <m:t>)(</m:t>
              </m:r>
              <m:sSup>
                <m:sSupPr>
                  <m:ctrlPr>
                    <w:rPr>
                      <w:rFonts w:ascii="Cambria Math" w:hAnsi="Cambria Math"/>
                      <w:i/>
                      <w:sz w:val="18"/>
                      <w:szCs w:val="18"/>
                    </w:rPr>
                  </m:ctrlPr>
                </m:sSupPr>
                <m:e>
                  <m:r>
                    <w:rPr>
                      <w:rFonts w:ascii="Cambria Math" w:hAnsi="Cambria Math"/>
                      <w:sz w:val="18"/>
                      <w:szCs w:val="18"/>
                    </w:rPr>
                    <m:t>644.26</m:t>
                  </m:r>
                </m:e>
                <m:sup>
                  <m:r>
                    <w:rPr>
                      <w:rFonts w:ascii="Cambria Math" w:hAnsi="Cambria Math"/>
                      <w:sz w:val="18"/>
                      <w:szCs w:val="18"/>
                    </w:rPr>
                    <m:t>4</m:t>
                  </m:r>
                </m:sup>
              </m:sSup>
              <m:r>
                <w:rPr>
                  <w:rFonts w:ascii="Cambria Math" w:hAnsi="Cambria Math"/>
                  <w:sz w:val="18"/>
                  <w:szCs w:val="18"/>
                </w:rPr>
                <m:t>-</m:t>
              </m:r>
              <m:sSup>
                <m:sSupPr>
                  <m:ctrlPr>
                    <w:rPr>
                      <w:rFonts w:ascii="Cambria Math" w:hAnsi="Cambria Math"/>
                      <w:i/>
                      <w:sz w:val="18"/>
                      <w:szCs w:val="18"/>
                    </w:rPr>
                  </m:ctrlPr>
                </m:sSupPr>
                <m:e>
                  <m:r>
                    <w:rPr>
                      <w:rFonts w:ascii="Cambria Math" w:hAnsi="Cambria Math"/>
                      <w:sz w:val="18"/>
                      <w:szCs w:val="18"/>
                    </w:rPr>
                    <m:t>293.15</m:t>
                  </m:r>
                </m:e>
                <m:sup>
                  <m:r>
                    <w:rPr>
                      <w:rFonts w:ascii="Cambria Math" w:hAnsi="Cambria Math"/>
                      <w:sz w:val="18"/>
                      <w:szCs w:val="18"/>
                    </w:rPr>
                    <m:t>4</m:t>
                  </m:r>
                </m:sup>
              </m:sSup>
              <m:r>
                <w:rPr>
                  <w:rFonts w:ascii="Cambria Math" w:hAnsi="Cambria Math"/>
                  <w:sz w:val="18"/>
                  <w:szCs w:val="18"/>
                </w:rPr>
                <m:t>)°K</m:t>
              </m:r>
            </m:num>
            <m:den>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0.4</m:t>
                  </m:r>
                </m:num>
                <m:den>
                  <m:r>
                    <m:rPr>
                      <m:sty m:val="bi"/>
                    </m:rPr>
                    <w:rPr>
                      <w:rFonts w:ascii="Cambria Math" w:hAnsi="Cambria Math"/>
                      <w:color w:val="000000" w:themeColor="text1"/>
                      <w:sz w:val="18"/>
                      <w:szCs w:val="18"/>
                    </w:rPr>
                    <m:t>0.4(</m:t>
                  </m:r>
                  <m:r>
                    <m:rPr>
                      <m:sty m:val="b"/>
                    </m:rPr>
                    <w:rPr>
                      <w:rFonts w:ascii="Cambria Math" w:hAnsi="Cambria Math"/>
                      <w:color w:val="000000" w:themeColor="text1"/>
                      <w:sz w:val="18"/>
                      <w:szCs w:val="18"/>
                    </w:rPr>
                    <m:t>0.03871</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den>
              </m:f>
              <m:r>
                <w:rPr>
                  <w:rFonts w:ascii="Cambria Math" w:hAnsi="Cambria Math"/>
                  <w:sz w:val="18"/>
                  <w:szCs w:val="18"/>
                </w:rPr>
                <m:t xml:space="preserve">+ </m:t>
              </m:r>
              <m:f>
                <m:fPr>
                  <m:ctrlPr>
                    <w:rPr>
                      <w:rFonts w:ascii="Cambria Math" w:hAnsi="Cambria Math"/>
                      <w:i/>
                      <w:sz w:val="18"/>
                      <w:szCs w:val="18"/>
                    </w:rPr>
                  </m:ctrlPr>
                </m:fPr>
                <m:num>
                  <m:r>
                    <w:rPr>
                      <w:rFonts w:ascii="Cambria Math" w:hAnsi="Cambria Math"/>
                      <w:sz w:val="18"/>
                      <w:szCs w:val="18"/>
                    </w:rPr>
                    <m:t>1</m:t>
                  </m:r>
                </m:num>
                <m:den>
                  <m:r>
                    <w:rPr>
                      <w:rFonts w:ascii="Cambria Math" w:hAnsi="Cambria Math"/>
                      <w:sz w:val="18"/>
                      <w:szCs w:val="18"/>
                    </w:rPr>
                    <m:t>(</m:t>
                  </m:r>
                  <m:r>
                    <m:rPr>
                      <m:sty m:val="b"/>
                    </m:rPr>
                    <w:rPr>
                      <w:rFonts w:ascii="Cambria Math" w:hAnsi="Cambria Math"/>
                      <w:color w:val="000000" w:themeColor="text1"/>
                      <w:sz w:val="18"/>
                      <w:szCs w:val="18"/>
                    </w:rPr>
                    <m:t>0.03871</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r>
                    <w:rPr>
                      <w:rFonts w:ascii="Cambria Math" w:hAnsi="Cambria Math"/>
                      <w:sz w:val="18"/>
                      <w:szCs w:val="18"/>
                    </w:rPr>
                    <m:t>(1)</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0.07</m:t>
                  </m:r>
                </m:num>
                <m:den>
                  <m:r>
                    <m:rPr>
                      <m:sty m:val="bi"/>
                    </m:rPr>
                    <w:rPr>
                      <w:rFonts w:ascii="Cambria Math" w:hAnsi="Cambria Math"/>
                      <w:color w:val="000000" w:themeColor="text1"/>
                      <w:sz w:val="18"/>
                      <w:szCs w:val="18"/>
                    </w:rPr>
                    <m:t>0.07(0.4362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m:rPr>
                      <m:sty m:val="bi"/>
                    </m:rPr>
                    <w:rPr>
                      <w:rFonts w:ascii="Cambria Math" w:hAnsi="Cambria Math"/>
                      <w:color w:val="000000" w:themeColor="text1"/>
                      <w:sz w:val="18"/>
                      <w:szCs w:val="18"/>
                    </w:rPr>
                    <m:t>)</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0.10</m:t>
                  </m:r>
                </m:num>
                <m:den>
                  <m:r>
                    <m:rPr>
                      <m:sty m:val="bi"/>
                    </m:rPr>
                    <w:rPr>
                      <w:rFonts w:ascii="Cambria Math" w:hAnsi="Cambria Math"/>
                      <w:color w:val="000000" w:themeColor="text1"/>
                      <w:sz w:val="18"/>
                      <w:szCs w:val="18"/>
                    </w:rPr>
                    <m:t>0.10(0.4362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color w:val="000000" w:themeColor="text1"/>
                      <w:sz w:val="18"/>
                      <w:szCs w:val="18"/>
                    </w:rPr>
                    <m:t>)</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num>
                <m:den>
                  <m:r>
                    <w:rPr>
                      <w:rFonts w:ascii="Cambria Math" w:hAnsi="Cambria Math"/>
                      <w:sz w:val="18"/>
                      <w:szCs w:val="18"/>
                    </w:rPr>
                    <m:t>0</m:t>
                  </m:r>
                  <m:r>
                    <m:rPr>
                      <m:sty m:val="bi"/>
                    </m:rPr>
                    <w:rPr>
                      <w:rFonts w:ascii="Cambria Math" w:hAnsi="Cambria Math"/>
                      <w:color w:val="000000" w:themeColor="text1"/>
                      <w:sz w:val="18"/>
                      <w:szCs w:val="18"/>
                    </w:rPr>
                    <m:t>.4362</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w:rPr>
                      <w:rFonts w:ascii="Cambria Math" w:hAnsi="Cambria Math"/>
                      <w:sz w:val="18"/>
                      <w:szCs w:val="18"/>
                    </w:rPr>
                    <m:t>(1)</m:t>
                  </m:r>
                </m:den>
              </m:f>
              <m:r>
                <w:rPr>
                  <w:rFonts w:ascii="Cambria Math" w:hAnsi="Cambria Math"/>
                  <w:sz w:val="18"/>
                  <w:szCs w:val="18"/>
                </w:rPr>
                <m:t>+</m:t>
              </m:r>
              <m:f>
                <m:fPr>
                  <m:ctrlPr>
                    <w:rPr>
                      <w:rFonts w:ascii="Cambria Math" w:hAnsi="Cambria Math"/>
                      <w:i/>
                      <w:sz w:val="18"/>
                      <w:szCs w:val="18"/>
                    </w:rPr>
                  </m:ctrlPr>
                </m:fPr>
                <m:num>
                  <m:r>
                    <w:rPr>
                      <w:rFonts w:ascii="Cambria Math" w:hAnsi="Cambria Math"/>
                      <w:sz w:val="18"/>
                      <w:szCs w:val="18"/>
                    </w:rPr>
                    <m:t>1-</m:t>
                  </m:r>
                  <m:r>
                    <m:rPr>
                      <m:sty m:val="bi"/>
                    </m:rPr>
                    <w:rPr>
                      <w:rFonts w:ascii="Cambria Math" w:hAnsi="Cambria Math"/>
                      <w:color w:val="000000" w:themeColor="text1"/>
                      <w:sz w:val="18"/>
                      <w:szCs w:val="18"/>
                    </w:rPr>
                    <m:t>0.4</m:t>
                  </m:r>
                </m:num>
                <m:den>
                  <m:r>
                    <m:rPr>
                      <m:sty m:val="bi"/>
                    </m:rPr>
                    <w:rPr>
                      <w:rFonts w:ascii="Cambria Math" w:hAnsi="Cambria Math"/>
                      <w:color w:val="000000" w:themeColor="text1"/>
                      <w:sz w:val="18"/>
                      <w:szCs w:val="18"/>
                    </w:rPr>
                    <m:t>0.4(0.2958</m:t>
                  </m:r>
                  <m:sSup>
                    <m:sSupPr>
                      <m:ctrlPr>
                        <w:rPr>
                          <w:rFonts w:ascii="Cambria Math" w:hAnsi="Cambria Math"/>
                          <w:i/>
                          <w:iCs/>
                          <w:color w:val="000000" w:themeColor="text1"/>
                          <w:sz w:val="18"/>
                          <w:szCs w:val="18"/>
                        </w:rPr>
                      </m:ctrlPr>
                    </m:sSupPr>
                    <m:e>
                      <m:r>
                        <w:rPr>
                          <w:rFonts w:ascii="Cambria Math" w:hAnsi="Cambria Math"/>
                          <w:color w:val="000000" w:themeColor="text1"/>
                          <w:sz w:val="18"/>
                          <w:szCs w:val="18"/>
                        </w:rPr>
                        <m:t>m</m:t>
                      </m:r>
                    </m:e>
                    <m:sup>
                      <m:r>
                        <w:rPr>
                          <w:rFonts w:ascii="Cambria Math" w:hAnsi="Cambria Math"/>
                          <w:color w:val="000000" w:themeColor="text1"/>
                          <w:sz w:val="18"/>
                          <w:szCs w:val="18"/>
                        </w:rPr>
                        <m:t>2</m:t>
                      </m:r>
                    </m:sup>
                  </m:sSup>
                  <m:r>
                    <m:rPr>
                      <m:sty m:val="bi"/>
                    </m:rPr>
                    <w:rPr>
                      <w:rFonts w:ascii="Cambria Math" w:hAnsi="Cambria Math"/>
                      <w:color w:val="000000" w:themeColor="text1"/>
                      <w:sz w:val="18"/>
                      <w:szCs w:val="18"/>
                    </w:rPr>
                    <m:t>)</m:t>
                  </m:r>
                </m:den>
              </m:f>
            </m:den>
          </m:f>
        </m:oMath>
      </m:oMathPara>
    </w:p>
    <w:p w14:paraId="62E344F9" w14:textId="77777777" w:rsidR="00CE5D0F" w:rsidRDefault="00CE5D0F" w:rsidP="00CE5D0F"/>
    <w:p w14:paraId="43D9FC1E" w14:textId="77777777" w:rsidR="00CE5D0F" w:rsidRPr="001179EA" w:rsidRDefault="004A0560" w:rsidP="00CE5D0F">
      <w:pPr>
        <w:jc w:val="center"/>
        <w:rPr>
          <w:sz w:val="24"/>
        </w:rPr>
      </w:pPr>
      <m:oMathPara>
        <m:oMath>
          <m:sSub>
            <m:sSubPr>
              <m:ctrlPr>
                <w:rPr>
                  <w:rFonts w:ascii="Cambria Math" w:hAnsi="Cambria Math"/>
                  <w:i/>
                  <w:sz w:val="24"/>
                  <w:highlight w:val="yellow"/>
                </w:rPr>
              </m:ctrlPr>
            </m:sSubPr>
            <m:e>
              <m:r>
                <w:rPr>
                  <w:rFonts w:ascii="Cambria Math" w:hAnsi="Cambria Math"/>
                  <w:sz w:val="24"/>
                  <w:highlight w:val="yellow"/>
                </w:rPr>
                <m:t>q</m:t>
              </m:r>
            </m:e>
            <m:sub>
              <m:r>
                <w:rPr>
                  <w:rFonts w:ascii="Cambria Math" w:hAnsi="Cambria Math"/>
                  <w:sz w:val="24"/>
                  <w:highlight w:val="yellow"/>
                </w:rPr>
                <m:t>Idling</m:t>
              </m:r>
            </m:sub>
          </m:sSub>
          <m:r>
            <w:rPr>
              <w:rFonts w:ascii="Cambria Math" w:hAnsi="Cambria Math"/>
              <w:sz w:val="24"/>
              <w:highlight w:val="yellow"/>
            </w:rPr>
            <m:t>=75.99 [W]</m:t>
          </m:r>
        </m:oMath>
      </m:oMathPara>
    </w:p>
    <w:p w14:paraId="1CA9E7D0" w14:textId="77777777" w:rsidR="00CE5D0F" w:rsidRDefault="00CE5D0F" w:rsidP="00CE5D0F"/>
    <w:p w14:paraId="3D2ED308" w14:textId="77777777" w:rsidR="00CE5D0F" w:rsidRPr="006C3ED9" w:rsidRDefault="00CE5D0F" w:rsidP="00CE5D0F">
      <w:pPr>
        <w:rPr>
          <w:sz w:val="24"/>
        </w:rPr>
      </w:pPr>
      <w:r w:rsidRPr="006C3ED9">
        <w:rPr>
          <w:sz w:val="24"/>
        </w:rPr>
        <w:t xml:space="preserve">The Stephan Boltzmann equation will then be used to estimate </w:t>
      </w:r>
      <w:r w:rsidRPr="006C3ED9">
        <w:rPr>
          <w:b/>
          <w:bCs/>
          <w:sz w:val="24"/>
        </w:rPr>
        <w:t>radiation emitted</w:t>
      </w:r>
      <w:r w:rsidRPr="006C3ED9">
        <w:rPr>
          <w:sz w:val="24"/>
        </w:rPr>
        <w:t xml:space="preserve"> from the exhaust:</w:t>
      </w:r>
    </w:p>
    <w:p w14:paraId="4862A3C9" w14:textId="77777777" w:rsidR="00CE5D0F" w:rsidRPr="006C3ED9" w:rsidRDefault="00CE5D0F" w:rsidP="00CE5D0F">
      <w:pPr>
        <w:rPr>
          <w:sz w:val="24"/>
        </w:rPr>
      </w:pPr>
    </w:p>
    <w:p w14:paraId="0B32339C" w14:textId="77777777" w:rsidR="00CE5D0F" w:rsidRPr="006C3ED9" w:rsidRDefault="00CE5D0F" w:rsidP="00CE5D0F">
      <w:pPr>
        <w:jc w:val="center"/>
        <w:rPr>
          <w:iCs/>
          <w:color w:val="000000" w:themeColor="text1"/>
          <w:sz w:val="24"/>
        </w:rPr>
      </w:pPr>
      <m:oMath>
        <m:r>
          <w:rPr>
            <w:rFonts w:ascii="Cambria Math" w:hAnsi="Cambria Math"/>
            <w:color w:val="000000" w:themeColor="text1"/>
            <w:sz w:val="24"/>
          </w:rPr>
          <m:t>E= εσ</m:t>
        </m:r>
        <m:sSub>
          <m:sSubPr>
            <m:ctrlPr>
              <w:rPr>
                <w:rFonts w:ascii="Cambria Math" w:hAnsi="Cambria Math"/>
                <w:i/>
                <w:iCs/>
                <w:color w:val="000000" w:themeColor="text1"/>
                <w:sz w:val="24"/>
              </w:rPr>
            </m:ctrlPr>
          </m:sSubPr>
          <m:e>
            <m:r>
              <w:rPr>
                <w:rFonts w:ascii="Cambria Math" w:hAnsi="Cambria Math"/>
                <w:color w:val="000000" w:themeColor="text1"/>
                <w:sz w:val="24"/>
              </w:rPr>
              <m:t>A</m:t>
            </m:r>
          </m:e>
          <m:sub>
            <m:r>
              <w:rPr>
                <w:rFonts w:ascii="Cambria Math" w:hAnsi="Cambria Math"/>
                <w:color w:val="000000" w:themeColor="text1"/>
                <w:sz w:val="24"/>
              </w:rPr>
              <m:t>s</m:t>
            </m:r>
          </m:sub>
        </m:sSub>
        <m:sSup>
          <m:sSupPr>
            <m:ctrlPr>
              <w:rPr>
                <w:rFonts w:ascii="Cambria Math" w:hAnsi="Cambria Math"/>
                <w:i/>
                <w:iCs/>
                <w:color w:val="000000" w:themeColor="text1"/>
                <w:sz w:val="24"/>
              </w:rPr>
            </m:ctrlPr>
          </m:sSupPr>
          <m:e>
            <m:r>
              <w:rPr>
                <w:rFonts w:ascii="Cambria Math" w:hAnsi="Cambria Math"/>
                <w:color w:val="000000" w:themeColor="text1"/>
                <w:sz w:val="24"/>
              </w:rPr>
              <m:t>T</m:t>
            </m:r>
          </m:e>
          <m:sup>
            <m:r>
              <w:rPr>
                <w:rFonts w:ascii="Cambria Math" w:hAnsi="Cambria Math"/>
                <w:color w:val="000000" w:themeColor="text1"/>
                <w:sz w:val="24"/>
              </w:rPr>
              <m:t>4</m:t>
            </m:r>
          </m:sup>
        </m:sSup>
      </m:oMath>
      <w:r w:rsidRPr="006C3ED9">
        <w:rPr>
          <w:iCs/>
          <w:color w:val="000000" w:themeColor="text1"/>
          <w:sz w:val="24"/>
        </w:rPr>
        <w:t xml:space="preserve">                  (2)</w:t>
      </w:r>
    </w:p>
    <w:p w14:paraId="1FF29621" w14:textId="77777777" w:rsidR="00CE5D0F" w:rsidRPr="006C3ED9" w:rsidRDefault="00CE5D0F" w:rsidP="00CE5D0F">
      <w:pPr>
        <w:jc w:val="center"/>
        <w:rPr>
          <w:iCs/>
          <w:color w:val="000000" w:themeColor="text1"/>
          <w:sz w:val="24"/>
        </w:rPr>
      </w:pPr>
    </w:p>
    <w:p w14:paraId="38763B24" w14:textId="77777777" w:rsidR="00CE5D0F" w:rsidRPr="006C3ED9" w:rsidRDefault="00CE5D0F" w:rsidP="00CE5D0F">
      <w:pPr>
        <w:jc w:val="center"/>
        <w:rPr>
          <w:iCs/>
          <w:color w:val="000000" w:themeColor="text1"/>
          <w:sz w:val="24"/>
        </w:rPr>
      </w:pPr>
      <w:r w:rsidRPr="006C3ED9">
        <w:rPr>
          <w:iCs/>
          <w:color w:val="000000" w:themeColor="text1"/>
          <w:sz w:val="24"/>
        </w:rPr>
        <w:t xml:space="preserve">Absolute Temperature of exhaust while moving = 1000 </w:t>
      </w:r>
      <m:oMath>
        <m:r>
          <w:rPr>
            <w:rFonts w:ascii="Cambria Math" w:hAnsi="Cambria Math"/>
            <w:color w:val="000000" w:themeColor="text1"/>
            <w:sz w:val="24"/>
          </w:rPr>
          <m:t>°F</m:t>
        </m:r>
      </m:oMath>
      <w:r w:rsidRPr="006C3ED9">
        <w:rPr>
          <w:iCs/>
          <w:color w:val="000000" w:themeColor="text1"/>
          <w:sz w:val="24"/>
        </w:rPr>
        <w:t xml:space="preserve"> or 810.93</w:t>
      </w:r>
      <m:oMath>
        <m:r>
          <w:rPr>
            <w:rFonts w:ascii="Cambria Math" w:hAnsi="Cambria Math"/>
            <w:color w:val="000000" w:themeColor="text1"/>
            <w:sz w:val="24"/>
          </w:rPr>
          <m:t>°K</m:t>
        </m:r>
      </m:oMath>
    </w:p>
    <w:p w14:paraId="2AC7B509" w14:textId="77777777" w:rsidR="00CE5D0F" w:rsidRPr="006C3ED9" w:rsidRDefault="00CE5D0F" w:rsidP="00CE5D0F">
      <w:pPr>
        <w:jc w:val="center"/>
        <w:rPr>
          <w:iCs/>
          <w:color w:val="000000" w:themeColor="text1"/>
          <w:sz w:val="24"/>
        </w:rPr>
      </w:pPr>
    </w:p>
    <w:p w14:paraId="4A78F5C2" w14:textId="77777777" w:rsidR="00CE5D0F" w:rsidRPr="006C3ED9" w:rsidRDefault="004A0560" w:rsidP="00CE5D0F">
      <w:pPr>
        <w:jc w:val="center"/>
        <w:rPr>
          <w:iCs/>
          <w:color w:val="000000" w:themeColor="text1"/>
          <w:sz w:val="24"/>
        </w:rPr>
      </w:pPr>
      <m:oMathPara>
        <m:oMath>
          <m:sSub>
            <m:sSubPr>
              <m:ctrlPr>
                <w:rPr>
                  <w:rFonts w:ascii="Cambria Math" w:hAnsi="Cambria Math"/>
                  <w:i/>
                  <w:color w:val="000000" w:themeColor="text1"/>
                  <w:sz w:val="24"/>
                </w:rPr>
              </m:ctrlPr>
            </m:sSubPr>
            <m:e>
              <m:r>
                <w:rPr>
                  <w:rFonts w:ascii="Cambria Math" w:hAnsi="Cambria Math"/>
                  <w:color w:val="000000" w:themeColor="text1"/>
                  <w:sz w:val="24"/>
                </w:rPr>
                <m:t>E</m:t>
              </m:r>
            </m:e>
            <m:sub>
              <m:r>
                <w:rPr>
                  <w:rFonts w:ascii="Cambria Math" w:hAnsi="Cambria Math"/>
                  <w:color w:val="000000" w:themeColor="text1"/>
                  <w:sz w:val="24"/>
                </w:rPr>
                <m:t>Moving</m:t>
              </m:r>
            </m:sub>
          </m:sSub>
          <m:r>
            <w:rPr>
              <w:rFonts w:ascii="Cambria Math" w:hAnsi="Cambria Math"/>
              <w:color w:val="000000" w:themeColor="text1"/>
              <w:sz w:val="24"/>
            </w:rPr>
            <m:t>=(0.4)(5.67×</m:t>
          </m:r>
          <m:sSup>
            <m:sSupPr>
              <m:ctrlPr>
                <w:rPr>
                  <w:rFonts w:ascii="Cambria Math" w:hAnsi="Cambria Math"/>
                  <w:i/>
                  <w:color w:val="000000" w:themeColor="text1"/>
                  <w:sz w:val="24"/>
                </w:rPr>
              </m:ctrlPr>
            </m:sSupPr>
            <m:e>
              <m:r>
                <w:rPr>
                  <w:rFonts w:ascii="Cambria Math" w:hAnsi="Cambria Math"/>
                  <w:color w:val="000000" w:themeColor="text1"/>
                  <w:sz w:val="24"/>
                </w:rPr>
                <m:t>10</m:t>
              </m:r>
            </m:e>
            <m:sup>
              <m:r>
                <w:rPr>
                  <w:rFonts w:ascii="Cambria Math" w:hAnsi="Cambria Math"/>
                  <w:color w:val="000000" w:themeColor="text1"/>
                  <w:sz w:val="24"/>
                </w:rPr>
                <m:t>-8</m:t>
              </m:r>
            </m:sup>
          </m:sSup>
          <m:f>
            <m:fPr>
              <m:ctrlPr>
                <w:rPr>
                  <w:rFonts w:ascii="Cambria Math" w:hAnsi="Cambria Math"/>
                  <w:i/>
                  <w:color w:val="000000" w:themeColor="text1"/>
                  <w:sz w:val="24"/>
                </w:rPr>
              </m:ctrlPr>
            </m:fPr>
            <m:num>
              <m:r>
                <w:rPr>
                  <w:rFonts w:ascii="Cambria Math" w:hAnsi="Cambria Math"/>
                  <w:color w:val="000000" w:themeColor="text1"/>
                  <w:sz w:val="24"/>
                </w:rPr>
                <m:t>W</m:t>
              </m:r>
            </m:num>
            <m:den>
              <m:sSup>
                <m:sSupPr>
                  <m:ctrlPr>
                    <w:rPr>
                      <w:rFonts w:ascii="Cambria Math" w:hAnsi="Cambria Math"/>
                      <w:i/>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sSup>
                <m:sSupPr>
                  <m:ctrlPr>
                    <w:rPr>
                      <w:rFonts w:ascii="Cambria Math" w:hAnsi="Cambria Math"/>
                      <w:i/>
                      <w:color w:val="000000" w:themeColor="text1"/>
                      <w:sz w:val="24"/>
                    </w:rPr>
                  </m:ctrlPr>
                </m:sSupPr>
                <m:e>
                  <m:r>
                    <w:rPr>
                      <w:rFonts w:ascii="Cambria Math" w:hAnsi="Cambria Math"/>
                      <w:color w:val="000000" w:themeColor="text1"/>
                      <w:sz w:val="24"/>
                    </w:rPr>
                    <m:t>°K</m:t>
                  </m:r>
                </m:e>
                <m:sup>
                  <m:r>
                    <w:rPr>
                      <w:rFonts w:ascii="Cambria Math" w:hAnsi="Cambria Math"/>
                      <w:color w:val="000000" w:themeColor="text1"/>
                      <w:sz w:val="24"/>
                    </w:rPr>
                    <m:t>4</m:t>
                  </m:r>
                </m:sup>
              </m:sSup>
            </m:den>
          </m:f>
          <m:r>
            <w:rPr>
              <w:rFonts w:ascii="Cambria Math" w:hAnsi="Cambria Math"/>
              <w:color w:val="000000" w:themeColor="text1"/>
              <w:sz w:val="24"/>
            </w:rPr>
            <m:t>)(0.4362</m:t>
          </m:r>
          <m:sSup>
            <m:sSupPr>
              <m:ctrlPr>
                <w:rPr>
                  <w:rFonts w:ascii="Cambria Math" w:hAnsi="Cambria Math"/>
                  <w:i/>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sSup>
            <m:sSupPr>
              <m:ctrlPr>
                <w:rPr>
                  <w:rFonts w:ascii="Cambria Math" w:hAnsi="Cambria Math"/>
                  <w:i/>
                  <w:iCs/>
                  <w:color w:val="000000" w:themeColor="text1"/>
                  <w:sz w:val="24"/>
                </w:rPr>
              </m:ctrlPr>
            </m:sSupPr>
            <m:e>
              <m:r>
                <w:rPr>
                  <w:rFonts w:ascii="Cambria Math" w:hAnsi="Cambria Math"/>
                  <w:color w:val="000000" w:themeColor="text1"/>
                  <w:sz w:val="24"/>
                </w:rPr>
                <m:t>810.93</m:t>
              </m:r>
            </m:e>
            <m:sup>
              <m:r>
                <w:rPr>
                  <w:rFonts w:ascii="Cambria Math" w:hAnsi="Cambria Math"/>
                  <w:color w:val="000000" w:themeColor="text1"/>
                  <w:sz w:val="24"/>
                </w:rPr>
                <m:t>4</m:t>
              </m:r>
            </m:sup>
          </m:sSup>
          <m:r>
            <w:rPr>
              <w:rFonts w:ascii="Cambria Math" w:hAnsi="Cambria Math"/>
              <w:color w:val="000000" w:themeColor="text1"/>
              <w:sz w:val="24"/>
            </w:rPr>
            <m:t>°K)</m:t>
          </m:r>
        </m:oMath>
      </m:oMathPara>
    </w:p>
    <w:p w14:paraId="1D78E500" w14:textId="77777777" w:rsidR="00CE5D0F" w:rsidRPr="006C3ED9" w:rsidRDefault="00CE5D0F" w:rsidP="00CE5D0F">
      <w:pPr>
        <w:jc w:val="center"/>
        <w:rPr>
          <w:iCs/>
          <w:color w:val="000000" w:themeColor="text1"/>
          <w:sz w:val="24"/>
        </w:rPr>
      </w:pPr>
    </w:p>
    <w:p w14:paraId="41F5FC74" w14:textId="77777777" w:rsidR="00CE5D0F" w:rsidRPr="006C3ED9" w:rsidRDefault="00CE5D0F" w:rsidP="00CE5D0F">
      <w:pPr>
        <w:jc w:val="center"/>
        <w:rPr>
          <w:iCs/>
          <w:color w:val="000000" w:themeColor="text1"/>
          <w:sz w:val="24"/>
        </w:rPr>
      </w:pPr>
    </w:p>
    <w:p w14:paraId="14E2C49C" w14:textId="77777777" w:rsidR="00CE5D0F" w:rsidRPr="006C3ED9" w:rsidRDefault="004A0560" w:rsidP="00CE5D0F">
      <w:pPr>
        <w:jc w:val="center"/>
        <w:rPr>
          <w:color w:val="000000" w:themeColor="text1"/>
          <w:sz w:val="24"/>
        </w:rPr>
      </w:pPr>
      <m:oMathPara>
        <m:oMath>
          <m:sSub>
            <m:sSubPr>
              <m:ctrlPr>
                <w:rPr>
                  <w:rFonts w:ascii="Cambria Math" w:hAnsi="Cambria Math"/>
                  <w:i/>
                  <w:color w:val="000000" w:themeColor="text1"/>
                  <w:sz w:val="24"/>
                  <w:highlight w:val="yellow"/>
                </w:rPr>
              </m:ctrlPr>
            </m:sSubPr>
            <m:e>
              <m:r>
                <w:rPr>
                  <w:rFonts w:ascii="Cambria Math" w:hAnsi="Cambria Math"/>
                  <w:color w:val="000000" w:themeColor="text1"/>
                  <w:sz w:val="24"/>
                  <w:highlight w:val="yellow"/>
                </w:rPr>
                <m:t>E</m:t>
              </m:r>
            </m:e>
            <m:sub>
              <m:r>
                <w:rPr>
                  <w:rFonts w:ascii="Cambria Math" w:hAnsi="Cambria Math"/>
                  <w:color w:val="000000" w:themeColor="text1"/>
                  <w:sz w:val="24"/>
                  <w:highlight w:val="yellow"/>
                </w:rPr>
                <m:t>Moving</m:t>
              </m:r>
            </m:sub>
          </m:sSub>
          <m:r>
            <w:rPr>
              <w:rFonts w:ascii="Cambria Math" w:hAnsi="Cambria Math"/>
              <w:color w:val="000000" w:themeColor="text1"/>
              <w:sz w:val="24"/>
              <w:highlight w:val="yellow"/>
            </w:rPr>
            <m:t>=4278.21</m:t>
          </m:r>
          <m:r>
            <w:rPr>
              <w:rFonts w:ascii="Cambria Math" w:hAnsi="Cambria Math"/>
              <w:color w:val="000000" w:themeColor="text1"/>
              <w:sz w:val="24"/>
            </w:rPr>
            <m:t>[W]</m:t>
          </m:r>
        </m:oMath>
      </m:oMathPara>
    </w:p>
    <w:p w14:paraId="5A9D5FAC" w14:textId="77777777" w:rsidR="00CE5D0F" w:rsidRPr="006C3ED9" w:rsidRDefault="00CE5D0F" w:rsidP="00CE5D0F">
      <w:pPr>
        <w:jc w:val="center"/>
        <w:rPr>
          <w:color w:val="000000" w:themeColor="text1"/>
          <w:sz w:val="24"/>
        </w:rPr>
      </w:pPr>
    </w:p>
    <w:p w14:paraId="626C42DE" w14:textId="77777777" w:rsidR="00CE5D0F" w:rsidRPr="006C3ED9" w:rsidRDefault="00CE5D0F" w:rsidP="00CE5D0F">
      <w:pPr>
        <w:jc w:val="center"/>
        <w:rPr>
          <w:iCs/>
          <w:color w:val="000000" w:themeColor="text1"/>
          <w:sz w:val="24"/>
        </w:rPr>
      </w:pPr>
      <w:r w:rsidRPr="006C3ED9">
        <w:rPr>
          <w:color w:val="000000" w:themeColor="text1"/>
          <w:sz w:val="24"/>
        </w:rPr>
        <w:t xml:space="preserve">Absolute temperature while idling = 700 </w:t>
      </w:r>
      <m:oMath>
        <m:r>
          <w:rPr>
            <w:rFonts w:ascii="Cambria Math" w:hAnsi="Cambria Math"/>
            <w:color w:val="000000" w:themeColor="text1"/>
            <w:sz w:val="24"/>
          </w:rPr>
          <m:t>°F</m:t>
        </m:r>
      </m:oMath>
      <w:r w:rsidRPr="006C3ED9">
        <w:rPr>
          <w:iCs/>
          <w:color w:val="000000" w:themeColor="text1"/>
          <w:sz w:val="24"/>
        </w:rPr>
        <w:t xml:space="preserve"> or 644.26 </w:t>
      </w:r>
      <m:oMath>
        <m:r>
          <w:rPr>
            <w:rFonts w:ascii="Cambria Math" w:hAnsi="Cambria Math"/>
            <w:color w:val="000000" w:themeColor="text1"/>
            <w:sz w:val="24"/>
          </w:rPr>
          <m:t>°K</m:t>
        </m:r>
      </m:oMath>
    </w:p>
    <w:p w14:paraId="6E4E2260" w14:textId="77777777" w:rsidR="00CE5D0F" w:rsidRPr="006C3ED9" w:rsidRDefault="00CE5D0F" w:rsidP="00CE5D0F">
      <w:pPr>
        <w:jc w:val="center"/>
        <w:rPr>
          <w:iCs/>
          <w:color w:val="000000" w:themeColor="text1"/>
          <w:sz w:val="24"/>
        </w:rPr>
      </w:pPr>
    </w:p>
    <w:p w14:paraId="4689B403" w14:textId="77777777" w:rsidR="00CE5D0F" w:rsidRPr="006C3ED9" w:rsidRDefault="004A0560" w:rsidP="00CE5D0F">
      <w:pPr>
        <w:jc w:val="center"/>
        <w:rPr>
          <w:iCs/>
          <w:color w:val="000000" w:themeColor="text1"/>
          <w:sz w:val="24"/>
        </w:rPr>
      </w:pPr>
      <m:oMathPara>
        <m:oMath>
          <m:sSub>
            <m:sSubPr>
              <m:ctrlPr>
                <w:rPr>
                  <w:rFonts w:ascii="Cambria Math" w:hAnsi="Cambria Math"/>
                  <w:i/>
                  <w:color w:val="000000" w:themeColor="text1"/>
                  <w:sz w:val="24"/>
                </w:rPr>
              </m:ctrlPr>
            </m:sSubPr>
            <m:e>
              <m:r>
                <w:rPr>
                  <w:rFonts w:ascii="Cambria Math" w:hAnsi="Cambria Math"/>
                  <w:color w:val="000000" w:themeColor="text1"/>
                  <w:sz w:val="24"/>
                </w:rPr>
                <m:t>E</m:t>
              </m:r>
            </m:e>
            <m:sub>
              <m:r>
                <w:rPr>
                  <w:rFonts w:ascii="Cambria Math" w:hAnsi="Cambria Math"/>
                  <w:color w:val="000000" w:themeColor="text1"/>
                  <w:sz w:val="24"/>
                </w:rPr>
                <m:t>Moving</m:t>
              </m:r>
            </m:sub>
          </m:sSub>
          <m:r>
            <w:rPr>
              <w:rFonts w:ascii="Cambria Math" w:hAnsi="Cambria Math"/>
              <w:color w:val="000000" w:themeColor="text1"/>
              <w:sz w:val="24"/>
            </w:rPr>
            <m:t>=(0.4)(5.67×</m:t>
          </m:r>
          <m:sSup>
            <m:sSupPr>
              <m:ctrlPr>
                <w:rPr>
                  <w:rFonts w:ascii="Cambria Math" w:hAnsi="Cambria Math"/>
                  <w:i/>
                  <w:color w:val="000000" w:themeColor="text1"/>
                  <w:sz w:val="24"/>
                </w:rPr>
              </m:ctrlPr>
            </m:sSupPr>
            <m:e>
              <m:r>
                <w:rPr>
                  <w:rFonts w:ascii="Cambria Math" w:hAnsi="Cambria Math"/>
                  <w:color w:val="000000" w:themeColor="text1"/>
                  <w:sz w:val="24"/>
                </w:rPr>
                <m:t>10</m:t>
              </m:r>
            </m:e>
            <m:sup>
              <m:r>
                <w:rPr>
                  <w:rFonts w:ascii="Cambria Math" w:hAnsi="Cambria Math"/>
                  <w:color w:val="000000" w:themeColor="text1"/>
                  <w:sz w:val="24"/>
                </w:rPr>
                <m:t>-8</m:t>
              </m:r>
            </m:sup>
          </m:sSup>
          <m:f>
            <m:fPr>
              <m:ctrlPr>
                <w:rPr>
                  <w:rFonts w:ascii="Cambria Math" w:hAnsi="Cambria Math"/>
                  <w:i/>
                  <w:color w:val="000000" w:themeColor="text1"/>
                  <w:sz w:val="24"/>
                </w:rPr>
              </m:ctrlPr>
            </m:fPr>
            <m:num>
              <m:r>
                <w:rPr>
                  <w:rFonts w:ascii="Cambria Math" w:hAnsi="Cambria Math"/>
                  <w:color w:val="000000" w:themeColor="text1"/>
                  <w:sz w:val="24"/>
                </w:rPr>
                <m:t>W</m:t>
              </m:r>
            </m:num>
            <m:den>
              <m:sSup>
                <m:sSupPr>
                  <m:ctrlPr>
                    <w:rPr>
                      <w:rFonts w:ascii="Cambria Math" w:hAnsi="Cambria Math"/>
                      <w:i/>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sSup>
                <m:sSupPr>
                  <m:ctrlPr>
                    <w:rPr>
                      <w:rFonts w:ascii="Cambria Math" w:hAnsi="Cambria Math"/>
                      <w:i/>
                      <w:color w:val="000000" w:themeColor="text1"/>
                      <w:sz w:val="24"/>
                    </w:rPr>
                  </m:ctrlPr>
                </m:sSupPr>
                <m:e>
                  <m:r>
                    <w:rPr>
                      <w:rFonts w:ascii="Cambria Math" w:hAnsi="Cambria Math"/>
                      <w:color w:val="000000" w:themeColor="text1"/>
                      <w:sz w:val="24"/>
                    </w:rPr>
                    <m:t>K</m:t>
                  </m:r>
                </m:e>
                <m:sup>
                  <m:r>
                    <w:rPr>
                      <w:rFonts w:ascii="Cambria Math" w:hAnsi="Cambria Math"/>
                      <w:color w:val="000000" w:themeColor="text1"/>
                      <w:sz w:val="24"/>
                    </w:rPr>
                    <m:t>4</m:t>
                  </m:r>
                </m:sup>
              </m:sSup>
            </m:den>
          </m:f>
          <m:r>
            <w:rPr>
              <w:rFonts w:ascii="Cambria Math" w:hAnsi="Cambria Math"/>
              <w:color w:val="000000" w:themeColor="text1"/>
              <w:sz w:val="24"/>
            </w:rPr>
            <m:t>)(0.4362</m:t>
          </m:r>
          <m:sSup>
            <m:sSupPr>
              <m:ctrlPr>
                <w:rPr>
                  <w:rFonts w:ascii="Cambria Math" w:hAnsi="Cambria Math"/>
                  <w:i/>
                  <w:color w:val="000000" w:themeColor="text1"/>
                  <w:sz w:val="24"/>
                </w:rPr>
              </m:ctrlPr>
            </m:sSupPr>
            <m:e>
              <m:r>
                <w:rPr>
                  <w:rFonts w:ascii="Cambria Math" w:hAnsi="Cambria Math"/>
                  <w:color w:val="000000" w:themeColor="text1"/>
                  <w:sz w:val="24"/>
                </w:rPr>
                <m:t>m</m:t>
              </m:r>
            </m:e>
            <m:sup>
              <m:r>
                <w:rPr>
                  <w:rFonts w:ascii="Cambria Math" w:hAnsi="Cambria Math"/>
                  <w:color w:val="000000" w:themeColor="text1"/>
                  <w:sz w:val="24"/>
                </w:rPr>
                <m:t>2</m:t>
              </m:r>
            </m:sup>
          </m:sSup>
          <m:r>
            <w:rPr>
              <w:rFonts w:ascii="Cambria Math" w:hAnsi="Cambria Math"/>
              <w:color w:val="000000" w:themeColor="text1"/>
              <w:sz w:val="24"/>
            </w:rPr>
            <m:t>)(</m:t>
          </m:r>
          <m:sSup>
            <m:sSupPr>
              <m:ctrlPr>
                <w:rPr>
                  <w:rFonts w:ascii="Cambria Math" w:hAnsi="Cambria Math"/>
                  <w:i/>
                  <w:iCs/>
                  <w:color w:val="000000" w:themeColor="text1"/>
                  <w:sz w:val="24"/>
                </w:rPr>
              </m:ctrlPr>
            </m:sSupPr>
            <m:e>
              <m:r>
                <w:rPr>
                  <w:rFonts w:ascii="Cambria Math" w:hAnsi="Cambria Math"/>
                  <w:color w:val="000000" w:themeColor="text1"/>
                  <w:sz w:val="24"/>
                </w:rPr>
                <m:t>644.26</m:t>
              </m:r>
            </m:e>
            <m:sup>
              <m:r>
                <w:rPr>
                  <w:rFonts w:ascii="Cambria Math" w:hAnsi="Cambria Math"/>
                  <w:color w:val="000000" w:themeColor="text1"/>
                  <w:sz w:val="24"/>
                </w:rPr>
                <m:t>4</m:t>
              </m:r>
            </m:sup>
          </m:sSup>
          <m:r>
            <w:rPr>
              <w:rFonts w:ascii="Cambria Math" w:hAnsi="Cambria Math"/>
              <w:color w:val="000000" w:themeColor="text1"/>
              <w:sz w:val="24"/>
            </w:rPr>
            <m:t>)</m:t>
          </m:r>
        </m:oMath>
      </m:oMathPara>
    </w:p>
    <w:p w14:paraId="2BCBA9BD" w14:textId="77777777" w:rsidR="00CE5D0F" w:rsidRPr="006C3ED9" w:rsidRDefault="00CE5D0F" w:rsidP="00CE5D0F">
      <w:pPr>
        <w:jc w:val="center"/>
        <w:rPr>
          <w:iCs/>
          <w:color w:val="000000" w:themeColor="text1"/>
          <w:sz w:val="24"/>
        </w:rPr>
      </w:pPr>
    </w:p>
    <w:p w14:paraId="3F3B788C" w14:textId="77777777" w:rsidR="00CE5D0F" w:rsidRPr="006C3ED9" w:rsidRDefault="00CE5D0F" w:rsidP="00CE5D0F">
      <w:pPr>
        <w:jc w:val="center"/>
        <w:rPr>
          <w:iCs/>
          <w:color w:val="000000" w:themeColor="text1"/>
          <w:sz w:val="24"/>
        </w:rPr>
      </w:pPr>
    </w:p>
    <w:p w14:paraId="678C783C" w14:textId="77777777" w:rsidR="00CE5D0F" w:rsidRPr="006C3ED9" w:rsidRDefault="004A0560" w:rsidP="00CE5D0F">
      <w:pPr>
        <w:jc w:val="center"/>
        <w:rPr>
          <w:color w:val="000000" w:themeColor="text1"/>
          <w:sz w:val="24"/>
        </w:rPr>
      </w:pPr>
      <m:oMathPara>
        <m:oMath>
          <m:sSub>
            <m:sSubPr>
              <m:ctrlPr>
                <w:rPr>
                  <w:rFonts w:ascii="Cambria Math" w:hAnsi="Cambria Math"/>
                  <w:i/>
                  <w:color w:val="000000" w:themeColor="text1"/>
                  <w:sz w:val="24"/>
                  <w:highlight w:val="yellow"/>
                </w:rPr>
              </m:ctrlPr>
            </m:sSubPr>
            <m:e>
              <m:r>
                <w:rPr>
                  <w:rFonts w:ascii="Cambria Math" w:hAnsi="Cambria Math"/>
                  <w:color w:val="000000" w:themeColor="text1"/>
                  <w:sz w:val="24"/>
                  <w:highlight w:val="yellow"/>
                </w:rPr>
                <m:t>E</m:t>
              </m:r>
            </m:e>
            <m:sub>
              <m:r>
                <w:rPr>
                  <w:rFonts w:ascii="Cambria Math" w:hAnsi="Cambria Math"/>
                  <w:color w:val="000000" w:themeColor="text1"/>
                  <w:sz w:val="24"/>
                  <w:highlight w:val="yellow"/>
                </w:rPr>
                <m:t>Idling</m:t>
              </m:r>
            </m:sub>
          </m:sSub>
          <m:r>
            <w:rPr>
              <w:rFonts w:ascii="Cambria Math" w:hAnsi="Cambria Math"/>
              <w:color w:val="000000" w:themeColor="text1"/>
              <w:sz w:val="24"/>
              <w:highlight w:val="yellow"/>
            </w:rPr>
            <m:t xml:space="preserve">=1704.41 </m:t>
          </m:r>
          <m:r>
            <w:rPr>
              <w:rFonts w:ascii="Cambria Math" w:hAnsi="Cambria Math"/>
              <w:color w:val="000000" w:themeColor="text1"/>
              <w:sz w:val="24"/>
            </w:rPr>
            <m:t>[W]</m:t>
          </m:r>
        </m:oMath>
      </m:oMathPara>
    </w:p>
    <w:p w14:paraId="12ED8CC9" w14:textId="77777777" w:rsidR="00CE5D0F" w:rsidRPr="008D2DAD" w:rsidRDefault="00CE5D0F" w:rsidP="00CE5D0F">
      <w:pPr>
        <w:jc w:val="center"/>
        <w:rPr>
          <w:color w:val="000000" w:themeColor="text1"/>
          <w:szCs w:val="22"/>
        </w:rPr>
      </w:pPr>
    </w:p>
    <w:p w14:paraId="3E3EBF94" w14:textId="77777777" w:rsidR="00CE5D0F" w:rsidRPr="006C3ED9" w:rsidRDefault="00CE5D0F" w:rsidP="00CE5D0F">
      <w:pPr>
        <w:pStyle w:val="BodyText"/>
        <w:rPr>
          <w:sz w:val="24"/>
        </w:rPr>
      </w:pPr>
      <w:r>
        <w:rPr>
          <w:rFonts w:ascii="Times" w:hAnsi="Times"/>
          <w:iCs/>
          <w:color w:val="000000" w:themeColor="text1"/>
          <w:sz w:val="24"/>
        </w:rPr>
        <w:t xml:space="preserve">For this theoretical analysis </w:t>
      </w:r>
      <w:r w:rsidRPr="006C3ED9">
        <w:rPr>
          <w:rFonts w:ascii="Times" w:hAnsi="Times"/>
          <w:iCs/>
          <w:color w:val="000000" w:themeColor="text1"/>
          <w:sz w:val="24"/>
        </w:rPr>
        <w:t>of the Radiation heat transfer rate between two surfaces and the radiation emitted from the exhaust while moving and idling</w:t>
      </w:r>
      <w:r>
        <w:rPr>
          <w:rFonts w:ascii="Times" w:hAnsi="Times"/>
          <w:iCs/>
          <w:color w:val="000000" w:themeColor="text1"/>
          <w:sz w:val="24"/>
        </w:rPr>
        <w:t xml:space="preserve">, the results </w:t>
      </w:r>
      <w:r w:rsidRPr="006C3ED9">
        <w:rPr>
          <w:rFonts w:ascii="Times" w:hAnsi="Times"/>
          <w:iCs/>
          <w:color w:val="000000" w:themeColor="text1"/>
          <w:sz w:val="24"/>
        </w:rPr>
        <w:t>seem to be reasonable based on calculations. It is important to note that all these values are subject to change because placement of certain components and mounts have not been finalized. This analysis is meant to be a proof of concept for the thermal resistive network and therefore the temperature surrounding the seat/cockpit will not be solved until further confirmation of exhaust temperature and firewall dimensions have been adjusted to best fit other sub teams deliverables.</w:t>
      </w:r>
    </w:p>
    <w:p w14:paraId="6BBDDBE0" w14:textId="7C79C807" w:rsidR="00ED16FB" w:rsidRDefault="00ED16FB" w:rsidP="4C7A83C1">
      <w:pPr>
        <w:pStyle w:val="BodyText"/>
        <w:jc w:val="center"/>
        <w:rPr>
          <w:rFonts w:eastAsia="Times New Roman" w:cs="Times New Roman"/>
          <w:color w:val="000000" w:themeColor="text1"/>
          <w:sz w:val="28"/>
          <w:szCs w:val="28"/>
        </w:rPr>
      </w:pPr>
    </w:p>
    <w:p w14:paraId="4752F5F0" w14:textId="54B1D95E" w:rsidR="00ED16FB" w:rsidRDefault="00ED16FB" w:rsidP="00ED16FB">
      <w:pPr>
        <w:pStyle w:val="Heading2"/>
      </w:pPr>
      <w:bookmarkStart w:id="120" w:name="_Toc146875047"/>
      <w:bookmarkStart w:id="121" w:name="_Toc283145347"/>
      <w:r>
        <w:t>Future Testing Potential</w:t>
      </w:r>
      <w:bookmarkEnd w:id="120"/>
      <w:bookmarkEnd w:id="121"/>
    </w:p>
    <w:p w14:paraId="090C0E7F" w14:textId="1453472F" w:rsidR="00ED16FB" w:rsidRPr="00A51080" w:rsidRDefault="3E0A8ABB" w:rsidP="4C7A83C1">
      <w:pPr>
        <w:pStyle w:val="BodyText"/>
        <w:rPr>
          <w:rFonts w:eastAsia="Times New Roman" w:cs="Times New Roman"/>
          <w:color w:val="000000" w:themeColor="text1"/>
          <w:sz w:val="24"/>
        </w:rPr>
      </w:pPr>
      <w:r w:rsidRPr="4C7A83C1">
        <w:rPr>
          <w:rFonts w:eastAsia="Times New Roman" w:cs="Times New Roman"/>
          <w:color w:val="000000" w:themeColor="text1"/>
          <w:sz w:val="24"/>
        </w:rPr>
        <w:t xml:space="preserve">The chart in the Figure below highlights significant failure points from components of the chassis design. In addition, the plans for controlled testing are listed to address these failure points. </w:t>
      </w:r>
    </w:p>
    <w:p w14:paraId="76CED62D" w14:textId="77777777" w:rsidR="006C6D05" w:rsidRDefault="3E0A8ABB" w:rsidP="006C6D05">
      <w:pPr>
        <w:keepNext/>
        <w:spacing w:after="120"/>
        <w:jc w:val="center"/>
      </w:pPr>
      <w:r>
        <w:rPr>
          <w:noProof/>
        </w:rPr>
        <w:drawing>
          <wp:inline distT="0" distB="0" distL="0" distR="0" wp14:anchorId="54BB67DE" wp14:editId="71483E50">
            <wp:extent cx="5257800" cy="5257800"/>
            <wp:effectExtent l="0" t="0" r="0" b="0"/>
            <wp:docPr id="189898387" name="drawing" descr="A diagram of a design testing procedure&#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898387" name=""/>
                    <pic:cNvPicPr/>
                  </pic:nvPicPr>
                  <pic:blipFill>
                    <a:blip r:embed="rId109" cstate="print">
                      <a:extLst>
                        <a:ext uri="{28A0092B-C50C-407E-A947-70E740481C1C}">
                          <a14:useLocalDpi xmlns:a14="http://schemas.microsoft.com/office/drawing/2010/main" val="0"/>
                        </a:ext>
                      </a:extLst>
                    </a:blip>
                    <a:stretch>
                      <a:fillRect/>
                    </a:stretch>
                  </pic:blipFill>
                  <pic:spPr>
                    <a:xfrm>
                      <a:off x="0" y="0"/>
                      <a:ext cx="5257800" cy="5257800"/>
                    </a:xfrm>
                    <a:prstGeom prst="rect">
                      <a:avLst/>
                    </a:prstGeom>
                  </pic:spPr>
                </pic:pic>
              </a:graphicData>
            </a:graphic>
          </wp:inline>
        </w:drawing>
      </w:r>
    </w:p>
    <w:p w14:paraId="46D2E34B" w14:textId="58A85E5F" w:rsidR="00ED16FB" w:rsidRPr="006C6D05" w:rsidRDefault="006C6D05" w:rsidP="006C6D05">
      <w:pPr>
        <w:pStyle w:val="Caption"/>
        <w:jc w:val="center"/>
        <w:rPr>
          <w:rFonts w:eastAsia="Times New Roman" w:cs="Times New Roman"/>
          <w:color w:val="000000" w:themeColor="text1"/>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66</w:t>
      </w:r>
      <w:r w:rsidRPr="006C6D05">
        <w:rPr>
          <w:sz w:val="20"/>
          <w:szCs w:val="20"/>
        </w:rPr>
        <w:fldChar w:fldCharType="end"/>
      </w:r>
      <w:r w:rsidRPr="006C6D05">
        <w:rPr>
          <w:sz w:val="20"/>
          <w:szCs w:val="20"/>
        </w:rPr>
        <w:t>: Testing plans</w:t>
      </w:r>
    </w:p>
    <w:p w14:paraId="4E19A224" w14:textId="1CEAC3D1" w:rsidR="00ED16FB" w:rsidRPr="00A51080" w:rsidRDefault="00ED16FB" w:rsidP="00ED16FB">
      <w:pPr>
        <w:pStyle w:val="BodyText"/>
      </w:pPr>
    </w:p>
    <w:p w14:paraId="0A9412E8" w14:textId="77777777" w:rsidR="00E00EB2" w:rsidRDefault="00E00EB2">
      <w:pPr>
        <w:pStyle w:val="Heading1"/>
        <w:pageBreakBefore/>
      </w:pPr>
      <w:bookmarkStart w:id="122" w:name="_Toc1354227633"/>
      <w:bookmarkStart w:id="123" w:name="_Toc472068923"/>
      <w:bookmarkStart w:id="124" w:name="_Toc484367005"/>
      <w:bookmarkStart w:id="125" w:name="_Toc146875048"/>
      <w:bookmarkEnd w:id="37"/>
      <w:bookmarkEnd w:id="38"/>
      <w:r>
        <w:t>Final Hardware</w:t>
      </w:r>
      <w:bookmarkEnd w:id="122"/>
    </w:p>
    <w:p w14:paraId="577EAA34" w14:textId="34459D72" w:rsidR="00E00EB2" w:rsidRDefault="00D17F17" w:rsidP="00E00EB2">
      <w:pPr>
        <w:pStyle w:val="Heading2"/>
      </w:pPr>
      <w:bookmarkStart w:id="126" w:name="_Toc1928326396"/>
      <w:r>
        <w:t>Final Physical Design</w:t>
      </w:r>
      <w:bookmarkEnd w:id="126"/>
    </w:p>
    <w:p w14:paraId="035B98FF" w14:textId="77777777" w:rsidR="006C6D05" w:rsidRDefault="008E540B" w:rsidP="006C6D05">
      <w:pPr>
        <w:pStyle w:val="BodyText"/>
        <w:keepNext/>
      </w:pPr>
      <w:r w:rsidRPr="00FE5E68">
        <w:rPr>
          <w:noProof/>
        </w:rPr>
        <w:drawing>
          <wp:inline distT="0" distB="0" distL="0" distR="0" wp14:anchorId="01A7B246" wp14:editId="196EDEA8">
            <wp:extent cx="5943600" cy="3606800"/>
            <wp:effectExtent l="0" t="0" r="0" b="0"/>
            <wp:docPr id="1352207639" name="Picture 6" descr="A black and yellow race ca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A black and yellow race car&#10;&#10;AI-generated content may be incorrect."/>
                    <pic:cNvPicPr>
                      <a:picLocks noChangeAspect="1" noChangeArrowheads="1"/>
                    </pic:cNvPicPr>
                  </pic:nvPicPr>
                  <pic:blipFill>
                    <a:blip r:embed="rId110">
                      <a:extLst>
                        <a:ext uri="{28A0092B-C50C-407E-A947-70E740481C1C}">
                          <a14:useLocalDpi xmlns:a14="http://schemas.microsoft.com/office/drawing/2010/main" val="0"/>
                        </a:ext>
                      </a:extLst>
                    </a:blip>
                    <a:srcRect/>
                    <a:stretch>
                      <a:fillRect/>
                    </a:stretch>
                  </pic:blipFill>
                  <pic:spPr bwMode="auto">
                    <a:xfrm>
                      <a:off x="0" y="0"/>
                      <a:ext cx="5943600" cy="3606800"/>
                    </a:xfrm>
                    <a:prstGeom prst="rect">
                      <a:avLst/>
                    </a:prstGeom>
                    <a:noFill/>
                    <a:ln>
                      <a:noFill/>
                    </a:ln>
                  </pic:spPr>
                </pic:pic>
              </a:graphicData>
            </a:graphic>
          </wp:inline>
        </w:drawing>
      </w:r>
    </w:p>
    <w:p w14:paraId="3440106C" w14:textId="376073B8" w:rsidR="008E540B"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67</w:t>
      </w:r>
      <w:r w:rsidRPr="006C6D05">
        <w:rPr>
          <w:sz w:val="20"/>
          <w:szCs w:val="20"/>
        </w:rPr>
        <w:fldChar w:fldCharType="end"/>
      </w:r>
      <w:r w:rsidRPr="006C6D05">
        <w:rPr>
          <w:sz w:val="20"/>
          <w:szCs w:val="20"/>
        </w:rPr>
        <w:t>: Final CAD</w:t>
      </w:r>
    </w:p>
    <w:p w14:paraId="49EC5DB9" w14:textId="18C2BBB4" w:rsidR="00497451" w:rsidRPr="000B08EF" w:rsidRDefault="008E540B" w:rsidP="008E540B">
      <w:pPr>
        <w:pStyle w:val="BodyText"/>
        <w:rPr>
          <w:sz w:val="24"/>
        </w:rPr>
      </w:pPr>
      <w:r>
        <w:tab/>
      </w:r>
      <w:r w:rsidRPr="000B08EF">
        <w:rPr>
          <w:sz w:val="24"/>
        </w:rPr>
        <w:t>There were no significant design changes from what was described above in the concept generation and design selection portion of this report. This is the final CAD of the aero package, firewall and seat.</w:t>
      </w:r>
    </w:p>
    <w:p w14:paraId="6FEF7B35" w14:textId="61BBF5D6" w:rsidR="00070379" w:rsidRPr="000B08EF" w:rsidRDefault="00B67F8A" w:rsidP="008E540B">
      <w:pPr>
        <w:pStyle w:val="BodyText"/>
        <w:rPr>
          <w:sz w:val="24"/>
        </w:rPr>
      </w:pPr>
      <w:r w:rsidRPr="000B08EF">
        <w:rPr>
          <w:sz w:val="24"/>
        </w:rPr>
        <w:tab/>
      </w:r>
      <w:r w:rsidR="006C6D05" w:rsidRPr="000B08EF">
        <w:rPr>
          <w:sz w:val="24"/>
        </w:rPr>
        <w:t>Small d</w:t>
      </w:r>
      <w:r w:rsidR="00DE2292" w:rsidRPr="000B08EF">
        <w:rPr>
          <w:sz w:val="24"/>
        </w:rPr>
        <w:t>esign changes were</w:t>
      </w:r>
      <w:r w:rsidR="006C6D05" w:rsidRPr="000B08EF">
        <w:rPr>
          <w:sz w:val="24"/>
        </w:rPr>
        <w:t xml:space="preserve"> </w:t>
      </w:r>
      <w:r w:rsidR="00DE2292" w:rsidRPr="000B08EF">
        <w:rPr>
          <w:sz w:val="24"/>
        </w:rPr>
        <w:t xml:space="preserve">made to the seat mold and front wing. </w:t>
      </w:r>
      <w:r w:rsidR="003B044C" w:rsidRPr="000B08EF">
        <w:rPr>
          <w:sz w:val="24"/>
        </w:rPr>
        <w:t xml:space="preserve">Last </w:t>
      </w:r>
      <w:r w:rsidR="00BC69A1" w:rsidRPr="000B08EF">
        <w:rPr>
          <w:sz w:val="24"/>
        </w:rPr>
        <w:t>year’s</w:t>
      </w:r>
      <w:r w:rsidR="003B044C" w:rsidRPr="000B08EF">
        <w:rPr>
          <w:sz w:val="24"/>
        </w:rPr>
        <w:t xml:space="preserve"> seat mold was supposed to be changed to make it work for the angles we want. However, it </w:t>
      </w:r>
      <w:r w:rsidR="0085790A" w:rsidRPr="000B08EF">
        <w:rPr>
          <w:sz w:val="24"/>
        </w:rPr>
        <w:t xml:space="preserve">was difficult to make changes to the </w:t>
      </w:r>
      <w:r w:rsidR="00BB0ADC" w:rsidRPr="000B08EF">
        <w:rPr>
          <w:sz w:val="24"/>
        </w:rPr>
        <w:t>mold,</w:t>
      </w:r>
      <w:r w:rsidR="0085790A" w:rsidRPr="000B08EF">
        <w:rPr>
          <w:sz w:val="24"/>
        </w:rPr>
        <w:t xml:space="preserve"> so a new mold was made. </w:t>
      </w:r>
      <w:r w:rsidR="0056026B" w:rsidRPr="000B08EF">
        <w:rPr>
          <w:sz w:val="24"/>
        </w:rPr>
        <w:t xml:space="preserve">The front wing </w:t>
      </w:r>
      <w:r w:rsidR="008C0815" w:rsidRPr="000B08EF">
        <w:rPr>
          <w:sz w:val="24"/>
        </w:rPr>
        <w:t xml:space="preserve">mounting hardware had to be changed to comply with the SES. There was miscommunication about the </w:t>
      </w:r>
      <w:r w:rsidR="00BB0ADC" w:rsidRPr="000B08EF">
        <w:rPr>
          <w:sz w:val="24"/>
        </w:rPr>
        <w:t>hardware needed</w:t>
      </w:r>
      <w:r w:rsidR="008C0815" w:rsidRPr="000B08EF">
        <w:rPr>
          <w:sz w:val="24"/>
        </w:rPr>
        <w:t xml:space="preserve"> and was forgotten about. The changes</w:t>
      </w:r>
      <w:r w:rsidR="70C8852C" w:rsidRPr="000B08EF">
        <w:rPr>
          <w:sz w:val="24"/>
        </w:rPr>
        <w:t xml:space="preserve"> needed</w:t>
      </w:r>
      <w:r w:rsidR="008C0815" w:rsidRPr="000B08EF">
        <w:rPr>
          <w:sz w:val="24"/>
        </w:rPr>
        <w:t xml:space="preserve"> to the screws for the mounting hardware were made </w:t>
      </w:r>
      <w:r w:rsidR="00323819" w:rsidRPr="000B08EF">
        <w:rPr>
          <w:sz w:val="24"/>
        </w:rPr>
        <w:t xml:space="preserve">by buying new ones off Mc-Master Carr. </w:t>
      </w:r>
      <w:r w:rsidR="00024D8B" w:rsidRPr="000B08EF">
        <w:rPr>
          <w:sz w:val="24"/>
        </w:rPr>
        <w:t>Other challenges were</w:t>
      </w:r>
      <w:r w:rsidR="00494AC2" w:rsidRPr="000B08EF">
        <w:rPr>
          <w:sz w:val="24"/>
        </w:rPr>
        <w:t xml:space="preserve"> with the</w:t>
      </w:r>
      <w:r w:rsidR="008A39C5" w:rsidRPr="000B08EF">
        <w:rPr>
          <w:sz w:val="24"/>
        </w:rPr>
        <w:t xml:space="preserve"> fitment of the nose cone and </w:t>
      </w:r>
      <w:r w:rsidR="00BB0ADC" w:rsidRPr="000B08EF">
        <w:rPr>
          <w:sz w:val="24"/>
        </w:rPr>
        <w:t>floorboard</w:t>
      </w:r>
      <w:r w:rsidR="008A39C5" w:rsidRPr="000B08EF">
        <w:rPr>
          <w:sz w:val="24"/>
        </w:rPr>
        <w:t>.</w:t>
      </w:r>
      <w:r w:rsidR="00494AC2" w:rsidRPr="000B08EF">
        <w:rPr>
          <w:sz w:val="24"/>
        </w:rPr>
        <w:t xml:space="preserve"> Having to make the nose cone seamlessly fit under the floorboard and have them</w:t>
      </w:r>
      <w:r w:rsidR="00301D78" w:rsidRPr="000B08EF">
        <w:rPr>
          <w:sz w:val="24"/>
        </w:rPr>
        <w:t xml:space="preserve"> attach to same </w:t>
      </w:r>
      <w:r w:rsidR="00BC69A1" w:rsidRPr="000B08EF">
        <w:rPr>
          <w:sz w:val="24"/>
        </w:rPr>
        <w:t>d</w:t>
      </w:r>
      <w:r w:rsidR="00301D78" w:rsidRPr="000B08EF">
        <w:rPr>
          <w:sz w:val="24"/>
        </w:rPr>
        <w:t>zus fittings. A lot of time and patience was needed to</w:t>
      </w:r>
      <w:r w:rsidR="00D85D81" w:rsidRPr="000B08EF">
        <w:rPr>
          <w:sz w:val="24"/>
        </w:rPr>
        <w:t xml:space="preserve"> overcome that challenge. </w:t>
      </w:r>
    </w:p>
    <w:p w14:paraId="0A546F11" w14:textId="1E2E06BF" w:rsidR="008E540B" w:rsidRPr="000B08EF" w:rsidRDefault="00E6577B" w:rsidP="008E540B">
      <w:pPr>
        <w:pStyle w:val="BodyText"/>
        <w:rPr>
          <w:sz w:val="24"/>
        </w:rPr>
      </w:pPr>
      <w:r w:rsidRPr="000B08EF">
        <w:rPr>
          <w:sz w:val="24"/>
        </w:rPr>
        <w:tab/>
      </w:r>
      <w:r w:rsidR="0079226B" w:rsidRPr="000B08EF">
        <w:rPr>
          <w:sz w:val="24"/>
        </w:rPr>
        <w:t>Right now, our team is waiting for a response from Nova Kinetics. They were giving us left over carbon fiber from other project</w:t>
      </w:r>
      <w:r w:rsidR="005E0463" w:rsidRPr="000B08EF">
        <w:rPr>
          <w:sz w:val="24"/>
        </w:rPr>
        <w:t>s</w:t>
      </w:r>
      <w:r w:rsidR="0079226B" w:rsidRPr="000B08EF">
        <w:rPr>
          <w:sz w:val="24"/>
        </w:rPr>
        <w:t>, but it was all used</w:t>
      </w:r>
      <w:r w:rsidR="00266B44" w:rsidRPr="000B08EF">
        <w:rPr>
          <w:sz w:val="24"/>
        </w:rPr>
        <w:t xml:space="preserve"> via the FSAE project, Baja, and other capstone projects. We are still waiting </w:t>
      </w:r>
      <w:r w:rsidR="00BC69A1" w:rsidRPr="000B08EF">
        <w:rPr>
          <w:sz w:val="24"/>
        </w:rPr>
        <w:t>for</w:t>
      </w:r>
      <w:r w:rsidR="00266B44" w:rsidRPr="000B08EF">
        <w:rPr>
          <w:sz w:val="24"/>
        </w:rPr>
        <w:t xml:space="preserve"> a </w:t>
      </w:r>
      <w:r w:rsidR="00A41C09" w:rsidRPr="000B08EF">
        <w:rPr>
          <w:sz w:val="24"/>
        </w:rPr>
        <w:t>response to say</w:t>
      </w:r>
      <w:r w:rsidR="00266B44" w:rsidRPr="000B08EF">
        <w:rPr>
          <w:sz w:val="24"/>
        </w:rPr>
        <w:t xml:space="preserve"> if they will be giving us more carbon or if we will have to buy it. This has </w:t>
      </w:r>
      <w:r w:rsidR="00A41C09" w:rsidRPr="000B08EF">
        <w:rPr>
          <w:sz w:val="24"/>
        </w:rPr>
        <w:t>halted</w:t>
      </w:r>
      <w:r w:rsidR="00266B44" w:rsidRPr="000B08EF">
        <w:rPr>
          <w:sz w:val="24"/>
        </w:rPr>
        <w:t xml:space="preserve"> our manufacturing process. </w:t>
      </w:r>
      <w:r w:rsidR="00A41C09" w:rsidRPr="000B08EF">
        <w:rPr>
          <w:sz w:val="24"/>
        </w:rPr>
        <w:t xml:space="preserve">Right now, the nose cone, seat, and airfoils for the wings are completed. This has left the side panels and endplates for the wings </w:t>
      </w:r>
      <w:r w:rsidR="00BC69A1" w:rsidRPr="000B08EF">
        <w:rPr>
          <w:sz w:val="24"/>
        </w:rPr>
        <w:t xml:space="preserve">to be manufactured. </w:t>
      </w:r>
      <w:r w:rsidR="003831CF" w:rsidRPr="000B08EF">
        <w:rPr>
          <w:sz w:val="24"/>
        </w:rPr>
        <w:t xml:space="preserve">CAD images of the remaining parts will be used. </w:t>
      </w:r>
    </w:p>
    <w:p w14:paraId="5FA396F1" w14:textId="7E5AF43B" w:rsidR="00F556A1" w:rsidRDefault="00F556A1" w:rsidP="00F556A1">
      <w:pPr>
        <w:pStyle w:val="Heading2"/>
      </w:pPr>
      <w:bookmarkStart w:id="127" w:name="_Toc1630209759"/>
      <w:r>
        <w:t>Nose Cone</w:t>
      </w:r>
      <w:bookmarkEnd w:id="127"/>
    </w:p>
    <w:p w14:paraId="01F19919" w14:textId="77777777" w:rsidR="006C6D05" w:rsidRDefault="7BFA499B" w:rsidP="006C6D05">
      <w:pPr>
        <w:keepNext/>
        <w:jc w:val="center"/>
      </w:pPr>
      <w:r>
        <w:rPr>
          <w:noProof/>
        </w:rPr>
        <w:drawing>
          <wp:inline distT="0" distB="0" distL="0" distR="0" wp14:anchorId="28848B0B" wp14:editId="0FAA6CBE">
            <wp:extent cx="2844177" cy="2228850"/>
            <wp:effectExtent l="0" t="0" r="0" b="0"/>
            <wp:docPr id="7811456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114565" name=""/>
                    <pic:cNvPicPr/>
                  </pic:nvPicPr>
                  <pic:blipFill>
                    <a:blip r:embed="rId111">
                      <a:extLst>
                        <a:ext uri="{28A0092B-C50C-407E-A947-70E740481C1C}">
                          <a14:useLocalDpi xmlns:a14="http://schemas.microsoft.com/office/drawing/2010/main"/>
                        </a:ext>
                      </a:extLst>
                    </a:blip>
                    <a:stretch>
                      <a:fillRect/>
                    </a:stretch>
                  </pic:blipFill>
                  <pic:spPr>
                    <a:xfrm>
                      <a:off x="0" y="0"/>
                      <a:ext cx="2844177" cy="2228850"/>
                    </a:xfrm>
                    <a:prstGeom prst="rect">
                      <a:avLst/>
                    </a:prstGeom>
                  </pic:spPr>
                </pic:pic>
              </a:graphicData>
            </a:graphic>
          </wp:inline>
        </w:drawing>
      </w:r>
    </w:p>
    <w:p w14:paraId="162D3DBE" w14:textId="2337B6DE" w:rsidR="00F556A1"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68</w:t>
      </w:r>
      <w:r w:rsidRPr="006C6D05">
        <w:rPr>
          <w:sz w:val="20"/>
          <w:szCs w:val="20"/>
        </w:rPr>
        <w:fldChar w:fldCharType="end"/>
      </w:r>
      <w:r w:rsidRPr="006C6D05">
        <w:rPr>
          <w:sz w:val="20"/>
          <w:szCs w:val="20"/>
        </w:rPr>
        <w:t>: Nose Cone in CAD</w:t>
      </w:r>
    </w:p>
    <w:p w14:paraId="6256B509" w14:textId="77777777" w:rsidR="006C6D05" w:rsidRDefault="7EAA9A4C" w:rsidP="006C6D05">
      <w:pPr>
        <w:keepNext/>
        <w:jc w:val="center"/>
      </w:pPr>
      <w:r>
        <w:rPr>
          <w:noProof/>
        </w:rPr>
        <w:drawing>
          <wp:inline distT="0" distB="0" distL="0" distR="0" wp14:anchorId="53617C0A" wp14:editId="1349BB73">
            <wp:extent cx="3476625" cy="2110105"/>
            <wp:effectExtent l="0" t="0" r="9525" b="4445"/>
            <wp:docPr id="163976402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9764023" name=""/>
                    <pic:cNvPicPr/>
                  </pic:nvPicPr>
                  <pic:blipFill>
                    <a:blip r:embed="rId112">
                      <a:extLst>
                        <a:ext uri="{28A0092B-C50C-407E-A947-70E740481C1C}">
                          <a14:useLocalDpi xmlns:a14="http://schemas.microsoft.com/office/drawing/2010/main"/>
                        </a:ext>
                      </a:extLst>
                    </a:blip>
                    <a:stretch>
                      <a:fillRect/>
                    </a:stretch>
                  </pic:blipFill>
                  <pic:spPr>
                    <a:xfrm>
                      <a:off x="0" y="0"/>
                      <a:ext cx="3477249" cy="2110484"/>
                    </a:xfrm>
                    <a:prstGeom prst="rect">
                      <a:avLst/>
                    </a:prstGeom>
                  </pic:spPr>
                </pic:pic>
              </a:graphicData>
            </a:graphic>
          </wp:inline>
        </w:drawing>
      </w:r>
    </w:p>
    <w:p w14:paraId="5617486F" w14:textId="7B2E3CF8" w:rsidR="68CF75C3" w:rsidRDefault="006C6D05" w:rsidP="006C6D05">
      <w:pPr>
        <w:pStyle w:val="Caption"/>
        <w:jc w:val="center"/>
      </w:pPr>
      <w:r>
        <w:t xml:space="preserve">Figure </w:t>
      </w:r>
      <w:r>
        <w:fldChar w:fldCharType="begin"/>
      </w:r>
      <w:r>
        <w:instrText>SEQ Figure \* ARABIC</w:instrText>
      </w:r>
      <w:r>
        <w:fldChar w:fldCharType="separate"/>
      </w:r>
      <w:r w:rsidR="000B08EF">
        <w:rPr>
          <w:noProof/>
        </w:rPr>
        <w:t>69</w:t>
      </w:r>
      <w:r>
        <w:fldChar w:fldCharType="end"/>
      </w:r>
      <w:r>
        <w:t xml:space="preserve">: </w:t>
      </w:r>
      <w:r w:rsidRPr="002A3AAA">
        <w:t>Nose Cone on Physical Frame</w:t>
      </w:r>
    </w:p>
    <w:p w14:paraId="3E3B62A4" w14:textId="12B263C2" w:rsidR="4FEA400E" w:rsidRPr="000B08EF" w:rsidRDefault="7EAA9A4C" w:rsidP="000B08EF">
      <w:pPr>
        <w:ind w:firstLine="709"/>
        <w:rPr>
          <w:sz w:val="24"/>
        </w:rPr>
      </w:pPr>
      <w:r w:rsidRPr="000B08EF">
        <w:rPr>
          <w:sz w:val="24"/>
        </w:rPr>
        <w:t xml:space="preserve">There were no </w:t>
      </w:r>
      <w:r w:rsidR="0700C21A" w:rsidRPr="000B08EF">
        <w:rPr>
          <w:sz w:val="24"/>
        </w:rPr>
        <w:t>significant</w:t>
      </w:r>
      <w:r w:rsidRPr="000B08EF">
        <w:rPr>
          <w:sz w:val="24"/>
        </w:rPr>
        <w:t xml:space="preserve"> changes to the nose cone aside from cutting certain parts to make </w:t>
      </w:r>
      <w:commentRangeStart w:id="128"/>
      <w:r w:rsidRPr="000B08EF">
        <w:rPr>
          <w:sz w:val="24"/>
        </w:rPr>
        <w:t>the</w:t>
      </w:r>
      <w:commentRangeEnd w:id="128"/>
      <w:r w:rsidRPr="000B08EF">
        <w:rPr>
          <w:rStyle w:val="CommentReference"/>
          <w:sz w:val="24"/>
          <w:szCs w:val="24"/>
        </w:rPr>
        <w:commentReference w:id="128"/>
      </w:r>
      <w:r w:rsidRPr="000B08EF">
        <w:rPr>
          <w:sz w:val="24"/>
        </w:rPr>
        <w:t xml:space="preserve"> frame mor</w:t>
      </w:r>
      <w:r w:rsidR="584D4903" w:rsidRPr="000B08EF">
        <w:rPr>
          <w:sz w:val="24"/>
        </w:rPr>
        <w:t xml:space="preserve">e </w:t>
      </w:r>
      <w:r w:rsidR="121648E1" w:rsidRPr="000B08EF">
        <w:rPr>
          <w:sz w:val="24"/>
        </w:rPr>
        <w:t>accessible</w:t>
      </w:r>
      <w:r w:rsidR="584D4903" w:rsidRPr="000B08EF">
        <w:rPr>
          <w:sz w:val="24"/>
        </w:rPr>
        <w:t>.</w:t>
      </w:r>
    </w:p>
    <w:p w14:paraId="46CE8943" w14:textId="11994D7A" w:rsidR="41F1F7B9" w:rsidRDefault="41F1F7B9" w:rsidP="41F1F7B9"/>
    <w:p w14:paraId="1A243119" w14:textId="77777777" w:rsidR="006C6D05" w:rsidRDefault="006C6D05" w:rsidP="41F1F7B9"/>
    <w:p w14:paraId="2FEF737E" w14:textId="77777777" w:rsidR="006C6D05" w:rsidRDefault="006C6D05" w:rsidP="41F1F7B9"/>
    <w:p w14:paraId="3D0116A7" w14:textId="77777777" w:rsidR="006C6D05" w:rsidRDefault="006C6D05" w:rsidP="41F1F7B9"/>
    <w:p w14:paraId="32025082" w14:textId="77777777" w:rsidR="006C6D05" w:rsidRDefault="006C6D05" w:rsidP="41F1F7B9"/>
    <w:p w14:paraId="45AEAF65" w14:textId="77777777" w:rsidR="006C6D05" w:rsidRDefault="006C6D05" w:rsidP="41F1F7B9"/>
    <w:p w14:paraId="68191510" w14:textId="77777777" w:rsidR="006C6D05" w:rsidRDefault="006C6D05" w:rsidP="41F1F7B9"/>
    <w:p w14:paraId="7AECE44B" w14:textId="77777777" w:rsidR="006C6D05" w:rsidRDefault="006C6D05" w:rsidP="41F1F7B9"/>
    <w:p w14:paraId="7EAF1717" w14:textId="77777777" w:rsidR="006C6D05" w:rsidRDefault="006C6D05" w:rsidP="41F1F7B9"/>
    <w:p w14:paraId="168C7858" w14:textId="77777777" w:rsidR="006C6D05" w:rsidRDefault="006C6D05" w:rsidP="41F1F7B9"/>
    <w:p w14:paraId="78831E23" w14:textId="77777777" w:rsidR="006C6D05" w:rsidRDefault="006C6D05" w:rsidP="41F1F7B9"/>
    <w:p w14:paraId="69C045F0" w14:textId="0C032302" w:rsidR="00F556A1" w:rsidRDefault="00F556A1" w:rsidP="00F556A1">
      <w:pPr>
        <w:pStyle w:val="Heading2"/>
      </w:pPr>
      <w:bookmarkStart w:id="129" w:name="_Toc1227694011"/>
      <w:r>
        <w:t>Front Wing</w:t>
      </w:r>
      <w:bookmarkEnd w:id="129"/>
    </w:p>
    <w:p w14:paraId="4B78340F" w14:textId="70CD0335" w:rsidR="00F556A1" w:rsidRDefault="00F556A1" w:rsidP="496F3FFA">
      <w:pPr>
        <w:jc w:val="center"/>
      </w:pPr>
    </w:p>
    <w:p w14:paraId="70E5FFAC" w14:textId="77777777" w:rsidR="006C6D05" w:rsidRDefault="23D7380F" w:rsidP="006C6D05">
      <w:pPr>
        <w:keepNext/>
        <w:jc w:val="center"/>
      </w:pPr>
      <w:r>
        <w:rPr>
          <w:noProof/>
        </w:rPr>
        <w:drawing>
          <wp:inline distT="0" distB="0" distL="0" distR="0" wp14:anchorId="2586D4BA" wp14:editId="1518CEE6">
            <wp:extent cx="3220279" cy="1671902"/>
            <wp:effectExtent l="0" t="0" r="0" b="5080"/>
            <wp:docPr id="716279706"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6279706" name=""/>
                    <pic:cNvPicPr/>
                  </pic:nvPicPr>
                  <pic:blipFill>
                    <a:blip r:embed="rId117">
                      <a:extLst>
                        <a:ext uri="{28A0092B-C50C-407E-A947-70E740481C1C}">
                          <a14:useLocalDpi xmlns:a14="http://schemas.microsoft.com/office/drawing/2010/main"/>
                        </a:ext>
                      </a:extLst>
                    </a:blip>
                    <a:stretch>
                      <a:fillRect/>
                    </a:stretch>
                  </pic:blipFill>
                  <pic:spPr>
                    <a:xfrm>
                      <a:off x="0" y="0"/>
                      <a:ext cx="3272530" cy="1699029"/>
                    </a:xfrm>
                    <a:prstGeom prst="rect">
                      <a:avLst/>
                    </a:prstGeom>
                  </pic:spPr>
                </pic:pic>
              </a:graphicData>
            </a:graphic>
          </wp:inline>
        </w:drawing>
      </w:r>
    </w:p>
    <w:p w14:paraId="3BD87802" w14:textId="093FA75E" w:rsidR="00F556A1"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70</w:t>
      </w:r>
      <w:r w:rsidRPr="006C6D05">
        <w:rPr>
          <w:sz w:val="20"/>
          <w:szCs w:val="20"/>
        </w:rPr>
        <w:fldChar w:fldCharType="end"/>
      </w:r>
      <w:r w:rsidRPr="006C6D05">
        <w:rPr>
          <w:sz w:val="20"/>
          <w:szCs w:val="20"/>
        </w:rPr>
        <w:t>: Front Wing in CAD</w:t>
      </w:r>
    </w:p>
    <w:p w14:paraId="55F4BEA4" w14:textId="7A281F61" w:rsidR="6AE84708" w:rsidRDefault="6AE84708" w:rsidP="6AE84708">
      <w:pPr>
        <w:jc w:val="center"/>
      </w:pPr>
    </w:p>
    <w:p w14:paraId="4057D298" w14:textId="77777777" w:rsidR="006C6D05" w:rsidRDefault="3F18851D" w:rsidP="006C6D05">
      <w:pPr>
        <w:keepNext/>
        <w:jc w:val="center"/>
      </w:pPr>
      <w:commentRangeStart w:id="130"/>
      <w:commentRangeEnd w:id="130"/>
      <w:r>
        <w:rPr>
          <w:rStyle w:val="CommentReference"/>
        </w:rPr>
        <w:commentReference w:id="130"/>
      </w:r>
      <w:r w:rsidR="00612A44" w:rsidRPr="00612A44">
        <w:rPr>
          <w:noProof/>
        </w:rPr>
        <w:drawing>
          <wp:inline distT="0" distB="0" distL="0" distR="0" wp14:anchorId="56270138" wp14:editId="556CACF4">
            <wp:extent cx="2514600" cy="3352800"/>
            <wp:effectExtent l="0" t="0" r="0" b="0"/>
            <wp:docPr id="1311615455" name="Picture 1" descr="A person cleaning a metal ob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1615455" name="Picture 1" descr="A person cleaning a metal object&#10;&#10;AI-generated content may be incorrect."/>
                    <pic:cNvPicPr/>
                  </pic:nvPicPr>
                  <pic:blipFill>
                    <a:blip r:embed="rId118"/>
                    <a:stretch>
                      <a:fillRect/>
                    </a:stretch>
                  </pic:blipFill>
                  <pic:spPr>
                    <a:xfrm rot="10800000" flipV="1">
                      <a:off x="0" y="0"/>
                      <a:ext cx="2524315" cy="3365753"/>
                    </a:xfrm>
                    <a:prstGeom prst="rect">
                      <a:avLst/>
                    </a:prstGeom>
                  </pic:spPr>
                </pic:pic>
              </a:graphicData>
            </a:graphic>
          </wp:inline>
        </w:drawing>
      </w:r>
    </w:p>
    <w:p w14:paraId="5C50657B" w14:textId="55B457CB" w:rsidR="64741092"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71</w:t>
      </w:r>
      <w:r w:rsidRPr="006C6D05">
        <w:rPr>
          <w:sz w:val="20"/>
          <w:szCs w:val="20"/>
        </w:rPr>
        <w:fldChar w:fldCharType="end"/>
      </w:r>
      <w:r w:rsidRPr="006C6D05">
        <w:rPr>
          <w:sz w:val="20"/>
          <w:szCs w:val="20"/>
        </w:rPr>
        <w:t>: Wet lay up of airfoils</w:t>
      </w:r>
    </w:p>
    <w:p w14:paraId="1A3C9DF6" w14:textId="77777777" w:rsidR="00612A44" w:rsidRDefault="00612A44" w:rsidP="64741092">
      <w:pPr>
        <w:jc w:val="center"/>
      </w:pPr>
    </w:p>
    <w:p w14:paraId="4AC9A80F" w14:textId="77777777" w:rsidR="006C6D05" w:rsidRDefault="00612A44" w:rsidP="006C6D05">
      <w:pPr>
        <w:keepNext/>
        <w:jc w:val="center"/>
      </w:pPr>
      <w:r w:rsidRPr="00612A44">
        <w:rPr>
          <w:noProof/>
        </w:rPr>
        <w:drawing>
          <wp:inline distT="0" distB="0" distL="0" distR="0" wp14:anchorId="590697B3" wp14:editId="2E07B9CA">
            <wp:extent cx="2246243" cy="2994991"/>
            <wp:effectExtent l="0" t="0" r="1905" b="0"/>
            <wp:docPr id="1666472080" name="Picture 1" descr="A group of black and white objec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6472080" name="Picture 1" descr="A group of black and white objects&#10;&#10;AI-generated content may be incorrect."/>
                    <pic:cNvPicPr/>
                  </pic:nvPicPr>
                  <pic:blipFill>
                    <a:blip r:embed="rId119"/>
                    <a:stretch>
                      <a:fillRect/>
                    </a:stretch>
                  </pic:blipFill>
                  <pic:spPr>
                    <a:xfrm>
                      <a:off x="0" y="0"/>
                      <a:ext cx="2254197" cy="3005596"/>
                    </a:xfrm>
                    <a:prstGeom prst="rect">
                      <a:avLst/>
                    </a:prstGeom>
                  </pic:spPr>
                </pic:pic>
              </a:graphicData>
            </a:graphic>
          </wp:inline>
        </w:drawing>
      </w:r>
    </w:p>
    <w:p w14:paraId="57EB98A7" w14:textId="30D3189D" w:rsidR="00612A44" w:rsidRPr="006C6D05" w:rsidRDefault="006C6D05" w:rsidP="006C6D05">
      <w:pPr>
        <w:pStyle w:val="Caption"/>
        <w:jc w:val="center"/>
        <w:rPr>
          <w:sz w:val="20"/>
          <w:szCs w:val="20"/>
        </w:rPr>
      </w:pPr>
      <w:r w:rsidRPr="006C6D05">
        <w:rPr>
          <w:sz w:val="20"/>
          <w:szCs w:val="20"/>
        </w:rPr>
        <w:t xml:space="preserve">Figure </w:t>
      </w:r>
      <w:r w:rsidRPr="006C6D05">
        <w:rPr>
          <w:sz w:val="20"/>
          <w:szCs w:val="20"/>
        </w:rPr>
        <w:fldChar w:fldCharType="begin"/>
      </w:r>
      <w:r w:rsidRPr="006C6D05">
        <w:rPr>
          <w:sz w:val="20"/>
          <w:szCs w:val="20"/>
        </w:rPr>
        <w:instrText xml:space="preserve"> SEQ Figure \* ARABIC </w:instrText>
      </w:r>
      <w:r w:rsidRPr="006C6D05">
        <w:rPr>
          <w:sz w:val="20"/>
          <w:szCs w:val="20"/>
        </w:rPr>
        <w:fldChar w:fldCharType="separate"/>
      </w:r>
      <w:r w:rsidR="000B08EF">
        <w:rPr>
          <w:noProof/>
          <w:sz w:val="20"/>
          <w:szCs w:val="20"/>
        </w:rPr>
        <w:t>72</w:t>
      </w:r>
      <w:r w:rsidRPr="006C6D05">
        <w:rPr>
          <w:sz w:val="20"/>
          <w:szCs w:val="20"/>
        </w:rPr>
        <w:fldChar w:fldCharType="end"/>
      </w:r>
      <w:r w:rsidRPr="006C6D05">
        <w:rPr>
          <w:sz w:val="20"/>
          <w:szCs w:val="20"/>
        </w:rPr>
        <w:t>: Finalized Airfoils</w:t>
      </w:r>
    </w:p>
    <w:p w14:paraId="612CE9B3" w14:textId="77777777" w:rsidR="00612A44" w:rsidRDefault="00612A44" w:rsidP="64741092">
      <w:pPr>
        <w:jc w:val="center"/>
      </w:pPr>
    </w:p>
    <w:p w14:paraId="52424D62" w14:textId="6D5A8608" w:rsidR="00612A44" w:rsidRPr="000B08EF" w:rsidRDefault="00612A44" w:rsidP="00612A44">
      <w:pPr>
        <w:rPr>
          <w:sz w:val="24"/>
        </w:rPr>
      </w:pPr>
      <w:r>
        <w:tab/>
      </w:r>
      <w:r w:rsidRPr="000B08EF">
        <w:rPr>
          <w:sz w:val="24"/>
        </w:rPr>
        <w:t xml:space="preserve">As stated, the endplates for the front wing have not been manufactured yet due </w:t>
      </w:r>
      <w:r w:rsidR="001710F7" w:rsidRPr="000B08EF">
        <w:rPr>
          <w:sz w:val="24"/>
        </w:rPr>
        <w:t xml:space="preserve">to </w:t>
      </w:r>
      <w:r w:rsidR="00E27CFC" w:rsidRPr="000B08EF">
        <w:rPr>
          <w:sz w:val="24"/>
        </w:rPr>
        <w:t>Nova Kinetics</w:t>
      </w:r>
      <w:r w:rsidR="001710F7" w:rsidRPr="000B08EF">
        <w:rPr>
          <w:sz w:val="24"/>
        </w:rPr>
        <w:t xml:space="preserve">. These are the </w:t>
      </w:r>
      <w:r w:rsidR="00E27CFC" w:rsidRPr="000B08EF">
        <w:rPr>
          <w:sz w:val="24"/>
        </w:rPr>
        <w:t xml:space="preserve">airfoils in the current form. </w:t>
      </w:r>
      <w:r w:rsidR="004E304A" w:rsidRPr="000B08EF">
        <w:rPr>
          <w:sz w:val="24"/>
        </w:rPr>
        <w:t xml:space="preserve">We plan to get an answer from Nova by the end of the </w:t>
      </w:r>
      <w:r w:rsidR="004013CE" w:rsidRPr="000B08EF">
        <w:rPr>
          <w:sz w:val="24"/>
        </w:rPr>
        <w:t>week (</w:t>
      </w:r>
      <w:r w:rsidR="004E304A" w:rsidRPr="000B08EF">
        <w:rPr>
          <w:sz w:val="24"/>
        </w:rPr>
        <w:t>4</w:t>
      </w:r>
      <w:r w:rsidR="004013CE" w:rsidRPr="000B08EF">
        <w:rPr>
          <w:sz w:val="24"/>
        </w:rPr>
        <w:t xml:space="preserve">/21). </w:t>
      </w:r>
    </w:p>
    <w:p w14:paraId="4C9BC68A" w14:textId="30387ABF" w:rsidR="00BB7F79" w:rsidRPr="000B08EF" w:rsidRDefault="00BB7F79" w:rsidP="00612A44">
      <w:pPr>
        <w:rPr>
          <w:sz w:val="24"/>
        </w:rPr>
      </w:pPr>
      <w:r w:rsidRPr="000B08EF">
        <w:rPr>
          <w:sz w:val="24"/>
        </w:rPr>
        <w:tab/>
        <w:t xml:space="preserve">For the overall design, the wings will be attached to two </w:t>
      </w:r>
      <w:r w:rsidR="00EB4B96" w:rsidRPr="000B08EF">
        <w:rPr>
          <w:sz w:val="24"/>
        </w:rPr>
        <w:t xml:space="preserve">steel rods. These rods are threaded for </w:t>
      </w:r>
      <w:r w:rsidR="008E0BFD" w:rsidRPr="000B08EF">
        <w:rPr>
          <w:sz w:val="24"/>
        </w:rPr>
        <w:t xml:space="preserve">a </w:t>
      </w:r>
      <w:r w:rsidR="00EB4B96" w:rsidRPr="000B08EF">
        <w:rPr>
          <w:sz w:val="24"/>
        </w:rPr>
        <w:t>screw</w:t>
      </w:r>
      <w:r w:rsidR="008E0BFD" w:rsidRPr="000B08EF">
        <w:rPr>
          <w:sz w:val="24"/>
        </w:rPr>
        <w:t xml:space="preserve"> on either end</w:t>
      </w:r>
      <w:r w:rsidR="00040E13" w:rsidRPr="000B08EF">
        <w:rPr>
          <w:sz w:val="24"/>
        </w:rPr>
        <w:t xml:space="preserve">, which will mount the </w:t>
      </w:r>
      <w:r w:rsidR="00DE54D3" w:rsidRPr="000B08EF">
        <w:rPr>
          <w:sz w:val="24"/>
        </w:rPr>
        <w:t xml:space="preserve">rod to frame and wing. </w:t>
      </w:r>
      <w:r w:rsidR="0035212A" w:rsidRPr="000B08EF">
        <w:rPr>
          <w:sz w:val="24"/>
        </w:rPr>
        <w:t xml:space="preserve">The screws are specific to what is needed in the SES. Allowing for the screws to shear off </w:t>
      </w:r>
      <w:r w:rsidR="000B08EF" w:rsidRPr="000B08EF">
        <w:rPr>
          <w:sz w:val="24"/>
        </w:rPr>
        <w:t>in case</w:t>
      </w:r>
      <w:r w:rsidR="0035212A" w:rsidRPr="000B08EF">
        <w:rPr>
          <w:sz w:val="24"/>
        </w:rPr>
        <w:t xml:space="preserve"> of a collision. </w:t>
      </w:r>
    </w:p>
    <w:p w14:paraId="2A15C300" w14:textId="77777777" w:rsidR="00612A44" w:rsidRDefault="00612A44" w:rsidP="00612A44"/>
    <w:p w14:paraId="36D9A0D5" w14:textId="2286813A" w:rsidR="00F556A1" w:rsidRDefault="00F556A1" w:rsidP="00F556A1">
      <w:pPr>
        <w:pStyle w:val="Heading2"/>
      </w:pPr>
      <w:bookmarkStart w:id="131" w:name="_Toc1782017530"/>
      <w:r>
        <w:t>Rear Wing</w:t>
      </w:r>
      <w:bookmarkEnd w:id="131"/>
    </w:p>
    <w:p w14:paraId="4B3B6969" w14:textId="3948D5DC" w:rsidR="00F556A1" w:rsidRDefault="00F556A1" w:rsidP="5AE66FCC">
      <w:pPr>
        <w:jc w:val="center"/>
      </w:pPr>
    </w:p>
    <w:p w14:paraId="0FA165D8" w14:textId="77777777" w:rsidR="000B08EF" w:rsidRDefault="000B08EF" w:rsidP="000B08EF">
      <w:pPr>
        <w:keepNext/>
        <w:jc w:val="center"/>
      </w:pPr>
      <w:r w:rsidRPr="000B08EF">
        <w:rPr>
          <w:rFonts w:ascii="Times" w:eastAsia="Times" w:hAnsi="Times" w:cs="Times"/>
          <w:color w:val="000000" w:themeColor="text1"/>
          <w:szCs w:val="22"/>
        </w:rPr>
        <w:t> </w:t>
      </w:r>
      <w:r w:rsidRPr="000B08EF">
        <w:rPr>
          <w:rFonts w:ascii="Times" w:eastAsia="Times" w:hAnsi="Times" w:cs="Times"/>
          <w:noProof/>
          <w:color w:val="000000" w:themeColor="text1"/>
          <w:szCs w:val="22"/>
        </w:rPr>
        <w:drawing>
          <wp:inline distT="0" distB="0" distL="0" distR="0" wp14:anchorId="5277DD7F" wp14:editId="0ADAFA51">
            <wp:extent cx="3548270" cy="1916672"/>
            <wp:effectExtent l="0" t="0" r="0" b="7620"/>
            <wp:docPr id="1859872425" name="Picture 7" descr="A metal frame with a black cov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9872425" name="Picture 7" descr="A metal frame with a black cover&#10;&#10;AI-generated content may be incorrect."/>
                    <pic:cNvPicPr>
                      <a:picLocks noChangeAspect="1" noChangeArrowheads="1"/>
                    </pic:cNvPicPr>
                  </pic:nvPicPr>
                  <pic:blipFill>
                    <a:blip r:embed="rId120">
                      <a:extLst>
                        <a:ext uri="{28A0092B-C50C-407E-A947-70E740481C1C}">
                          <a14:useLocalDpi xmlns:a14="http://schemas.microsoft.com/office/drawing/2010/main" val="0"/>
                        </a:ext>
                      </a:extLst>
                    </a:blip>
                    <a:srcRect/>
                    <a:stretch>
                      <a:fillRect/>
                    </a:stretch>
                  </pic:blipFill>
                  <pic:spPr bwMode="auto">
                    <a:xfrm>
                      <a:off x="0" y="0"/>
                      <a:ext cx="3557709" cy="1921771"/>
                    </a:xfrm>
                    <a:prstGeom prst="rect">
                      <a:avLst/>
                    </a:prstGeom>
                    <a:noFill/>
                    <a:ln>
                      <a:noFill/>
                    </a:ln>
                  </pic:spPr>
                </pic:pic>
              </a:graphicData>
            </a:graphic>
          </wp:inline>
        </w:drawing>
      </w:r>
    </w:p>
    <w:p w14:paraId="3FD6880C" w14:textId="3B4305C4" w:rsidR="5AE66FCC" w:rsidRPr="000B08EF" w:rsidRDefault="000B08EF" w:rsidP="000B08EF">
      <w:pPr>
        <w:pStyle w:val="Caption"/>
        <w:jc w:val="center"/>
        <w:rPr>
          <w:rFonts w:ascii="Times" w:eastAsia="Times" w:hAnsi="Times" w:cs="Times"/>
          <w:color w:val="000000" w:themeColor="text1"/>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73</w:t>
      </w:r>
      <w:r w:rsidRPr="000B08EF">
        <w:rPr>
          <w:sz w:val="20"/>
          <w:szCs w:val="20"/>
        </w:rPr>
        <w:fldChar w:fldCharType="end"/>
      </w:r>
      <w:r w:rsidRPr="000B08EF">
        <w:rPr>
          <w:sz w:val="20"/>
          <w:szCs w:val="20"/>
        </w:rPr>
        <w:t>: Rear Wing in CAD</w:t>
      </w:r>
    </w:p>
    <w:p w14:paraId="5C9772EE" w14:textId="2FA72D5C" w:rsidR="001D2805" w:rsidRPr="000B08EF" w:rsidRDefault="001D2805" w:rsidP="001D2805">
      <w:pPr>
        <w:rPr>
          <w:rFonts w:ascii="Times" w:eastAsia="Times" w:hAnsi="Times" w:cs="Times"/>
          <w:color w:val="000000" w:themeColor="text1"/>
          <w:sz w:val="24"/>
        </w:rPr>
      </w:pPr>
      <w:r>
        <w:rPr>
          <w:rFonts w:ascii="Times" w:eastAsia="Times" w:hAnsi="Times" w:cs="Times"/>
          <w:color w:val="000000" w:themeColor="text1"/>
          <w:szCs w:val="22"/>
        </w:rPr>
        <w:tab/>
      </w:r>
      <w:r w:rsidRPr="000B08EF">
        <w:rPr>
          <w:rFonts w:ascii="Times" w:eastAsia="Times" w:hAnsi="Times" w:cs="Times"/>
          <w:color w:val="000000" w:themeColor="text1"/>
          <w:sz w:val="24"/>
        </w:rPr>
        <w:t xml:space="preserve">As stated, the endplates for the rear wing have not been manufactured yet due to Nova Kinetics. </w:t>
      </w:r>
      <w:r w:rsidR="00ED4262" w:rsidRPr="000B08EF">
        <w:rPr>
          <w:rFonts w:ascii="Times" w:eastAsia="Times" w:hAnsi="Times" w:cs="Times"/>
          <w:color w:val="000000" w:themeColor="text1"/>
          <w:sz w:val="24"/>
        </w:rPr>
        <w:t xml:space="preserve">The current airfoils for the rear wing can be seen in the above images. </w:t>
      </w:r>
    </w:p>
    <w:p w14:paraId="508E87E3" w14:textId="26C0CDC3" w:rsidR="00F556A1" w:rsidRDefault="00F556A1" w:rsidP="00F556A1">
      <w:pPr>
        <w:pStyle w:val="Heading2"/>
      </w:pPr>
      <w:bookmarkStart w:id="132" w:name="_Toc1324835395"/>
      <w:r>
        <w:t>Seat</w:t>
      </w:r>
      <w:bookmarkEnd w:id="132"/>
    </w:p>
    <w:p w14:paraId="0D591970" w14:textId="77777777" w:rsidR="000B08EF" w:rsidRDefault="65028BE4" w:rsidP="000B08EF">
      <w:pPr>
        <w:keepNext/>
        <w:jc w:val="center"/>
      </w:pPr>
      <w:r>
        <w:rPr>
          <w:noProof/>
        </w:rPr>
        <w:drawing>
          <wp:inline distT="0" distB="0" distL="0" distR="0" wp14:anchorId="6C53E364" wp14:editId="19F8298F">
            <wp:extent cx="2003122" cy="2060526"/>
            <wp:effectExtent l="0" t="0" r="0" b="0"/>
            <wp:docPr id="108388099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3880994" name=""/>
                    <pic:cNvPicPr/>
                  </pic:nvPicPr>
                  <pic:blipFill>
                    <a:blip r:embed="rId121">
                      <a:extLst>
                        <a:ext uri="{28A0092B-C50C-407E-A947-70E740481C1C}">
                          <a14:useLocalDpi xmlns:a14="http://schemas.microsoft.com/office/drawing/2010/main"/>
                        </a:ext>
                      </a:extLst>
                    </a:blip>
                    <a:stretch>
                      <a:fillRect/>
                    </a:stretch>
                  </pic:blipFill>
                  <pic:spPr>
                    <a:xfrm>
                      <a:off x="0" y="0"/>
                      <a:ext cx="2003122" cy="2060526"/>
                    </a:xfrm>
                    <a:prstGeom prst="rect">
                      <a:avLst/>
                    </a:prstGeom>
                  </pic:spPr>
                </pic:pic>
              </a:graphicData>
            </a:graphic>
          </wp:inline>
        </w:drawing>
      </w:r>
    </w:p>
    <w:p w14:paraId="6D79BF0A" w14:textId="1990FA80" w:rsidR="00F556A1"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74</w:t>
      </w:r>
      <w:r w:rsidRPr="000B08EF">
        <w:rPr>
          <w:sz w:val="20"/>
          <w:szCs w:val="20"/>
        </w:rPr>
        <w:fldChar w:fldCharType="end"/>
      </w:r>
      <w:r w:rsidRPr="000B08EF">
        <w:rPr>
          <w:sz w:val="20"/>
          <w:szCs w:val="20"/>
        </w:rPr>
        <w:t>: Seat in CAD</w:t>
      </w:r>
    </w:p>
    <w:p w14:paraId="13AA0B47" w14:textId="77777777" w:rsidR="000B08EF" w:rsidRDefault="685A1096" w:rsidP="000B08EF">
      <w:pPr>
        <w:keepNext/>
        <w:jc w:val="center"/>
      </w:pPr>
      <w:r>
        <w:rPr>
          <w:noProof/>
        </w:rPr>
        <w:drawing>
          <wp:inline distT="0" distB="0" distL="0" distR="0" wp14:anchorId="2D65657C" wp14:editId="5421845F">
            <wp:extent cx="2085975" cy="2781300"/>
            <wp:effectExtent l="0" t="0" r="0" b="0"/>
            <wp:docPr id="1236340196"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6340196" name=""/>
                    <pic:cNvPicPr/>
                  </pic:nvPicPr>
                  <pic:blipFill>
                    <a:blip r:embed="rId122">
                      <a:extLst>
                        <a:ext uri="{28A0092B-C50C-407E-A947-70E740481C1C}">
                          <a14:useLocalDpi xmlns:a14="http://schemas.microsoft.com/office/drawing/2010/main"/>
                        </a:ext>
                      </a:extLst>
                    </a:blip>
                    <a:stretch>
                      <a:fillRect/>
                    </a:stretch>
                  </pic:blipFill>
                  <pic:spPr>
                    <a:xfrm>
                      <a:off x="0" y="0"/>
                      <a:ext cx="2085975" cy="2781300"/>
                    </a:xfrm>
                    <a:prstGeom prst="rect">
                      <a:avLst/>
                    </a:prstGeom>
                  </pic:spPr>
                </pic:pic>
              </a:graphicData>
            </a:graphic>
          </wp:inline>
        </w:drawing>
      </w:r>
    </w:p>
    <w:p w14:paraId="6C5F842F" w14:textId="3A65AF22" w:rsidR="5F4D63E2"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75</w:t>
      </w:r>
      <w:r w:rsidRPr="000B08EF">
        <w:rPr>
          <w:sz w:val="20"/>
          <w:szCs w:val="20"/>
        </w:rPr>
        <w:fldChar w:fldCharType="end"/>
      </w:r>
      <w:r w:rsidRPr="000B08EF">
        <w:rPr>
          <w:sz w:val="20"/>
          <w:szCs w:val="20"/>
        </w:rPr>
        <w:t>: Seat in Physical Frame</w:t>
      </w:r>
    </w:p>
    <w:p w14:paraId="43F4EA7E" w14:textId="7D6CD0FA" w:rsidR="42352B1A" w:rsidRPr="000B08EF" w:rsidRDefault="65028BE4" w:rsidP="000B08EF">
      <w:pPr>
        <w:ind w:firstLine="576"/>
        <w:rPr>
          <w:sz w:val="24"/>
        </w:rPr>
      </w:pPr>
      <w:r w:rsidRPr="000B08EF">
        <w:rPr>
          <w:sz w:val="24"/>
        </w:rPr>
        <w:t xml:space="preserve">Only a few changes were made when making the </w:t>
      </w:r>
      <w:r w:rsidR="7A1C416B" w:rsidRPr="000B08EF">
        <w:rPr>
          <w:sz w:val="24"/>
        </w:rPr>
        <w:t>physical</w:t>
      </w:r>
      <w:r w:rsidRPr="000B08EF">
        <w:rPr>
          <w:sz w:val="24"/>
        </w:rPr>
        <w:t xml:space="preserve"> seat. We changed the angle of the </w:t>
      </w:r>
      <w:r w:rsidR="000B08EF" w:rsidRPr="000B08EF">
        <w:rPr>
          <w:sz w:val="24"/>
        </w:rPr>
        <w:t xml:space="preserve">seat </w:t>
      </w:r>
      <w:r w:rsidRPr="000B08EF">
        <w:rPr>
          <w:sz w:val="24"/>
        </w:rPr>
        <w:t>so the drivers would be more comfortable</w:t>
      </w:r>
      <w:r w:rsidR="6F187571" w:rsidRPr="000B08EF">
        <w:rPr>
          <w:sz w:val="24"/>
        </w:rPr>
        <w:t>.</w:t>
      </w:r>
      <w:r w:rsidRPr="000B08EF">
        <w:rPr>
          <w:sz w:val="24"/>
        </w:rPr>
        <w:t xml:space="preserve"> </w:t>
      </w:r>
      <w:r w:rsidR="60EFA177" w:rsidRPr="000B08EF">
        <w:rPr>
          <w:sz w:val="24"/>
        </w:rPr>
        <w:t>The final seat is fully cut and has been placed in the frame with its finalized position.</w:t>
      </w:r>
    </w:p>
    <w:p w14:paraId="75DA9722" w14:textId="3F104E06" w:rsidR="4C8D989B" w:rsidRDefault="4C8D989B" w:rsidP="4C8D989B"/>
    <w:p w14:paraId="6B4A1B7E" w14:textId="75723961" w:rsidR="00F556A1" w:rsidRDefault="00F556A1" w:rsidP="00F556A1">
      <w:pPr>
        <w:pStyle w:val="Heading2"/>
      </w:pPr>
      <w:bookmarkStart w:id="133" w:name="_Toc1754154311"/>
      <w:r>
        <w:t>Firewall</w:t>
      </w:r>
      <w:bookmarkEnd w:id="133"/>
    </w:p>
    <w:p w14:paraId="648BE51C" w14:textId="77777777" w:rsidR="000B08EF" w:rsidRDefault="15DCEC96" w:rsidP="000B08EF">
      <w:pPr>
        <w:keepNext/>
        <w:jc w:val="center"/>
      </w:pPr>
      <w:r>
        <w:rPr>
          <w:noProof/>
        </w:rPr>
        <w:drawing>
          <wp:inline distT="0" distB="0" distL="0" distR="0" wp14:anchorId="0E3479A7" wp14:editId="466D7A7A">
            <wp:extent cx="1334605" cy="2152761"/>
            <wp:effectExtent l="0" t="0" r="0" b="0"/>
            <wp:docPr id="1206551679"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6551679" name=""/>
                    <pic:cNvPicPr/>
                  </pic:nvPicPr>
                  <pic:blipFill>
                    <a:blip r:embed="rId123">
                      <a:extLst>
                        <a:ext uri="{28A0092B-C50C-407E-A947-70E740481C1C}">
                          <a14:useLocalDpi xmlns:a14="http://schemas.microsoft.com/office/drawing/2010/main"/>
                        </a:ext>
                      </a:extLst>
                    </a:blip>
                    <a:stretch>
                      <a:fillRect/>
                    </a:stretch>
                  </pic:blipFill>
                  <pic:spPr>
                    <a:xfrm>
                      <a:off x="0" y="0"/>
                      <a:ext cx="1334605" cy="2152761"/>
                    </a:xfrm>
                    <a:prstGeom prst="rect">
                      <a:avLst/>
                    </a:prstGeom>
                  </pic:spPr>
                </pic:pic>
              </a:graphicData>
            </a:graphic>
          </wp:inline>
        </w:drawing>
      </w:r>
    </w:p>
    <w:p w14:paraId="18CE6E1E" w14:textId="29CAD3D8" w:rsidR="00F556A1"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76</w:t>
      </w:r>
      <w:r w:rsidRPr="000B08EF">
        <w:rPr>
          <w:sz w:val="20"/>
          <w:szCs w:val="20"/>
        </w:rPr>
        <w:fldChar w:fldCharType="end"/>
      </w:r>
      <w:r w:rsidRPr="000B08EF">
        <w:rPr>
          <w:sz w:val="20"/>
          <w:szCs w:val="20"/>
        </w:rPr>
        <w:t>: Firewall in CAD</w:t>
      </w:r>
    </w:p>
    <w:p w14:paraId="4A7CCCCE" w14:textId="1CC0883A" w:rsidR="30B8A69E" w:rsidRDefault="30B8A69E" w:rsidP="30B8A69E">
      <w:pPr>
        <w:jc w:val="center"/>
      </w:pPr>
    </w:p>
    <w:p w14:paraId="1345BBBA" w14:textId="77777777" w:rsidR="000B08EF" w:rsidRDefault="18F58A1B" w:rsidP="000B08EF">
      <w:pPr>
        <w:keepNext/>
        <w:jc w:val="center"/>
      </w:pPr>
      <w:r>
        <w:rPr>
          <w:noProof/>
        </w:rPr>
        <w:drawing>
          <wp:inline distT="0" distB="0" distL="0" distR="0" wp14:anchorId="01D8DF1B" wp14:editId="64CD203C">
            <wp:extent cx="1159085" cy="2209800"/>
            <wp:effectExtent l="0" t="0" r="0" b="0"/>
            <wp:docPr id="37941384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413844" name=""/>
                    <pic:cNvPicPr/>
                  </pic:nvPicPr>
                  <pic:blipFill>
                    <a:blip r:embed="rId124">
                      <a:extLst>
                        <a:ext uri="{28A0092B-C50C-407E-A947-70E740481C1C}">
                          <a14:useLocalDpi xmlns:a14="http://schemas.microsoft.com/office/drawing/2010/main"/>
                        </a:ext>
                      </a:extLst>
                    </a:blip>
                    <a:stretch>
                      <a:fillRect/>
                    </a:stretch>
                  </pic:blipFill>
                  <pic:spPr>
                    <a:xfrm>
                      <a:off x="0" y="0"/>
                      <a:ext cx="1159085" cy="2209800"/>
                    </a:xfrm>
                    <a:prstGeom prst="rect">
                      <a:avLst/>
                    </a:prstGeom>
                  </pic:spPr>
                </pic:pic>
              </a:graphicData>
            </a:graphic>
          </wp:inline>
        </w:drawing>
      </w:r>
    </w:p>
    <w:p w14:paraId="5279E601" w14:textId="01272A0C" w:rsidR="00F556A1"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77</w:t>
      </w:r>
      <w:r w:rsidRPr="000B08EF">
        <w:rPr>
          <w:sz w:val="20"/>
          <w:szCs w:val="20"/>
        </w:rPr>
        <w:fldChar w:fldCharType="end"/>
      </w:r>
      <w:r w:rsidRPr="000B08EF">
        <w:rPr>
          <w:sz w:val="20"/>
          <w:szCs w:val="20"/>
        </w:rPr>
        <w:t>: Firewall in Physical Frame</w:t>
      </w:r>
    </w:p>
    <w:p w14:paraId="529FCEEF" w14:textId="67D8CB85" w:rsidR="0079226B" w:rsidRDefault="00F556A1" w:rsidP="00D17F17">
      <w:pPr>
        <w:pStyle w:val="Heading1"/>
        <w:pageBreakBefore/>
      </w:pPr>
      <w:bookmarkStart w:id="134" w:name="_Toc390459766"/>
      <w:r>
        <w:t>Final Testing</w:t>
      </w:r>
      <w:bookmarkEnd w:id="134"/>
    </w:p>
    <w:p w14:paraId="06A03A5C" w14:textId="02FA4566" w:rsidR="00C164AF" w:rsidRDefault="00F556A1" w:rsidP="00C164AF">
      <w:pPr>
        <w:pStyle w:val="Heading2"/>
      </w:pPr>
      <w:bookmarkStart w:id="135" w:name="_Toc1483148885"/>
      <w:r>
        <w:t>Top Level Testing Summary Table</w:t>
      </w:r>
      <w:bookmarkEnd w:id="135"/>
    </w:p>
    <w:p w14:paraId="12150DDB" w14:textId="4BF88789" w:rsidR="000B08EF" w:rsidRPr="000B08EF" w:rsidRDefault="000B08EF" w:rsidP="000B08EF">
      <w:pPr>
        <w:pStyle w:val="Caption"/>
        <w:keepNext/>
        <w:rPr>
          <w:sz w:val="20"/>
          <w:szCs w:val="20"/>
        </w:rPr>
      </w:pPr>
      <w:r w:rsidRPr="000B08EF">
        <w:rPr>
          <w:sz w:val="20"/>
          <w:szCs w:val="20"/>
        </w:rPr>
        <w:t xml:space="preserve">Table </w:t>
      </w:r>
      <w:r w:rsidRPr="000B08EF">
        <w:rPr>
          <w:sz w:val="20"/>
          <w:szCs w:val="20"/>
        </w:rPr>
        <w:fldChar w:fldCharType="begin"/>
      </w:r>
      <w:r w:rsidRPr="000B08EF">
        <w:rPr>
          <w:sz w:val="20"/>
          <w:szCs w:val="20"/>
        </w:rPr>
        <w:instrText xml:space="preserve"> SEQ Table \* ARABIC </w:instrText>
      </w:r>
      <w:r w:rsidRPr="000B08EF">
        <w:rPr>
          <w:sz w:val="20"/>
          <w:szCs w:val="20"/>
        </w:rPr>
        <w:fldChar w:fldCharType="separate"/>
      </w:r>
      <w:r>
        <w:rPr>
          <w:noProof/>
          <w:sz w:val="20"/>
          <w:szCs w:val="20"/>
        </w:rPr>
        <w:t>11</w:t>
      </w:r>
      <w:r w:rsidRPr="000B08EF">
        <w:rPr>
          <w:sz w:val="20"/>
          <w:szCs w:val="20"/>
        </w:rPr>
        <w:fldChar w:fldCharType="end"/>
      </w:r>
      <w:r w:rsidRPr="000B08EF">
        <w:rPr>
          <w:sz w:val="20"/>
          <w:szCs w:val="20"/>
        </w:rPr>
        <w:t>: Top Level Testing Summary</w:t>
      </w:r>
    </w:p>
    <w:tbl>
      <w:tblPr>
        <w:tblStyle w:val="TableGrid"/>
        <w:tblW w:w="0" w:type="auto"/>
        <w:tblInd w:w="715" w:type="dxa"/>
        <w:tblLook w:val="04A0" w:firstRow="1" w:lastRow="0" w:firstColumn="1" w:lastColumn="0" w:noHBand="0" w:noVBand="1"/>
      </w:tblPr>
      <w:tblGrid>
        <w:gridCol w:w="2578"/>
        <w:gridCol w:w="2041"/>
        <w:gridCol w:w="1648"/>
        <w:gridCol w:w="1648"/>
      </w:tblGrid>
      <w:tr w:rsidR="002E7C01" w14:paraId="2854F623" w14:textId="77777777" w:rsidTr="00232307">
        <w:tc>
          <w:tcPr>
            <w:tcW w:w="2578" w:type="dxa"/>
            <w:shd w:val="clear" w:color="auto" w:fill="595959" w:themeFill="text1" w:themeFillTint="A6"/>
          </w:tcPr>
          <w:p w14:paraId="6F7C70E7" w14:textId="77777777" w:rsidR="002E7C01" w:rsidRDefault="002E7C01" w:rsidP="002E7C01">
            <w:pPr>
              <w:jc w:val="center"/>
              <w:rPr>
                <w:rFonts w:ascii="Times" w:hAnsi="Times"/>
                <w:color w:val="000000" w:themeColor="text1"/>
              </w:rPr>
            </w:pPr>
            <w:r>
              <w:rPr>
                <w:rFonts w:ascii="Times" w:hAnsi="Times"/>
                <w:color w:val="000000" w:themeColor="text1"/>
              </w:rPr>
              <w:t>Test/Experiment</w:t>
            </w:r>
          </w:p>
        </w:tc>
        <w:tc>
          <w:tcPr>
            <w:tcW w:w="2041" w:type="dxa"/>
            <w:shd w:val="clear" w:color="auto" w:fill="595959" w:themeFill="text1" w:themeFillTint="A6"/>
          </w:tcPr>
          <w:p w14:paraId="140446B5" w14:textId="77777777" w:rsidR="002E7C01" w:rsidRDefault="002E7C01" w:rsidP="002E7C01">
            <w:pPr>
              <w:jc w:val="center"/>
              <w:rPr>
                <w:rFonts w:ascii="Times" w:hAnsi="Times"/>
                <w:color w:val="000000" w:themeColor="text1"/>
              </w:rPr>
            </w:pPr>
            <w:r>
              <w:rPr>
                <w:rFonts w:ascii="Times" w:hAnsi="Times"/>
                <w:color w:val="000000" w:themeColor="text1"/>
              </w:rPr>
              <w:t>Relevant DR’s</w:t>
            </w:r>
          </w:p>
        </w:tc>
        <w:tc>
          <w:tcPr>
            <w:tcW w:w="1648" w:type="dxa"/>
            <w:shd w:val="clear" w:color="auto" w:fill="595959" w:themeFill="text1" w:themeFillTint="A6"/>
          </w:tcPr>
          <w:p w14:paraId="031939BE" w14:textId="77777777" w:rsidR="002E7C01" w:rsidRDefault="002E7C01" w:rsidP="002E7C01">
            <w:pPr>
              <w:jc w:val="center"/>
              <w:rPr>
                <w:rFonts w:ascii="Times" w:hAnsi="Times"/>
                <w:color w:val="000000" w:themeColor="text1"/>
              </w:rPr>
            </w:pPr>
            <w:r>
              <w:rPr>
                <w:rFonts w:ascii="Times" w:hAnsi="Times"/>
                <w:color w:val="000000" w:themeColor="text1"/>
              </w:rPr>
              <w:t>Testing Equipment Needed</w:t>
            </w:r>
          </w:p>
        </w:tc>
        <w:tc>
          <w:tcPr>
            <w:tcW w:w="1648" w:type="dxa"/>
            <w:shd w:val="clear" w:color="auto" w:fill="595959" w:themeFill="text1" w:themeFillTint="A6"/>
          </w:tcPr>
          <w:p w14:paraId="79C8D309" w14:textId="77777777" w:rsidR="002E7C01" w:rsidRDefault="002E7C01" w:rsidP="002E7C01">
            <w:pPr>
              <w:jc w:val="center"/>
              <w:rPr>
                <w:rFonts w:ascii="Times" w:hAnsi="Times"/>
                <w:color w:val="000000" w:themeColor="text1"/>
              </w:rPr>
            </w:pPr>
            <w:r>
              <w:rPr>
                <w:rFonts w:ascii="Times" w:hAnsi="Times"/>
                <w:color w:val="000000" w:themeColor="text1"/>
              </w:rPr>
              <w:t>Other Resources</w:t>
            </w:r>
          </w:p>
        </w:tc>
      </w:tr>
      <w:tr w:rsidR="002E7C01" w14:paraId="17667638" w14:textId="77777777" w:rsidTr="002E7C01">
        <w:tc>
          <w:tcPr>
            <w:tcW w:w="2578" w:type="dxa"/>
          </w:tcPr>
          <w:p w14:paraId="5E735C7A" w14:textId="77777777" w:rsidR="002E7C01" w:rsidRDefault="002E7C01" w:rsidP="002E7C01">
            <w:pPr>
              <w:jc w:val="center"/>
              <w:rPr>
                <w:rFonts w:ascii="Times" w:hAnsi="Times"/>
                <w:color w:val="000000" w:themeColor="text1"/>
              </w:rPr>
            </w:pPr>
            <w:r>
              <w:rPr>
                <w:rFonts w:ascii="Times" w:hAnsi="Times"/>
                <w:color w:val="000000" w:themeColor="text1"/>
              </w:rPr>
              <w:t>Egress</w:t>
            </w:r>
          </w:p>
        </w:tc>
        <w:tc>
          <w:tcPr>
            <w:tcW w:w="2041" w:type="dxa"/>
          </w:tcPr>
          <w:p w14:paraId="0AAFA444" w14:textId="77777777" w:rsidR="002E7C01" w:rsidRDefault="002E7C01" w:rsidP="002E7C01">
            <w:pPr>
              <w:jc w:val="center"/>
              <w:rPr>
                <w:rFonts w:ascii="Times" w:hAnsi="Times"/>
                <w:color w:val="000000" w:themeColor="text1"/>
              </w:rPr>
            </w:pPr>
            <w:r w:rsidRPr="5220CF1C">
              <w:rPr>
                <w:rFonts w:ascii="Times" w:hAnsi="Times"/>
                <w:color w:val="000000" w:themeColor="text1"/>
              </w:rPr>
              <w:t>CR2, CR12, CR14</w:t>
            </w:r>
          </w:p>
        </w:tc>
        <w:tc>
          <w:tcPr>
            <w:tcW w:w="1648" w:type="dxa"/>
          </w:tcPr>
          <w:p w14:paraId="0F3D866B" w14:textId="77777777" w:rsidR="002E7C01" w:rsidRPr="5220CF1C" w:rsidRDefault="002E7C01" w:rsidP="002E7C01">
            <w:pPr>
              <w:jc w:val="center"/>
              <w:rPr>
                <w:rFonts w:ascii="Times" w:hAnsi="Times"/>
                <w:color w:val="000000" w:themeColor="text1"/>
              </w:rPr>
            </w:pPr>
            <w:r>
              <w:rPr>
                <w:rFonts w:ascii="Times" w:hAnsi="Times"/>
                <w:color w:val="000000" w:themeColor="text1"/>
              </w:rPr>
              <w:t>Fully Built Car, full race suit, 6-point harness, stopwatch, camera</w:t>
            </w:r>
          </w:p>
        </w:tc>
        <w:tc>
          <w:tcPr>
            <w:tcW w:w="1648" w:type="dxa"/>
          </w:tcPr>
          <w:p w14:paraId="465A75D0" w14:textId="77777777" w:rsidR="002E7C01" w:rsidRPr="5220CF1C" w:rsidRDefault="002E7C01" w:rsidP="002E7C01">
            <w:pPr>
              <w:jc w:val="center"/>
              <w:rPr>
                <w:rFonts w:ascii="Times" w:hAnsi="Times"/>
                <w:color w:val="000000" w:themeColor="text1"/>
              </w:rPr>
            </w:pPr>
            <w:r>
              <w:rPr>
                <w:rFonts w:ascii="Times" w:hAnsi="Times"/>
                <w:color w:val="000000" w:themeColor="text1"/>
              </w:rPr>
              <w:t>All drivers to do the test, a good weather day</w:t>
            </w:r>
          </w:p>
        </w:tc>
      </w:tr>
      <w:tr w:rsidR="002E7C01" w14:paraId="3CB39292" w14:textId="77777777" w:rsidTr="002E7C01">
        <w:tc>
          <w:tcPr>
            <w:tcW w:w="2578" w:type="dxa"/>
          </w:tcPr>
          <w:p w14:paraId="50D20B06" w14:textId="77777777" w:rsidR="002E7C01" w:rsidRDefault="002E7C01" w:rsidP="002E7C01">
            <w:pPr>
              <w:jc w:val="center"/>
              <w:rPr>
                <w:rFonts w:ascii="Times" w:hAnsi="Times"/>
                <w:color w:val="000000" w:themeColor="text1"/>
              </w:rPr>
            </w:pPr>
            <w:r>
              <w:rPr>
                <w:rFonts w:ascii="Times" w:hAnsi="Times"/>
                <w:color w:val="000000" w:themeColor="text1"/>
              </w:rPr>
              <w:t>Cockpit Thermal Test</w:t>
            </w:r>
          </w:p>
        </w:tc>
        <w:tc>
          <w:tcPr>
            <w:tcW w:w="2041" w:type="dxa"/>
          </w:tcPr>
          <w:p w14:paraId="24FDC65D" w14:textId="77777777" w:rsidR="002E7C01" w:rsidRDefault="002E7C01" w:rsidP="002E7C01">
            <w:pPr>
              <w:jc w:val="center"/>
              <w:rPr>
                <w:rFonts w:ascii="Times" w:hAnsi="Times"/>
                <w:color w:val="000000" w:themeColor="text1"/>
              </w:rPr>
            </w:pPr>
            <w:r w:rsidRPr="2E337411">
              <w:rPr>
                <w:rFonts w:ascii="Times" w:hAnsi="Times"/>
                <w:color w:val="000000" w:themeColor="text1"/>
              </w:rPr>
              <w:t>ER23, CR10, CR13</w:t>
            </w:r>
          </w:p>
        </w:tc>
        <w:tc>
          <w:tcPr>
            <w:tcW w:w="1648" w:type="dxa"/>
          </w:tcPr>
          <w:p w14:paraId="36AFA7D1" w14:textId="77777777" w:rsidR="002E7C01" w:rsidRPr="2E337411" w:rsidRDefault="002E7C01" w:rsidP="002E7C01">
            <w:pPr>
              <w:jc w:val="center"/>
              <w:rPr>
                <w:rFonts w:ascii="Times" w:hAnsi="Times"/>
                <w:color w:val="000000" w:themeColor="text1"/>
              </w:rPr>
            </w:pPr>
            <w:r>
              <w:rPr>
                <w:rFonts w:ascii="Times" w:hAnsi="Times"/>
                <w:color w:val="000000" w:themeColor="text1"/>
              </w:rPr>
              <w:t>Testing track, Laser temperature gauge, full race suit</w:t>
            </w:r>
          </w:p>
        </w:tc>
        <w:tc>
          <w:tcPr>
            <w:tcW w:w="1648" w:type="dxa"/>
          </w:tcPr>
          <w:p w14:paraId="0BC5C217" w14:textId="77777777" w:rsidR="002E7C01" w:rsidRPr="2E337411" w:rsidRDefault="002E7C01" w:rsidP="002E7C01">
            <w:pPr>
              <w:jc w:val="center"/>
              <w:rPr>
                <w:rFonts w:ascii="Times" w:hAnsi="Times"/>
                <w:color w:val="000000" w:themeColor="text1"/>
              </w:rPr>
            </w:pPr>
            <w:r>
              <w:rPr>
                <w:rFonts w:ascii="Times" w:hAnsi="Times"/>
                <w:color w:val="000000" w:themeColor="text1"/>
              </w:rPr>
              <w:t>A good weather day(comparable to what it will be like at competition)</w:t>
            </w:r>
          </w:p>
        </w:tc>
      </w:tr>
      <w:tr w:rsidR="002E7C01" w14:paraId="221916C2" w14:textId="77777777" w:rsidTr="002E7C01">
        <w:tc>
          <w:tcPr>
            <w:tcW w:w="2578" w:type="dxa"/>
          </w:tcPr>
          <w:p w14:paraId="500AB6F1" w14:textId="77777777" w:rsidR="002E7C01" w:rsidRDefault="002E7C01" w:rsidP="002E7C01">
            <w:pPr>
              <w:jc w:val="center"/>
              <w:rPr>
                <w:rFonts w:ascii="Times" w:hAnsi="Times"/>
                <w:color w:val="000000" w:themeColor="text1"/>
              </w:rPr>
            </w:pPr>
            <w:r>
              <w:rPr>
                <w:rFonts w:ascii="Times" w:hAnsi="Times"/>
                <w:color w:val="000000" w:themeColor="text1"/>
              </w:rPr>
              <w:t>Harness Position Test</w:t>
            </w:r>
          </w:p>
        </w:tc>
        <w:tc>
          <w:tcPr>
            <w:tcW w:w="2041" w:type="dxa"/>
          </w:tcPr>
          <w:p w14:paraId="46191577" w14:textId="77777777" w:rsidR="002E7C01" w:rsidRDefault="002E7C01" w:rsidP="002E7C01">
            <w:pPr>
              <w:jc w:val="center"/>
              <w:rPr>
                <w:rFonts w:ascii="Times" w:hAnsi="Times"/>
                <w:color w:val="000000" w:themeColor="text1"/>
              </w:rPr>
            </w:pPr>
            <w:r w:rsidRPr="2E337411">
              <w:rPr>
                <w:rFonts w:ascii="Times" w:hAnsi="Times"/>
                <w:color w:val="000000" w:themeColor="text1"/>
              </w:rPr>
              <w:t>CR7, CR8, CR2, ER13, ER14, ER15, ER16, ER17, ER18, ER19</w:t>
            </w:r>
          </w:p>
        </w:tc>
        <w:tc>
          <w:tcPr>
            <w:tcW w:w="1648" w:type="dxa"/>
          </w:tcPr>
          <w:p w14:paraId="4B594EDF" w14:textId="77777777" w:rsidR="002E7C01" w:rsidRPr="2E337411" w:rsidRDefault="002E7C01" w:rsidP="002E7C01">
            <w:pPr>
              <w:jc w:val="center"/>
              <w:rPr>
                <w:rFonts w:ascii="Times" w:hAnsi="Times"/>
                <w:color w:val="000000" w:themeColor="text1"/>
              </w:rPr>
            </w:pPr>
            <w:r>
              <w:rPr>
                <w:rFonts w:ascii="Times" w:hAnsi="Times"/>
                <w:color w:val="000000" w:themeColor="text1"/>
              </w:rPr>
              <w:t>Angle gauge, tape measure, ruler, 6-point harness, Rulebook</w:t>
            </w:r>
          </w:p>
        </w:tc>
        <w:tc>
          <w:tcPr>
            <w:tcW w:w="1648" w:type="dxa"/>
          </w:tcPr>
          <w:p w14:paraId="3C339648" w14:textId="77777777" w:rsidR="002E7C01" w:rsidRPr="2E337411" w:rsidRDefault="002E7C01" w:rsidP="002E7C01">
            <w:pPr>
              <w:jc w:val="center"/>
              <w:rPr>
                <w:rFonts w:ascii="Times" w:hAnsi="Times"/>
                <w:color w:val="000000" w:themeColor="text1"/>
              </w:rPr>
            </w:pPr>
            <w:r>
              <w:rPr>
                <w:rFonts w:ascii="Times" w:hAnsi="Times"/>
                <w:color w:val="000000" w:themeColor="text1"/>
              </w:rPr>
              <w:t>All drivers</w:t>
            </w:r>
          </w:p>
        </w:tc>
      </w:tr>
      <w:tr w:rsidR="002E7C01" w14:paraId="51FE7E1D" w14:textId="77777777" w:rsidTr="002E7C01">
        <w:tc>
          <w:tcPr>
            <w:tcW w:w="2578" w:type="dxa"/>
          </w:tcPr>
          <w:p w14:paraId="378AD8B5" w14:textId="77777777" w:rsidR="002E7C01" w:rsidRDefault="002E7C01" w:rsidP="002E7C01">
            <w:pPr>
              <w:jc w:val="center"/>
              <w:rPr>
                <w:rFonts w:ascii="Times" w:hAnsi="Times"/>
                <w:color w:val="000000" w:themeColor="text1"/>
              </w:rPr>
            </w:pPr>
            <w:r>
              <w:rPr>
                <w:rFonts w:ascii="Times" w:hAnsi="Times"/>
                <w:color w:val="000000" w:themeColor="text1"/>
              </w:rPr>
              <w:t>Head Restraint Force Analysis</w:t>
            </w:r>
          </w:p>
        </w:tc>
        <w:tc>
          <w:tcPr>
            <w:tcW w:w="2041" w:type="dxa"/>
          </w:tcPr>
          <w:p w14:paraId="64A8757D" w14:textId="77777777" w:rsidR="002E7C01" w:rsidRDefault="002E7C01" w:rsidP="002E7C01">
            <w:pPr>
              <w:jc w:val="center"/>
              <w:rPr>
                <w:rFonts w:ascii="Times" w:hAnsi="Times"/>
                <w:color w:val="000000" w:themeColor="text1"/>
              </w:rPr>
            </w:pPr>
            <w:r w:rsidRPr="5220CF1C">
              <w:rPr>
                <w:rFonts w:ascii="Times" w:hAnsi="Times"/>
                <w:color w:val="000000" w:themeColor="text1"/>
              </w:rPr>
              <w:t>CR11, ER13</w:t>
            </w:r>
          </w:p>
        </w:tc>
        <w:tc>
          <w:tcPr>
            <w:tcW w:w="1648" w:type="dxa"/>
          </w:tcPr>
          <w:p w14:paraId="2DB01F2B" w14:textId="77777777" w:rsidR="002E7C01" w:rsidRPr="5220CF1C" w:rsidRDefault="002E7C01" w:rsidP="002E7C01">
            <w:pPr>
              <w:jc w:val="center"/>
              <w:rPr>
                <w:rFonts w:ascii="Times" w:hAnsi="Times"/>
                <w:color w:val="000000" w:themeColor="text1"/>
              </w:rPr>
            </w:pPr>
            <w:r>
              <w:rPr>
                <w:rFonts w:ascii="Times" w:hAnsi="Times"/>
                <w:color w:val="000000" w:themeColor="text1"/>
              </w:rPr>
              <w:t>SolidWorks</w:t>
            </w:r>
          </w:p>
        </w:tc>
        <w:tc>
          <w:tcPr>
            <w:tcW w:w="1648" w:type="dxa"/>
          </w:tcPr>
          <w:p w14:paraId="58A87788" w14:textId="77777777" w:rsidR="002E7C01" w:rsidRPr="5220CF1C" w:rsidRDefault="002E7C01" w:rsidP="002E7C01">
            <w:pPr>
              <w:jc w:val="center"/>
              <w:rPr>
                <w:rFonts w:ascii="Times" w:hAnsi="Times"/>
                <w:color w:val="000000" w:themeColor="text1"/>
              </w:rPr>
            </w:pPr>
            <w:r>
              <w:rPr>
                <w:rFonts w:ascii="Times" w:hAnsi="Times"/>
                <w:color w:val="000000" w:themeColor="text1"/>
              </w:rPr>
              <w:t>N/A</w:t>
            </w:r>
          </w:p>
        </w:tc>
      </w:tr>
      <w:tr w:rsidR="002E7C01" w14:paraId="34892282" w14:textId="77777777" w:rsidTr="002E7C01">
        <w:tc>
          <w:tcPr>
            <w:tcW w:w="2578" w:type="dxa"/>
          </w:tcPr>
          <w:p w14:paraId="2B38F2FB" w14:textId="77777777" w:rsidR="002E7C01" w:rsidRDefault="002E7C01" w:rsidP="002E7C01">
            <w:pPr>
              <w:jc w:val="center"/>
              <w:rPr>
                <w:rFonts w:ascii="Times" w:hAnsi="Times"/>
                <w:color w:val="000000" w:themeColor="text1"/>
              </w:rPr>
            </w:pPr>
            <w:r>
              <w:rPr>
                <w:rFonts w:ascii="Times" w:hAnsi="Times"/>
                <w:color w:val="000000" w:themeColor="text1"/>
              </w:rPr>
              <w:t>Design Requirement Testing</w:t>
            </w:r>
          </w:p>
        </w:tc>
        <w:tc>
          <w:tcPr>
            <w:tcW w:w="2041" w:type="dxa"/>
          </w:tcPr>
          <w:p w14:paraId="42CE55DC" w14:textId="77777777" w:rsidR="002E7C01" w:rsidRDefault="002E7C01" w:rsidP="002E7C01">
            <w:pPr>
              <w:jc w:val="center"/>
              <w:rPr>
                <w:rFonts w:ascii="Times" w:hAnsi="Times"/>
                <w:color w:val="000000" w:themeColor="text1"/>
              </w:rPr>
            </w:pPr>
            <w:r w:rsidRPr="2E337411">
              <w:rPr>
                <w:rFonts w:ascii="Times" w:hAnsi="Times"/>
                <w:color w:val="000000" w:themeColor="text1"/>
              </w:rPr>
              <w:t>CR1, CR3, CR4, CR9, ER1, ER2, ER5, ER20</w:t>
            </w:r>
          </w:p>
        </w:tc>
        <w:tc>
          <w:tcPr>
            <w:tcW w:w="1648" w:type="dxa"/>
          </w:tcPr>
          <w:p w14:paraId="00C0A820" w14:textId="77777777" w:rsidR="002E7C01" w:rsidRPr="2E337411" w:rsidRDefault="002E7C01" w:rsidP="002E7C01">
            <w:pPr>
              <w:jc w:val="center"/>
              <w:rPr>
                <w:rFonts w:ascii="Times" w:hAnsi="Times"/>
                <w:color w:val="000000" w:themeColor="text1"/>
              </w:rPr>
            </w:pPr>
            <w:r>
              <w:rPr>
                <w:rFonts w:ascii="Times" w:hAnsi="Times"/>
                <w:color w:val="000000" w:themeColor="text1"/>
              </w:rPr>
              <w:t>Angle gauge, tape measure, ruler</w:t>
            </w:r>
          </w:p>
        </w:tc>
        <w:tc>
          <w:tcPr>
            <w:tcW w:w="1648" w:type="dxa"/>
          </w:tcPr>
          <w:p w14:paraId="79FE86DF" w14:textId="77777777" w:rsidR="002E7C01" w:rsidRPr="2E337411" w:rsidRDefault="002E7C01" w:rsidP="002E7C01">
            <w:pPr>
              <w:jc w:val="center"/>
              <w:rPr>
                <w:rFonts w:ascii="Times" w:hAnsi="Times"/>
                <w:color w:val="000000" w:themeColor="text1"/>
              </w:rPr>
            </w:pPr>
            <w:r>
              <w:rPr>
                <w:rFonts w:ascii="Times" w:hAnsi="Times"/>
                <w:color w:val="000000" w:themeColor="text1"/>
              </w:rPr>
              <w:t>A driver</w:t>
            </w:r>
          </w:p>
        </w:tc>
      </w:tr>
      <w:tr w:rsidR="002E7C01" w14:paraId="5E197F84" w14:textId="77777777" w:rsidTr="002E7C01">
        <w:tc>
          <w:tcPr>
            <w:tcW w:w="2578" w:type="dxa"/>
          </w:tcPr>
          <w:p w14:paraId="0BFDA03C" w14:textId="77777777" w:rsidR="002E7C01" w:rsidRDefault="002E7C01" w:rsidP="002E7C01">
            <w:pPr>
              <w:jc w:val="center"/>
              <w:rPr>
                <w:rFonts w:ascii="Times" w:hAnsi="Times"/>
                <w:color w:val="000000" w:themeColor="text1"/>
              </w:rPr>
            </w:pPr>
            <w:r w:rsidRPr="5220CF1C">
              <w:rPr>
                <w:rFonts w:ascii="Times" w:hAnsi="Times"/>
                <w:color w:val="000000" w:themeColor="text1"/>
              </w:rPr>
              <w:t>Disassembly test</w:t>
            </w:r>
          </w:p>
        </w:tc>
        <w:tc>
          <w:tcPr>
            <w:tcW w:w="2041" w:type="dxa"/>
          </w:tcPr>
          <w:p w14:paraId="1BF8CA75" w14:textId="69F65243" w:rsidR="002E7C01" w:rsidRDefault="002E7C01" w:rsidP="002E7C01">
            <w:pPr>
              <w:jc w:val="center"/>
              <w:rPr>
                <w:rFonts w:ascii="Times" w:hAnsi="Times"/>
                <w:color w:val="000000" w:themeColor="text1"/>
              </w:rPr>
            </w:pPr>
            <w:r w:rsidRPr="2E337411">
              <w:rPr>
                <w:rFonts w:ascii="Times" w:hAnsi="Times"/>
                <w:color w:val="000000" w:themeColor="text1"/>
              </w:rPr>
              <w:t>CR12, CR14, ER22,</w:t>
            </w:r>
          </w:p>
        </w:tc>
        <w:tc>
          <w:tcPr>
            <w:tcW w:w="1648" w:type="dxa"/>
          </w:tcPr>
          <w:p w14:paraId="327BA7DF" w14:textId="29BECF4D" w:rsidR="002E7C01" w:rsidRPr="2E337411" w:rsidRDefault="002E7C01" w:rsidP="002E7C01">
            <w:pPr>
              <w:jc w:val="center"/>
              <w:rPr>
                <w:rFonts w:ascii="Times" w:hAnsi="Times"/>
                <w:color w:val="000000" w:themeColor="text1"/>
              </w:rPr>
            </w:pPr>
            <w:r>
              <w:rPr>
                <w:rFonts w:ascii="Times" w:hAnsi="Times"/>
                <w:color w:val="000000" w:themeColor="text1"/>
              </w:rPr>
              <w:t>Stopwatch, camera, tooling for disassembly</w:t>
            </w:r>
          </w:p>
        </w:tc>
        <w:tc>
          <w:tcPr>
            <w:tcW w:w="1648" w:type="dxa"/>
          </w:tcPr>
          <w:p w14:paraId="4CE3E6C9" w14:textId="77777777" w:rsidR="002E7C01" w:rsidRPr="2E337411" w:rsidRDefault="002E7C01" w:rsidP="002E7C01">
            <w:pPr>
              <w:jc w:val="center"/>
              <w:rPr>
                <w:rFonts w:ascii="Times" w:hAnsi="Times"/>
                <w:color w:val="000000" w:themeColor="text1"/>
              </w:rPr>
            </w:pPr>
            <w:r>
              <w:rPr>
                <w:rFonts w:ascii="Times" w:hAnsi="Times"/>
                <w:color w:val="000000" w:themeColor="text1"/>
              </w:rPr>
              <w:t>Multiple team members</w:t>
            </w:r>
          </w:p>
        </w:tc>
      </w:tr>
    </w:tbl>
    <w:p w14:paraId="2F398DB5" w14:textId="77777777" w:rsidR="00F556A1" w:rsidRPr="00F556A1" w:rsidRDefault="00F556A1" w:rsidP="00F556A1">
      <w:pPr>
        <w:pStyle w:val="BodyText"/>
      </w:pPr>
    </w:p>
    <w:p w14:paraId="66272416" w14:textId="1BCC05F4" w:rsidR="00E00EB2" w:rsidRDefault="00232307" w:rsidP="00232307">
      <w:pPr>
        <w:pStyle w:val="Heading2"/>
      </w:pPr>
      <w:bookmarkStart w:id="136" w:name="_Toc933691417"/>
      <w:r>
        <w:t>Detailed Testing Plan</w:t>
      </w:r>
      <w:bookmarkEnd w:id="136"/>
    </w:p>
    <w:p w14:paraId="7954B88D" w14:textId="34AAC2E5" w:rsidR="00232307" w:rsidRDefault="00232307" w:rsidP="00232307">
      <w:pPr>
        <w:pStyle w:val="Heading3"/>
      </w:pPr>
      <w:bookmarkStart w:id="137" w:name="_Toc2088462579"/>
      <w:r>
        <w:t xml:space="preserve">Test 1 </w:t>
      </w:r>
      <w:r w:rsidR="0023116B">
        <w:t>–</w:t>
      </w:r>
      <w:r>
        <w:t xml:space="preserve"> Egress</w:t>
      </w:r>
      <w:bookmarkEnd w:id="137"/>
    </w:p>
    <w:p w14:paraId="1603960C" w14:textId="77777777" w:rsidR="0023116B" w:rsidRPr="000B08EF" w:rsidRDefault="0023116B" w:rsidP="0023116B">
      <w:pPr>
        <w:rPr>
          <w:rFonts w:ascii="Times" w:hAnsi="Times"/>
          <w:b/>
          <w:bCs/>
          <w:color w:val="000000" w:themeColor="text1"/>
          <w:sz w:val="24"/>
        </w:rPr>
      </w:pPr>
      <w:r w:rsidRPr="000B08EF">
        <w:rPr>
          <w:rFonts w:ascii="Times" w:hAnsi="Times"/>
          <w:b/>
          <w:bCs/>
          <w:color w:val="000000" w:themeColor="text1"/>
          <w:sz w:val="24"/>
        </w:rPr>
        <w:t xml:space="preserve">Experiment summary: </w:t>
      </w:r>
    </w:p>
    <w:p w14:paraId="22A00F72" w14:textId="77777777" w:rsidR="0023116B" w:rsidRPr="000B08EF" w:rsidRDefault="0023116B" w:rsidP="0023116B">
      <w:pPr>
        <w:rPr>
          <w:rFonts w:ascii="Times" w:hAnsi="Times"/>
          <w:color w:val="000000" w:themeColor="text1"/>
          <w:sz w:val="24"/>
        </w:rPr>
      </w:pPr>
      <w:r w:rsidRPr="000B08EF">
        <w:rPr>
          <w:rFonts w:ascii="Times" w:hAnsi="Times"/>
          <w:color w:val="000000" w:themeColor="text1"/>
          <w:sz w:val="24"/>
        </w:rPr>
        <w:tab/>
        <w:t xml:space="preserve">In the event of an emergency the driver should be able to exit the vehicle withing five seconds, the team will ensure the cockpit is adjustable to fit every driver. Last year’s team’s cockpit was very cramped, and the vehicle couldn’t be used to its full extent, this year we will ensure there is enough room for safety and comfort. This is also a crucial test to pass tech inspection at competition. </w:t>
      </w:r>
    </w:p>
    <w:p w14:paraId="717D4E05" w14:textId="77777777" w:rsidR="0023116B" w:rsidRPr="000B08EF" w:rsidRDefault="0023116B" w:rsidP="0023116B">
      <w:pPr>
        <w:rPr>
          <w:rFonts w:ascii="Times" w:hAnsi="Times"/>
          <w:color w:val="000000" w:themeColor="text1"/>
          <w:sz w:val="24"/>
        </w:rPr>
      </w:pPr>
      <w:r w:rsidRPr="000B08EF">
        <w:rPr>
          <w:rFonts w:ascii="Times" w:hAnsi="Times"/>
          <w:color w:val="000000" w:themeColor="text1"/>
          <w:sz w:val="24"/>
        </w:rPr>
        <w:tab/>
        <w:t xml:space="preserve">The car must be fully built to conduct this test. A stopwatch and a camera will be used for time measurement and analysis of the procedure. The driver being tested will have to be wearing the full race gear needed to comply with FSAE rules. </w:t>
      </w:r>
    </w:p>
    <w:p w14:paraId="6F270C33" w14:textId="77777777" w:rsidR="0023116B" w:rsidRPr="000B08EF" w:rsidRDefault="0023116B" w:rsidP="0023116B">
      <w:pPr>
        <w:rPr>
          <w:rFonts w:ascii="Times" w:hAnsi="Times"/>
          <w:color w:val="000000" w:themeColor="text1"/>
          <w:sz w:val="24"/>
        </w:rPr>
      </w:pPr>
      <w:r w:rsidRPr="000B08EF">
        <w:rPr>
          <w:rFonts w:ascii="Times" w:hAnsi="Times"/>
          <w:color w:val="000000" w:themeColor="text1"/>
          <w:sz w:val="24"/>
        </w:rPr>
        <w:tab/>
        <w:t xml:space="preserve">Variables that will be calculated are average time, the standard deviation, and success rate of each trial. </w:t>
      </w:r>
    </w:p>
    <w:p w14:paraId="480C006E" w14:textId="77777777" w:rsidR="0023116B" w:rsidRPr="000B08EF" w:rsidRDefault="0023116B" w:rsidP="0023116B">
      <w:pPr>
        <w:rPr>
          <w:rFonts w:ascii="Times" w:hAnsi="Times"/>
          <w:color w:val="000000" w:themeColor="text1"/>
          <w:sz w:val="24"/>
        </w:rPr>
      </w:pPr>
    </w:p>
    <w:p w14:paraId="0F795833" w14:textId="77777777" w:rsidR="0023116B" w:rsidRPr="000B08EF" w:rsidRDefault="0023116B" w:rsidP="0023116B">
      <w:pPr>
        <w:rPr>
          <w:rFonts w:ascii="Times" w:hAnsi="Times"/>
          <w:b/>
          <w:bCs/>
          <w:color w:val="000000" w:themeColor="text1"/>
          <w:sz w:val="24"/>
        </w:rPr>
      </w:pPr>
      <w:r w:rsidRPr="000B08EF">
        <w:rPr>
          <w:rFonts w:ascii="Times" w:hAnsi="Times"/>
          <w:b/>
          <w:bCs/>
          <w:color w:val="000000" w:themeColor="text1"/>
          <w:sz w:val="24"/>
        </w:rPr>
        <w:t>Procedure:</w:t>
      </w:r>
    </w:p>
    <w:p w14:paraId="3D396702" w14:textId="77777777" w:rsidR="0023116B" w:rsidRPr="000B08EF" w:rsidRDefault="0023116B" w:rsidP="0023116B">
      <w:pPr>
        <w:rPr>
          <w:rFonts w:ascii="Times" w:hAnsi="Times"/>
          <w:color w:val="000000" w:themeColor="text1"/>
          <w:sz w:val="24"/>
        </w:rPr>
      </w:pPr>
      <w:r w:rsidRPr="000B08EF">
        <w:rPr>
          <w:rFonts w:ascii="Times" w:hAnsi="Times"/>
          <w:b/>
          <w:bCs/>
          <w:color w:val="000000" w:themeColor="text1"/>
          <w:sz w:val="24"/>
        </w:rPr>
        <w:tab/>
      </w:r>
      <w:r w:rsidRPr="000B08EF">
        <w:rPr>
          <w:rFonts w:ascii="Times" w:hAnsi="Times"/>
          <w:color w:val="000000" w:themeColor="text1"/>
          <w:sz w:val="24"/>
        </w:rPr>
        <w:t xml:space="preserve">To ensure we can pass tech, CR2, CR12 and CR14 must be met. The motions of exiting the vehicle must be muscle memory to pass the 5 second requirement and to be safe in case of a crash. While testing the vehicle, timed tests for exiting will be conducted. The motions will be along this procedure. Take the steering wheel of the hub, undo the harness and lap belt throwing them aside and forward. Placing the hands on the SIS uppers and pushing upward, lifting your upper body out of the seat. Followed by bending the knees and placing them on the seat, then pushing up to full extend out of the vehicle. Lastly, stepping out of the car. A stopwatch will be used for time measurement. A minimum of 5 trials will be conducted to collect data on the consistency of the driver. A will be used camera for video analysis, looking at technique and potential inefficiencies.  </w:t>
      </w:r>
    </w:p>
    <w:p w14:paraId="5E318055" w14:textId="77777777" w:rsidR="0023116B" w:rsidRPr="000B08EF" w:rsidRDefault="0023116B" w:rsidP="0023116B">
      <w:pPr>
        <w:rPr>
          <w:rFonts w:ascii="Times" w:hAnsi="Times"/>
          <w:color w:val="000000" w:themeColor="text1"/>
          <w:sz w:val="24"/>
        </w:rPr>
      </w:pPr>
    </w:p>
    <w:p w14:paraId="2C151718" w14:textId="77777777" w:rsidR="0023116B" w:rsidRPr="000B08EF" w:rsidRDefault="0023116B" w:rsidP="0023116B">
      <w:pPr>
        <w:rPr>
          <w:rFonts w:ascii="Times" w:hAnsi="Times"/>
          <w:b/>
          <w:bCs/>
          <w:color w:val="000000" w:themeColor="text1"/>
          <w:sz w:val="24"/>
        </w:rPr>
      </w:pPr>
      <w:r w:rsidRPr="000B08EF">
        <w:rPr>
          <w:rFonts w:ascii="Times" w:hAnsi="Times"/>
          <w:b/>
          <w:bCs/>
          <w:color w:val="000000" w:themeColor="text1"/>
          <w:sz w:val="24"/>
        </w:rPr>
        <w:t xml:space="preserve">Results: </w:t>
      </w:r>
    </w:p>
    <w:p w14:paraId="4023C1DF" w14:textId="77777777" w:rsidR="0023116B" w:rsidRPr="000B08EF" w:rsidRDefault="0023116B" w:rsidP="0023116B">
      <w:pPr>
        <w:rPr>
          <w:rFonts w:ascii="Times" w:hAnsi="Times"/>
          <w:color w:val="000000" w:themeColor="text1"/>
          <w:sz w:val="24"/>
        </w:rPr>
      </w:pPr>
      <w:r w:rsidRPr="000B08EF">
        <w:rPr>
          <w:rFonts w:ascii="Times" w:hAnsi="Times"/>
          <w:b/>
          <w:bCs/>
          <w:color w:val="000000" w:themeColor="text1"/>
          <w:sz w:val="24"/>
        </w:rPr>
        <w:tab/>
      </w:r>
      <w:r w:rsidRPr="000B08EF">
        <w:rPr>
          <w:rFonts w:ascii="Times" w:hAnsi="Times"/>
          <w:color w:val="000000" w:themeColor="text1"/>
          <w:sz w:val="24"/>
        </w:rPr>
        <w:t xml:space="preserve">The desired result from this test is being below the 5 second requirement and consistency. When tested during competition there can be no slip ups, so getting it right the first time is paramount to passing inspection. </w:t>
      </w:r>
    </w:p>
    <w:p w14:paraId="36D14CCC" w14:textId="77777777" w:rsidR="0023116B" w:rsidRPr="000B08EF" w:rsidRDefault="0023116B" w:rsidP="0023116B">
      <w:pPr>
        <w:rPr>
          <w:rFonts w:ascii="Times" w:hAnsi="Times"/>
          <w:b/>
          <w:bCs/>
          <w:color w:val="000000" w:themeColor="text1"/>
          <w:sz w:val="24"/>
        </w:rPr>
      </w:pPr>
      <w:r w:rsidRPr="000B08EF">
        <w:rPr>
          <w:rFonts w:ascii="Times" w:hAnsi="Times"/>
          <w:color w:val="000000" w:themeColor="text1"/>
          <w:sz w:val="24"/>
        </w:rPr>
        <w:tab/>
        <w:t xml:space="preserve">It is difficult to derive equations to come up with a theoretical result, but we can use averages from past egress tests with race cars. First, the reaction time will have to be between 0.2-0.5 seconds. Next unbuckling will be between 0.5-1.5 seconds. Lastly, exiting the vehicle will have a range of 3.0-4.0 seconds. Have a total range of 3.7-6.0 seconds. </w:t>
      </w:r>
      <w:r w:rsidRPr="000B08EF">
        <w:rPr>
          <w:rFonts w:ascii="Times" w:hAnsi="Times"/>
          <w:b/>
          <w:bCs/>
          <w:color w:val="000000" w:themeColor="text1"/>
          <w:sz w:val="24"/>
        </w:rPr>
        <w:tab/>
      </w:r>
    </w:p>
    <w:p w14:paraId="167BFE36" w14:textId="77777777" w:rsidR="0023116B" w:rsidRPr="000B08EF" w:rsidRDefault="0023116B" w:rsidP="0023116B">
      <w:pPr>
        <w:rPr>
          <w:rFonts w:ascii="Times" w:hAnsi="Times"/>
          <w:b/>
          <w:bCs/>
          <w:color w:val="000000" w:themeColor="text1"/>
          <w:sz w:val="24"/>
        </w:rPr>
      </w:pPr>
    </w:p>
    <w:p w14:paraId="2DD417C3" w14:textId="77777777" w:rsidR="0023116B" w:rsidRPr="000B08EF" w:rsidRDefault="0023116B" w:rsidP="0023116B">
      <w:pPr>
        <w:rPr>
          <w:rFonts w:ascii="Times" w:hAnsi="Times"/>
          <w:b/>
          <w:bCs/>
          <w:color w:val="000000" w:themeColor="text1"/>
          <w:sz w:val="24"/>
        </w:rPr>
      </w:pPr>
      <w:r w:rsidRPr="000B08EF">
        <w:rPr>
          <w:rFonts w:ascii="Times" w:hAnsi="Times"/>
          <w:b/>
          <w:bCs/>
          <w:color w:val="000000" w:themeColor="text1"/>
          <w:sz w:val="24"/>
        </w:rPr>
        <w:t xml:space="preserve">Conclusion: </w:t>
      </w:r>
    </w:p>
    <w:p w14:paraId="3CA06BE2" w14:textId="77777777" w:rsidR="0023116B" w:rsidRPr="000B08EF" w:rsidRDefault="0023116B" w:rsidP="0023116B">
      <w:pPr>
        <w:rPr>
          <w:rFonts w:ascii="Times" w:hAnsi="Times"/>
          <w:color w:val="000000" w:themeColor="text1"/>
          <w:sz w:val="24"/>
        </w:rPr>
      </w:pPr>
      <w:r w:rsidRPr="000B08EF">
        <w:rPr>
          <w:rFonts w:ascii="Times" w:hAnsi="Times"/>
          <w:color w:val="000000" w:themeColor="text1"/>
          <w:sz w:val="24"/>
        </w:rPr>
        <w:tab/>
        <w:t xml:space="preserve">If the driver exits in under 5 seconds consistently, the driver and vehicle will be the egress test requirements. If the driver fails, design modifications will be necessary like adjusting the seat position and harness accessibility. The results from the test will determine if additional training or ergonomic adjustments are required.  </w:t>
      </w:r>
    </w:p>
    <w:p w14:paraId="32472BA8" w14:textId="61BE8024" w:rsidR="0023116B" w:rsidRDefault="0023116B" w:rsidP="0023116B">
      <w:pPr>
        <w:pStyle w:val="BodyText"/>
      </w:pPr>
    </w:p>
    <w:p w14:paraId="3576B8E9" w14:textId="70113327" w:rsidR="0023116B" w:rsidRDefault="0023116B" w:rsidP="0023116B">
      <w:pPr>
        <w:pStyle w:val="Heading3"/>
      </w:pPr>
      <w:bookmarkStart w:id="138" w:name="_Toc1070541887"/>
      <w:r>
        <w:t>Test 2 – Cockpit Thermal Test</w:t>
      </w:r>
      <w:bookmarkEnd w:id="138"/>
      <w:r>
        <w:t xml:space="preserve"> </w:t>
      </w:r>
    </w:p>
    <w:p w14:paraId="432E8580" w14:textId="77777777" w:rsidR="000631C6" w:rsidRPr="000B08EF" w:rsidRDefault="000631C6" w:rsidP="000631C6">
      <w:pPr>
        <w:rPr>
          <w:rFonts w:ascii="Times" w:hAnsi="Times"/>
          <w:b/>
          <w:bCs/>
          <w:color w:val="000000" w:themeColor="text1"/>
          <w:sz w:val="24"/>
        </w:rPr>
      </w:pPr>
      <w:r w:rsidRPr="000B08EF">
        <w:rPr>
          <w:rFonts w:ascii="Times" w:hAnsi="Times"/>
          <w:b/>
          <w:bCs/>
          <w:color w:val="000000" w:themeColor="text1"/>
          <w:sz w:val="24"/>
        </w:rPr>
        <w:t>Experiment summary:</w:t>
      </w:r>
    </w:p>
    <w:p w14:paraId="6AC462ED" w14:textId="77777777" w:rsidR="000631C6" w:rsidRPr="000B08EF" w:rsidRDefault="000631C6" w:rsidP="000631C6">
      <w:pPr>
        <w:ind w:firstLine="720"/>
        <w:rPr>
          <w:rFonts w:ascii="Times" w:hAnsi="Times"/>
          <w:color w:val="000000" w:themeColor="text1"/>
          <w:sz w:val="24"/>
        </w:rPr>
      </w:pPr>
      <w:r w:rsidRPr="000B08EF">
        <w:rPr>
          <w:rFonts w:ascii="Times" w:eastAsiaTheme="majorEastAsia" w:hAnsi="Times"/>
          <w:color w:val="000000" w:themeColor="text1"/>
          <w:sz w:val="24"/>
        </w:rPr>
        <w:t xml:space="preserve">The cockpit is an essential part of the chassis design because the driver </w:t>
      </w:r>
      <w:r w:rsidRPr="000B08EF">
        <w:rPr>
          <w:rFonts w:ascii="Times" w:hAnsi="Times"/>
          <w:color w:val="000000" w:themeColor="text1"/>
          <w:sz w:val="24"/>
        </w:rPr>
        <w:t>needs to</w:t>
      </w:r>
      <w:r w:rsidRPr="000B08EF">
        <w:rPr>
          <w:rFonts w:ascii="Times" w:eastAsiaTheme="majorEastAsia" w:hAnsi="Times"/>
          <w:color w:val="000000" w:themeColor="text1"/>
          <w:sz w:val="24"/>
        </w:rPr>
        <w:t xml:space="preserve"> be protected while racing. An essential part of this requirement is</w:t>
      </w:r>
      <w:r w:rsidRPr="000B08EF">
        <w:rPr>
          <w:rFonts w:ascii="Times" w:hAnsi="Times"/>
          <w:color w:val="000000" w:themeColor="text1"/>
          <w:sz w:val="24"/>
        </w:rPr>
        <w:t xml:space="preserve"> separating the engine, fuel tank and exhaust from the driver with the use of a firewall</w:t>
      </w:r>
      <w:r w:rsidRPr="000B08EF">
        <w:rPr>
          <w:rFonts w:ascii="Times" w:eastAsiaTheme="majorEastAsia" w:hAnsi="Times"/>
          <w:color w:val="000000" w:themeColor="text1"/>
          <w:sz w:val="24"/>
        </w:rPr>
        <w:t xml:space="preserve">. The FSAE 2024 Rulebook states, “The driver must not be in contact with any metal or other materials which may become heated to a surface temperature above 60 degrees Celsius.” </w:t>
      </w:r>
      <w:r w:rsidRPr="000B08EF">
        <w:rPr>
          <w:rFonts w:ascii="Times" w:hAnsi="Times"/>
          <w:color w:val="000000" w:themeColor="text1"/>
          <w:sz w:val="24"/>
        </w:rPr>
        <w:t xml:space="preserve">In addition, the team will also use insulation along with the firewall to ensure maximum safety from heat and to ensure the ECU doesn’t get fried. </w:t>
      </w:r>
    </w:p>
    <w:p w14:paraId="0B141FBA" w14:textId="77777777" w:rsidR="000631C6" w:rsidRPr="000B08EF" w:rsidRDefault="000631C6" w:rsidP="000631C6">
      <w:pPr>
        <w:ind w:firstLine="720"/>
        <w:rPr>
          <w:rFonts w:ascii="Times" w:hAnsi="Times"/>
          <w:color w:val="000000" w:themeColor="text1"/>
          <w:sz w:val="24"/>
        </w:rPr>
      </w:pPr>
      <w:r w:rsidRPr="000B08EF">
        <w:rPr>
          <w:rFonts w:ascii="Times" w:hAnsi="Times"/>
          <w:color w:val="000000" w:themeColor="text1"/>
          <w:sz w:val="24"/>
        </w:rPr>
        <w:t xml:space="preserve">For this test several thermal analyses will be done with hand calculations and physical tests with the new firewall. This year’s team has worked to incorporate a reflective heat shield using a polished sheet of aluminum to protect against radiation heat transfer and mineral wool which is completely fire retardant for conduction isolation. The main question we are looking to answer is will the firewall be able to prevent any component in the cockpit from exceeding 60 degrees Celsius? </w:t>
      </w:r>
    </w:p>
    <w:p w14:paraId="1E11DF31" w14:textId="77777777" w:rsidR="000631C6" w:rsidRPr="000B08EF" w:rsidRDefault="000631C6" w:rsidP="000631C6">
      <w:pPr>
        <w:ind w:firstLine="720"/>
        <w:rPr>
          <w:rFonts w:ascii="Times" w:hAnsi="Times"/>
          <w:color w:val="000000" w:themeColor="text1"/>
          <w:sz w:val="24"/>
        </w:rPr>
      </w:pPr>
      <w:r w:rsidRPr="000B08EF">
        <w:rPr>
          <w:rFonts w:ascii="Times" w:hAnsi="Times"/>
          <w:color w:val="000000" w:themeColor="text1"/>
          <w:sz w:val="24"/>
        </w:rPr>
        <w:t>To meet ER23, CR10 AND CR13 the team will use the equation for radiation heat transfer (1) between two surfaces which is the exhaust temperature and the seat temperature while using the aluminum sheet as our heat shield. The Stephan Boltzmann equation (2) will also be used to estimate the amount of radiation being emitted off the exhaust. These equations will be used while the car is idling and moving. The equations are defined below:</w:t>
      </w:r>
    </w:p>
    <w:p w14:paraId="2EAC0C41" w14:textId="77777777" w:rsidR="000631C6" w:rsidRPr="000B08EF" w:rsidRDefault="000631C6" w:rsidP="000631C6">
      <w:pPr>
        <w:ind w:firstLine="720"/>
        <w:rPr>
          <w:rFonts w:ascii="Times" w:hAnsi="Times"/>
          <w:color w:val="000000" w:themeColor="text1"/>
          <w:sz w:val="24"/>
        </w:rPr>
      </w:pPr>
    </w:p>
    <w:p w14:paraId="195EEEF6" w14:textId="77777777" w:rsidR="000631C6" w:rsidRPr="000B08EF" w:rsidRDefault="000631C6" w:rsidP="000631C6">
      <w:pPr>
        <w:ind w:firstLine="720"/>
        <w:jc w:val="center"/>
        <w:rPr>
          <w:rFonts w:ascii="Times" w:eastAsiaTheme="minorEastAsia" w:hAnsi="Times"/>
          <w:color w:val="000000" w:themeColor="text1"/>
          <w:sz w:val="24"/>
        </w:rPr>
      </w:pPr>
      <m:oMath>
        <m:r>
          <w:rPr>
            <w:rFonts w:ascii="Cambria Math" w:hAnsi="Cambria Math"/>
            <w:color w:val="000000" w:themeColor="text1"/>
            <w:sz w:val="24"/>
          </w:rPr>
          <m:t xml:space="preserve">q= </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σ(</m:t>
            </m:r>
            <m:sSubSup>
              <m:sSubSupPr>
                <m:ctrlPr>
                  <w:rPr>
                    <w:rFonts w:ascii="Cambria Math" w:eastAsiaTheme="minorHAnsi" w:hAnsi="Cambria Math" w:cstheme="minorBidi"/>
                    <w:i/>
                    <w:color w:val="000000" w:themeColor="text1"/>
                    <w:kern w:val="2"/>
                    <w:sz w:val="24"/>
                    <w14:ligatures w14:val="standardContextual"/>
                  </w:rPr>
                </m:ctrlPr>
              </m:sSubSupPr>
              <m:e>
                <m:r>
                  <w:rPr>
                    <w:rFonts w:ascii="Cambria Math" w:hAnsi="Cambria Math"/>
                    <w:color w:val="000000" w:themeColor="text1"/>
                    <w:sz w:val="24"/>
                  </w:rPr>
                  <m:t>T</m:t>
                </m:r>
              </m:e>
              <m:sub>
                <m:r>
                  <w:rPr>
                    <w:rFonts w:ascii="Cambria Math" w:hAnsi="Cambria Math"/>
                    <w:color w:val="000000" w:themeColor="text1"/>
                    <w:sz w:val="24"/>
                  </w:rPr>
                  <m:t>1</m:t>
                </m:r>
              </m:sub>
              <m:sup>
                <m:r>
                  <w:rPr>
                    <w:rFonts w:ascii="Cambria Math" w:hAnsi="Cambria Math"/>
                    <w:color w:val="000000" w:themeColor="text1"/>
                    <w:sz w:val="24"/>
                  </w:rPr>
                  <m:t>4</m:t>
                </m:r>
              </m:sup>
            </m:sSubSup>
            <m:r>
              <w:rPr>
                <w:rFonts w:ascii="Cambria Math" w:hAnsi="Cambria Math"/>
                <w:color w:val="000000" w:themeColor="text1"/>
                <w:sz w:val="24"/>
              </w:rPr>
              <m:t>-</m:t>
            </m:r>
            <m:sSubSup>
              <m:sSubSupPr>
                <m:ctrlPr>
                  <w:rPr>
                    <w:rFonts w:ascii="Cambria Math" w:eastAsiaTheme="minorHAnsi" w:hAnsi="Cambria Math" w:cstheme="minorBidi"/>
                    <w:i/>
                    <w:color w:val="000000" w:themeColor="text1"/>
                    <w:kern w:val="2"/>
                    <w:sz w:val="24"/>
                    <w14:ligatures w14:val="standardContextual"/>
                  </w:rPr>
                </m:ctrlPr>
              </m:sSubSupPr>
              <m:e>
                <m:r>
                  <w:rPr>
                    <w:rFonts w:ascii="Cambria Math" w:hAnsi="Cambria Math"/>
                    <w:color w:val="000000" w:themeColor="text1"/>
                    <w:sz w:val="24"/>
                  </w:rPr>
                  <m:t>T</m:t>
                </m:r>
              </m:e>
              <m:sub>
                <m:r>
                  <w:rPr>
                    <w:rFonts w:ascii="Cambria Math" w:hAnsi="Cambria Math"/>
                    <w:color w:val="000000" w:themeColor="text1"/>
                    <w:sz w:val="24"/>
                  </w:rPr>
                  <m:t>2</m:t>
                </m:r>
              </m:sub>
              <m:sup>
                <m:r>
                  <w:rPr>
                    <w:rFonts w:ascii="Cambria Math" w:hAnsi="Cambria Math"/>
                    <w:color w:val="000000" w:themeColor="text1"/>
                    <w:sz w:val="24"/>
                  </w:rPr>
                  <m:t>4</m:t>
                </m:r>
              </m:sup>
            </m:sSubSup>
            <m:r>
              <w:rPr>
                <w:rFonts w:ascii="Cambria Math" w:hAnsi="Cambria Math"/>
                <w:color w:val="000000" w:themeColor="text1"/>
                <w:sz w:val="24"/>
              </w:rPr>
              <m:t>)</m:t>
            </m:r>
          </m:num>
          <m:den>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1</m:t>
                    </m:r>
                  </m:sub>
                </m:sSub>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1</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1</m:t>
                    </m:r>
                  </m:sub>
                </m:sSub>
              </m:den>
            </m:f>
            <m:r>
              <w:rPr>
                <w:rFonts w:ascii="Cambria Math" w:hAnsi="Cambria Math"/>
                <w:color w:val="000000" w:themeColor="text1"/>
                <w:sz w:val="24"/>
              </w:rPr>
              <m:t>+</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1</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F</m:t>
                    </m:r>
                  </m:e>
                  <m:sub>
                    <m:r>
                      <w:rPr>
                        <w:rFonts w:ascii="Cambria Math" w:hAnsi="Cambria Math"/>
                        <w:color w:val="000000" w:themeColor="text1"/>
                        <w:sz w:val="24"/>
                      </w:rPr>
                      <m:t>s1</m:t>
                    </m:r>
                  </m:sub>
                </m:sSub>
              </m:den>
            </m:f>
            <m:r>
              <w:rPr>
                <w:rFonts w:ascii="Cambria Math" w:hAnsi="Cambria Math"/>
                <w:color w:val="000000" w:themeColor="text1"/>
                <w:sz w:val="24"/>
              </w:rPr>
              <m:t>+</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s1</m:t>
                    </m:r>
                  </m:sub>
                </m:sSub>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s1</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s</m:t>
                    </m:r>
                  </m:sub>
                </m:sSub>
              </m:den>
            </m:f>
            <m:r>
              <w:rPr>
                <w:rFonts w:ascii="Cambria Math" w:hAnsi="Cambria Math"/>
                <w:color w:val="000000" w:themeColor="text1"/>
                <w:sz w:val="24"/>
              </w:rPr>
              <m:t>+</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s2</m:t>
                    </m:r>
                  </m:sub>
                </m:sSub>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s2</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s</m:t>
                    </m:r>
                  </m:sub>
                </m:sSub>
              </m:den>
            </m:f>
            <m:r>
              <w:rPr>
                <w:rFonts w:ascii="Cambria Math" w:hAnsi="Cambria Math"/>
                <w:color w:val="000000" w:themeColor="text1"/>
                <w:sz w:val="24"/>
              </w:rPr>
              <m:t>+</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2</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F</m:t>
                    </m:r>
                  </m:e>
                  <m:sub>
                    <m:r>
                      <w:rPr>
                        <w:rFonts w:ascii="Cambria Math" w:hAnsi="Cambria Math"/>
                        <w:color w:val="000000" w:themeColor="text1"/>
                        <w:sz w:val="24"/>
                      </w:rPr>
                      <m:t>s2</m:t>
                    </m:r>
                  </m:sub>
                </m:sSub>
              </m:den>
            </m:f>
            <m:r>
              <w:rPr>
                <w:rFonts w:ascii="Cambria Math" w:hAnsi="Cambria Math"/>
                <w:color w:val="000000" w:themeColor="text1"/>
                <w:sz w:val="24"/>
              </w:rPr>
              <m:t>+</m:t>
            </m:r>
            <m:f>
              <m:fPr>
                <m:ctrlPr>
                  <w:rPr>
                    <w:rFonts w:ascii="Cambria Math" w:eastAsiaTheme="minorHAnsi" w:hAnsi="Cambria Math" w:cstheme="minorBidi"/>
                    <w:i/>
                    <w:color w:val="000000" w:themeColor="text1"/>
                    <w:kern w:val="2"/>
                    <w:sz w:val="24"/>
                    <w14:ligatures w14:val="standardContextual"/>
                  </w:rPr>
                </m:ctrlPr>
              </m:fPr>
              <m:num>
                <m:r>
                  <w:rPr>
                    <w:rFonts w:ascii="Cambria Math" w:hAnsi="Cambria Math"/>
                    <w:color w:val="000000" w:themeColor="text1"/>
                    <w:sz w:val="24"/>
                  </w:rPr>
                  <m:t>1-</m:t>
                </m:r>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2</m:t>
                    </m:r>
                  </m:sub>
                </m:sSub>
              </m:num>
              <m:den>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ε</m:t>
                    </m:r>
                  </m:e>
                  <m:sub>
                    <m:r>
                      <w:rPr>
                        <w:rFonts w:ascii="Cambria Math" w:hAnsi="Cambria Math"/>
                        <w:color w:val="000000" w:themeColor="text1"/>
                        <w:sz w:val="24"/>
                      </w:rPr>
                      <m:t>2</m:t>
                    </m:r>
                  </m:sub>
                </m:sSub>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2</m:t>
                    </m:r>
                  </m:sub>
                </m:sSub>
              </m:den>
            </m:f>
          </m:den>
        </m:f>
      </m:oMath>
      <w:r w:rsidRPr="000B08EF">
        <w:rPr>
          <w:rFonts w:ascii="Times" w:eastAsiaTheme="minorEastAsia" w:hAnsi="Times"/>
          <w:color w:val="000000" w:themeColor="text1"/>
          <w:sz w:val="24"/>
        </w:rPr>
        <w:t xml:space="preserve">    (1)</w:t>
      </w:r>
    </w:p>
    <w:p w14:paraId="6A020292" w14:textId="77777777" w:rsidR="000631C6" w:rsidRPr="000B08EF" w:rsidRDefault="000631C6" w:rsidP="000631C6">
      <w:pPr>
        <w:ind w:firstLine="720"/>
        <w:jc w:val="center"/>
        <w:rPr>
          <w:rFonts w:ascii="Times" w:hAnsi="Times"/>
          <w:color w:val="000000" w:themeColor="text1"/>
          <w:sz w:val="24"/>
        </w:rPr>
      </w:pPr>
    </w:p>
    <w:p w14:paraId="6A298583" w14:textId="77777777" w:rsidR="000631C6" w:rsidRPr="000B08EF" w:rsidRDefault="000631C6" w:rsidP="000631C6">
      <w:pPr>
        <w:ind w:firstLine="720"/>
        <w:jc w:val="center"/>
        <w:rPr>
          <w:rFonts w:ascii="Times" w:eastAsiaTheme="minorEastAsia" w:hAnsi="Times"/>
          <w:color w:val="000000" w:themeColor="text1"/>
          <w:sz w:val="24"/>
        </w:rPr>
      </w:pPr>
      <m:oMath>
        <m:r>
          <w:rPr>
            <w:rFonts w:ascii="Cambria Math" w:hAnsi="Cambria Math"/>
            <w:color w:val="000000" w:themeColor="text1"/>
            <w:sz w:val="24"/>
          </w:rPr>
          <m:t>E= εσ</m:t>
        </m:r>
        <m:sSub>
          <m:sSubPr>
            <m:ctrlPr>
              <w:rPr>
                <w:rFonts w:ascii="Cambria Math" w:eastAsiaTheme="minorHAnsi" w:hAnsi="Cambria Math" w:cstheme="minorBidi"/>
                <w:i/>
                <w:color w:val="000000" w:themeColor="text1"/>
                <w:kern w:val="2"/>
                <w:sz w:val="24"/>
                <w14:ligatures w14:val="standardContextual"/>
              </w:rPr>
            </m:ctrlPr>
          </m:sSubPr>
          <m:e>
            <m:r>
              <w:rPr>
                <w:rFonts w:ascii="Cambria Math" w:hAnsi="Cambria Math"/>
                <w:color w:val="000000" w:themeColor="text1"/>
                <w:sz w:val="24"/>
              </w:rPr>
              <m:t>A</m:t>
            </m:r>
          </m:e>
          <m:sub>
            <m:r>
              <w:rPr>
                <w:rFonts w:ascii="Cambria Math" w:hAnsi="Cambria Math"/>
                <w:color w:val="000000" w:themeColor="text1"/>
                <w:sz w:val="24"/>
              </w:rPr>
              <m:t>s</m:t>
            </m:r>
          </m:sub>
        </m:sSub>
        <m:sSup>
          <m:sSupPr>
            <m:ctrlPr>
              <w:rPr>
                <w:rFonts w:ascii="Cambria Math" w:eastAsiaTheme="minorHAnsi" w:hAnsi="Cambria Math" w:cstheme="minorBidi"/>
                <w:i/>
                <w:color w:val="000000" w:themeColor="text1"/>
                <w:kern w:val="2"/>
                <w:sz w:val="24"/>
                <w14:ligatures w14:val="standardContextual"/>
              </w:rPr>
            </m:ctrlPr>
          </m:sSupPr>
          <m:e>
            <m:r>
              <w:rPr>
                <w:rFonts w:ascii="Cambria Math" w:hAnsi="Cambria Math"/>
                <w:color w:val="000000" w:themeColor="text1"/>
                <w:sz w:val="24"/>
              </w:rPr>
              <m:t>T</m:t>
            </m:r>
          </m:e>
          <m:sup>
            <m:r>
              <w:rPr>
                <w:rFonts w:ascii="Cambria Math" w:hAnsi="Cambria Math"/>
                <w:color w:val="000000" w:themeColor="text1"/>
                <w:sz w:val="24"/>
              </w:rPr>
              <m:t>4</m:t>
            </m:r>
          </m:sup>
        </m:sSup>
      </m:oMath>
      <w:r w:rsidRPr="000B08EF">
        <w:rPr>
          <w:rFonts w:ascii="Times" w:eastAsiaTheme="minorEastAsia" w:hAnsi="Times"/>
          <w:color w:val="000000" w:themeColor="text1"/>
          <w:sz w:val="24"/>
        </w:rPr>
        <w:t xml:space="preserve">      (2)</w:t>
      </w:r>
    </w:p>
    <w:p w14:paraId="55F3D0B3" w14:textId="77777777" w:rsidR="000631C6" w:rsidRPr="000B08EF" w:rsidRDefault="000631C6" w:rsidP="000631C6">
      <w:pPr>
        <w:ind w:firstLine="720"/>
        <w:jc w:val="center"/>
        <w:rPr>
          <w:rFonts w:ascii="Times" w:eastAsiaTheme="minorEastAsia" w:hAnsi="Times"/>
          <w:color w:val="000000" w:themeColor="text1"/>
          <w:sz w:val="24"/>
        </w:rPr>
      </w:pPr>
    </w:p>
    <w:p w14:paraId="059A4244" w14:textId="77777777" w:rsidR="000631C6" w:rsidRPr="000B08EF" w:rsidRDefault="000631C6" w:rsidP="000631C6">
      <w:pPr>
        <w:ind w:firstLine="720"/>
        <w:rPr>
          <w:rFonts w:ascii="Times" w:hAnsi="Times"/>
          <w:color w:val="000000" w:themeColor="text1"/>
          <w:sz w:val="24"/>
        </w:rPr>
      </w:pPr>
      <w:r w:rsidRPr="000B08EF">
        <w:rPr>
          <w:rFonts w:ascii="Times" w:hAnsi="Times"/>
          <w:color w:val="000000" w:themeColor="text1"/>
          <w:sz w:val="24"/>
        </w:rPr>
        <w:t xml:space="preserve">It is important to note that the team selected polished aluminum because despite having high thermal conductivity, reflective aluminum can reflect 85-90% of radiation heat which is what we are dealing with. Reflective aluminum has an emissivity of 0.05-0.10 and the carbon fiber seat has an emissivity rate of around 0.3-0.5. In theory, these elements should be able to successfully prevent the cockpit from exceeding 140 </w:t>
      </w:r>
      <m:oMath>
        <m:r>
          <w:rPr>
            <w:rFonts w:ascii="Cambria Math" w:hAnsi="Cambria Math"/>
            <w:color w:val="000000" w:themeColor="text1"/>
            <w:sz w:val="24"/>
          </w:rPr>
          <m:t>°F</m:t>
        </m:r>
      </m:oMath>
      <w:r w:rsidRPr="000B08EF">
        <w:rPr>
          <w:rFonts w:ascii="Times" w:eastAsiaTheme="minorEastAsia" w:hAnsi="Times"/>
          <w:color w:val="000000" w:themeColor="text1"/>
          <w:sz w:val="24"/>
        </w:rPr>
        <w:t xml:space="preserve">. </w:t>
      </w:r>
    </w:p>
    <w:p w14:paraId="09ECD903" w14:textId="77777777" w:rsidR="000631C6" w:rsidRPr="000B08EF" w:rsidRDefault="000631C6" w:rsidP="000631C6">
      <w:pPr>
        <w:rPr>
          <w:rFonts w:ascii="Times" w:hAnsi="Times"/>
          <w:b/>
          <w:bCs/>
          <w:color w:val="000000" w:themeColor="text1"/>
          <w:sz w:val="24"/>
        </w:rPr>
      </w:pPr>
    </w:p>
    <w:p w14:paraId="5E4E054E" w14:textId="77777777" w:rsidR="000631C6" w:rsidRPr="000B08EF" w:rsidRDefault="000631C6" w:rsidP="000631C6">
      <w:pPr>
        <w:rPr>
          <w:rFonts w:ascii="Times" w:hAnsi="Times"/>
          <w:b/>
          <w:bCs/>
          <w:color w:val="000000" w:themeColor="text1"/>
          <w:sz w:val="24"/>
        </w:rPr>
      </w:pPr>
      <w:r w:rsidRPr="000B08EF">
        <w:rPr>
          <w:rFonts w:ascii="Times" w:hAnsi="Times"/>
          <w:b/>
          <w:bCs/>
          <w:color w:val="000000" w:themeColor="text1"/>
          <w:sz w:val="24"/>
        </w:rPr>
        <w:t xml:space="preserve">Procedure: </w:t>
      </w:r>
    </w:p>
    <w:p w14:paraId="722E6A88" w14:textId="77777777" w:rsidR="000631C6" w:rsidRPr="000B08EF" w:rsidRDefault="000631C6" w:rsidP="000631C6">
      <w:pPr>
        <w:rPr>
          <w:rFonts w:ascii="Times" w:eastAsiaTheme="minorEastAsia" w:hAnsi="Times"/>
          <w:color w:val="000000" w:themeColor="text1"/>
          <w:sz w:val="24"/>
        </w:rPr>
      </w:pPr>
      <w:r w:rsidRPr="000B08EF">
        <w:rPr>
          <w:rFonts w:ascii="Times" w:hAnsi="Times"/>
          <w:b/>
          <w:bCs/>
          <w:color w:val="000000" w:themeColor="text1"/>
          <w:sz w:val="24"/>
        </w:rPr>
        <w:tab/>
      </w:r>
      <w:r w:rsidRPr="000B08EF">
        <w:rPr>
          <w:rFonts w:ascii="Times" w:hAnsi="Times"/>
          <w:color w:val="000000" w:themeColor="text1"/>
          <w:sz w:val="24"/>
        </w:rPr>
        <w:t xml:space="preserve">Using the equations above the theoretical heat transfer rate and radiation emitted from the exhaust will be calculated to create a guide for how the final firewall should be manufactured. These theoretical calculations will aid when more physical tests are done, an initial testing using a heat gun was already done using a small mockup of the firewall and carbon fiber, during this test the seat material did not exceed 85 </w:t>
      </w:r>
      <m:oMath>
        <m:r>
          <w:rPr>
            <w:rFonts w:ascii="Cambria Math" w:hAnsi="Cambria Math"/>
            <w:color w:val="000000" w:themeColor="text1"/>
            <w:sz w:val="24"/>
          </w:rPr>
          <m:t>°F</m:t>
        </m:r>
      </m:oMath>
      <w:r w:rsidRPr="000B08EF">
        <w:rPr>
          <w:rFonts w:ascii="Times" w:eastAsiaTheme="minorEastAsia" w:hAnsi="Times"/>
          <w:color w:val="000000" w:themeColor="text1"/>
          <w:sz w:val="24"/>
        </w:rPr>
        <w:t xml:space="preserve">. Further testing will be done once the head restraint is welded into the frame and the exhaust is attached to the engine, the reflective aluminum will be bent in place, and we will run to engine to get a final test. If this test fails, we will add more insulation, the goal here is to protect the driver and the ECU. </w:t>
      </w:r>
    </w:p>
    <w:p w14:paraId="79B9E481" w14:textId="77777777" w:rsidR="000631C6" w:rsidRPr="000B08EF" w:rsidRDefault="000631C6" w:rsidP="000631C6">
      <w:pPr>
        <w:rPr>
          <w:rFonts w:ascii="Times" w:eastAsiaTheme="minorEastAsia" w:hAnsi="Times"/>
          <w:color w:val="000000" w:themeColor="text1"/>
          <w:sz w:val="24"/>
        </w:rPr>
      </w:pPr>
    </w:p>
    <w:p w14:paraId="6B8027DD" w14:textId="2FB12C49" w:rsidR="000631C6" w:rsidRPr="000B08EF" w:rsidRDefault="000631C6" w:rsidP="000631C6">
      <w:pPr>
        <w:keepNext/>
        <w:rPr>
          <w:rFonts w:ascii="Times" w:eastAsiaTheme="minorEastAsia" w:hAnsi="Times"/>
          <w:color w:val="000000" w:themeColor="text1"/>
          <w:sz w:val="24"/>
        </w:rPr>
      </w:pPr>
      <w:r w:rsidRPr="000B08EF">
        <w:rPr>
          <w:rFonts w:ascii="Times" w:eastAsiaTheme="minorEastAsia" w:hAnsi="Times"/>
          <w:color w:val="000000" w:themeColor="text1"/>
          <w:sz w:val="24"/>
        </w:rPr>
        <w:t> </w:t>
      </w:r>
      <w:r w:rsidRPr="000B08EF">
        <w:rPr>
          <w:sz w:val="24"/>
        </w:rPr>
        <w:tab/>
      </w:r>
      <w:r w:rsidRPr="000B08EF">
        <w:rPr>
          <w:rFonts w:ascii="Times" w:eastAsiaTheme="minorEastAsia" w:hAnsi="Times"/>
          <w:color w:val="000000" w:themeColor="text1"/>
          <w:sz w:val="24"/>
        </w:rPr>
        <w:t xml:space="preserve">Running the engine with the firewall in place will be the best way for us to ensure this design will be rule eligible, while this final test is being done, we will use a laser temperature gun to measure the cockpit and seat temperature. After this testing, we will mount the firewall and iterate on the design to </w:t>
      </w:r>
      <w:r w:rsidR="5D3A5EAC" w:rsidRPr="000B08EF">
        <w:rPr>
          <w:rFonts w:ascii="Times" w:eastAsiaTheme="minorEastAsia" w:hAnsi="Times"/>
          <w:color w:val="000000" w:themeColor="text1"/>
          <w:sz w:val="24"/>
        </w:rPr>
        <w:t>ensure</w:t>
      </w:r>
      <w:r w:rsidRPr="000B08EF">
        <w:rPr>
          <w:rFonts w:ascii="Times" w:eastAsiaTheme="minorEastAsia" w:hAnsi="Times"/>
          <w:color w:val="000000" w:themeColor="text1"/>
          <w:sz w:val="24"/>
        </w:rPr>
        <w:t xml:space="preserve"> it is removable.</w:t>
      </w:r>
    </w:p>
    <w:p w14:paraId="28D4A65D" w14:textId="77777777" w:rsidR="000631C6" w:rsidRPr="000B08EF" w:rsidRDefault="000631C6" w:rsidP="000631C6">
      <w:pPr>
        <w:rPr>
          <w:rFonts w:ascii="Times" w:hAnsi="Times"/>
          <w:color w:val="000000" w:themeColor="text1"/>
          <w:sz w:val="24"/>
        </w:rPr>
      </w:pPr>
    </w:p>
    <w:p w14:paraId="00FF0964" w14:textId="77777777" w:rsidR="000631C6" w:rsidRPr="000B08EF" w:rsidRDefault="000631C6" w:rsidP="000631C6">
      <w:pPr>
        <w:rPr>
          <w:rFonts w:ascii="Times" w:hAnsi="Times"/>
          <w:b/>
          <w:bCs/>
          <w:color w:val="000000" w:themeColor="text1"/>
          <w:sz w:val="24"/>
        </w:rPr>
      </w:pPr>
      <w:r w:rsidRPr="000B08EF">
        <w:rPr>
          <w:rFonts w:ascii="Times" w:hAnsi="Times"/>
          <w:b/>
          <w:bCs/>
          <w:color w:val="000000" w:themeColor="text1"/>
          <w:sz w:val="24"/>
        </w:rPr>
        <w:t xml:space="preserve">Results: </w:t>
      </w:r>
    </w:p>
    <w:p w14:paraId="5317FF5E" w14:textId="77777777" w:rsidR="000631C6" w:rsidRPr="000B08EF" w:rsidRDefault="000631C6" w:rsidP="000631C6">
      <w:pPr>
        <w:rPr>
          <w:rFonts w:ascii="Times" w:hAnsi="Times"/>
          <w:color w:val="000000" w:themeColor="text1"/>
          <w:sz w:val="24"/>
        </w:rPr>
      </w:pPr>
      <w:r w:rsidRPr="000B08EF">
        <w:rPr>
          <w:rFonts w:ascii="Times" w:hAnsi="Times"/>
          <w:color w:val="000000" w:themeColor="text1"/>
          <w:sz w:val="24"/>
        </w:rPr>
        <w:tab/>
        <w:t xml:space="preserve">Defined below in Figure 1 is a mockup for the firewall design that we will be using, the exhaust will be the team’s biggest concern, and we are considering placing a secondary firewall over the fuel tank with leftover reflective material. </w:t>
      </w:r>
    </w:p>
    <w:p w14:paraId="3D84B3F6" w14:textId="77777777" w:rsidR="000B08EF" w:rsidRDefault="000631C6" w:rsidP="000B08EF">
      <w:pPr>
        <w:keepNext/>
        <w:jc w:val="center"/>
      </w:pPr>
      <w:r w:rsidRPr="00A901D4">
        <w:rPr>
          <w:rFonts w:ascii="Times" w:eastAsiaTheme="minorEastAsia" w:hAnsi="Times"/>
          <w:noProof/>
          <w:color w:val="000000" w:themeColor="text1"/>
        </w:rPr>
        <w:drawing>
          <wp:inline distT="0" distB="0" distL="0" distR="0" wp14:anchorId="7F7C58FB" wp14:editId="32368991">
            <wp:extent cx="3390948" cy="2459162"/>
            <wp:effectExtent l="0" t="0" r="0" b="5080"/>
            <wp:docPr id="992302093" name="Picture 2" descr="A drawing of a frame and a blueprin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3170341" name="Picture 2" descr="A drawing of a frame and a blueprint&#10;&#10;Description automatically generated with medium confidence"/>
                    <pic:cNvPicPr>
                      <a:picLocks noChangeAspect="1" noChangeArrowheads="1"/>
                    </pic:cNvPicPr>
                  </pic:nvPicPr>
                  <pic:blipFill>
                    <a:blip r:embed="rId125" cstate="print">
                      <a:extLst>
                        <a:ext uri="{28A0092B-C50C-407E-A947-70E740481C1C}">
                          <a14:useLocalDpi xmlns:a14="http://schemas.microsoft.com/office/drawing/2010/main" val="0"/>
                        </a:ext>
                      </a:extLst>
                    </a:blip>
                    <a:srcRect/>
                    <a:stretch>
                      <a:fillRect/>
                    </a:stretch>
                  </pic:blipFill>
                  <pic:spPr bwMode="auto">
                    <a:xfrm>
                      <a:off x="0" y="0"/>
                      <a:ext cx="3425620" cy="2484307"/>
                    </a:xfrm>
                    <a:prstGeom prst="rect">
                      <a:avLst/>
                    </a:prstGeom>
                    <a:noFill/>
                    <a:ln>
                      <a:noFill/>
                    </a:ln>
                  </pic:spPr>
                </pic:pic>
              </a:graphicData>
            </a:graphic>
          </wp:inline>
        </w:drawing>
      </w:r>
    </w:p>
    <w:p w14:paraId="5AACA246" w14:textId="29280B7C" w:rsidR="000631C6"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78</w:t>
      </w:r>
      <w:r w:rsidRPr="000B08EF">
        <w:rPr>
          <w:sz w:val="20"/>
          <w:szCs w:val="20"/>
        </w:rPr>
        <w:fldChar w:fldCharType="end"/>
      </w:r>
      <w:r w:rsidRPr="000B08EF">
        <w:rPr>
          <w:sz w:val="20"/>
          <w:szCs w:val="20"/>
        </w:rPr>
        <w:t>: Firewall Mockup</w:t>
      </w:r>
    </w:p>
    <w:p w14:paraId="6D6FEC6D" w14:textId="77777777" w:rsidR="000631C6" w:rsidRPr="000B08EF" w:rsidRDefault="000631C6" w:rsidP="000631C6">
      <w:pPr>
        <w:rPr>
          <w:rFonts w:eastAsiaTheme="minorEastAsia"/>
          <w:color w:val="000000" w:themeColor="text1"/>
          <w:sz w:val="24"/>
        </w:rPr>
      </w:pPr>
      <w:r>
        <w:tab/>
      </w:r>
      <w:r w:rsidRPr="000B08EF">
        <w:rPr>
          <w:sz w:val="24"/>
        </w:rPr>
        <w:t>The use of a reflective heat shield is something new this year’s team is incorporating into our design; in theory with the use of mineral wool and reflective aluminum we should be able to create a successful heat shield that doesn’t allow the cockpit to exceed 140</w:t>
      </w:r>
      <m:oMath>
        <m:r>
          <w:rPr>
            <w:rFonts w:ascii="Cambria Math" w:hAnsi="Cambria Math"/>
            <w:color w:val="000000" w:themeColor="text1"/>
            <w:sz w:val="24"/>
          </w:rPr>
          <m:t>°F</m:t>
        </m:r>
      </m:oMath>
      <w:r w:rsidRPr="000B08EF">
        <w:rPr>
          <w:rFonts w:eastAsiaTheme="minorEastAsia"/>
          <w:color w:val="000000" w:themeColor="text1"/>
          <w:sz w:val="24"/>
        </w:rPr>
        <w:t xml:space="preserve">. </w:t>
      </w:r>
    </w:p>
    <w:p w14:paraId="79CDF52D" w14:textId="77777777" w:rsidR="000631C6" w:rsidRPr="000B08EF" w:rsidRDefault="000631C6" w:rsidP="000631C6">
      <w:pPr>
        <w:rPr>
          <w:sz w:val="24"/>
        </w:rPr>
      </w:pPr>
    </w:p>
    <w:p w14:paraId="44AE0182" w14:textId="77777777" w:rsidR="000631C6" w:rsidRPr="000B08EF" w:rsidRDefault="000631C6" w:rsidP="000631C6">
      <w:pPr>
        <w:rPr>
          <w:sz w:val="24"/>
        </w:rPr>
      </w:pPr>
    </w:p>
    <w:p w14:paraId="6D43A89F" w14:textId="77777777" w:rsidR="000631C6" w:rsidRPr="000B08EF" w:rsidRDefault="000631C6" w:rsidP="000631C6">
      <w:pPr>
        <w:rPr>
          <w:rFonts w:ascii="Times" w:hAnsi="Times"/>
          <w:b/>
          <w:bCs/>
          <w:color w:val="000000" w:themeColor="text1"/>
          <w:sz w:val="24"/>
        </w:rPr>
      </w:pPr>
      <w:r w:rsidRPr="000B08EF">
        <w:rPr>
          <w:rFonts w:ascii="Times" w:hAnsi="Times"/>
          <w:b/>
          <w:bCs/>
          <w:color w:val="000000" w:themeColor="text1"/>
          <w:sz w:val="24"/>
        </w:rPr>
        <w:t xml:space="preserve">Conclusion: </w:t>
      </w:r>
    </w:p>
    <w:p w14:paraId="79511B16" w14:textId="57A8BD8B" w:rsidR="0023116B" w:rsidRPr="000B08EF" w:rsidRDefault="000631C6" w:rsidP="000631C6">
      <w:pPr>
        <w:pStyle w:val="BodyText"/>
        <w:rPr>
          <w:rStyle w:val="normaltextrun"/>
          <w:rFonts w:eastAsiaTheme="majorEastAsia"/>
          <w:color w:val="000000"/>
          <w:sz w:val="24"/>
          <w:shd w:val="clear" w:color="auto" w:fill="FFFFFF"/>
        </w:rPr>
      </w:pPr>
      <w:r w:rsidRPr="000B08EF">
        <w:rPr>
          <w:rFonts w:ascii="Times" w:hAnsi="Times"/>
          <w:b/>
          <w:bCs/>
          <w:color w:val="000000" w:themeColor="text1"/>
          <w:sz w:val="24"/>
        </w:rPr>
        <w:tab/>
      </w:r>
      <w:r w:rsidRPr="000B08EF">
        <w:rPr>
          <w:rStyle w:val="normaltextrun"/>
          <w:rFonts w:eastAsiaTheme="majorEastAsia"/>
          <w:color w:val="000000"/>
          <w:sz w:val="24"/>
          <w:shd w:val="clear" w:color="auto" w:fill="FFFFFF"/>
        </w:rPr>
        <w:t>Through this testing plan and analysis, the firewall we are planning to use should be enough to keep the seat from reaching 140</w:t>
      </w:r>
      <w:r w:rsidRPr="000B08EF">
        <w:rPr>
          <w:rStyle w:val="scxw126366250"/>
          <w:rFonts w:ascii="Cambria Math" w:eastAsiaTheme="majorEastAsia" w:hAnsi="Cambria Math" w:cs="Cambria Math"/>
          <w:color w:val="000000"/>
          <w:bdr w:val="none" w:sz="0" w:space="0" w:color="auto" w:frame="1"/>
          <w:shd w:val="clear" w:color="auto" w:fill="FFFFFF"/>
        </w:rPr>
        <w:t>℉</w:t>
      </w:r>
      <w:r w:rsidRPr="000B08EF">
        <w:rPr>
          <w:rStyle w:val="normaltextrun"/>
          <w:rFonts w:eastAsiaTheme="majorEastAsia"/>
          <w:color w:val="000000"/>
          <w:sz w:val="24"/>
          <w:shd w:val="clear" w:color="auto" w:fill="FFFFFF"/>
        </w:rPr>
        <w:t>. To confirm the results from this experiment, we will measure the temperature of the cockpit while the engine is idling and running. If the experiment is done correctly, we should have a successful final design.</w:t>
      </w:r>
    </w:p>
    <w:p w14:paraId="6723ACB0" w14:textId="77777777" w:rsidR="000631C6" w:rsidRPr="000B08EF" w:rsidRDefault="000631C6" w:rsidP="000631C6">
      <w:pPr>
        <w:pStyle w:val="BodyText"/>
        <w:rPr>
          <w:rStyle w:val="normaltextrun"/>
          <w:rFonts w:eastAsiaTheme="majorEastAsia"/>
          <w:color w:val="000000"/>
          <w:sz w:val="24"/>
          <w:shd w:val="clear" w:color="auto" w:fill="FFFFFF"/>
        </w:rPr>
      </w:pPr>
    </w:p>
    <w:p w14:paraId="7256C883" w14:textId="4167ABB6" w:rsidR="000631C6" w:rsidRPr="000B08EF" w:rsidRDefault="000631C6" w:rsidP="0056E777">
      <w:pPr>
        <w:pStyle w:val="Heading3"/>
      </w:pPr>
      <w:bookmarkStart w:id="139" w:name="_Toc1445285910"/>
      <w:r>
        <w:t>Test 3 – Harness Position Test</w:t>
      </w:r>
      <w:bookmarkEnd w:id="139"/>
    </w:p>
    <w:p w14:paraId="0F6C7556" w14:textId="77777777" w:rsidR="00B634A7" w:rsidRPr="000B08EF" w:rsidRDefault="00B634A7" w:rsidP="00B634A7">
      <w:pPr>
        <w:rPr>
          <w:rFonts w:ascii="Times" w:hAnsi="Times"/>
          <w:b/>
          <w:bCs/>
          <w:color w:val="000000" w:themeColor="text1"/>
          <w:sz w:val="24"/>
        </w:rPr>
      </w:pPr>
      <w:r w:rsidRPr="000B08EF">
        <w:rPr>
          <w:rFonts w:ascii="Times" w:hAnsi="Times"/>
          <w:b/>
          <w:bCs/>
          <w:color w:val="000000" w:themeColor="text1"/>
          <w:sz w:val="24"/>
        </w:rPr>
        <w:t xml:space="preserve">Experiment summary: </w:t>
      </w:r>
    </w:p>
    <w:p w14:paraId="4EDE2AAD" w14:textId="77777777" w:rsidR="00B634A7" w:rsidRPr="000B08EF" w:rsidRDefault="00B634A7" w:rsidP="00B634A7">
      <w:pPr>
        <w:ind w:firstLine="720"/>
        <w:rPr>
          <w:sz w:val="24"/>
        </w:rPr>
      </w:pPr>
      <w:r w:rsidRPr="000B08EF">
        <w:rPr>
          <w:sz w:val="24"/>
        </w:rPr>
        <w:t xml:space="preserve">This experiment is used to verify the final position of the 6pt harness while the vehicle is in use. This test would verify and validate the engineering requirements 13 to 18, this shows the required angles that the harness is required from the side view. This can be found using the digital angle finder ruler and with the AccuMaster digital angle gauge block. </w:t>
      </w:r>
    </w:p>
    <w:p w14:paraId="7F258C58" w14:textId="77777777" w:rsidR="00B634A7" w:rsidRPr="000B08EF" w:rsidRDefault="00B634A7" w:rsidP="00B634A7">
      <w:pPr>
        <w:rPr>
          <w:rFonts w:ascii="Times" w:hAnsi="Times"/>
          <w:b/>
          <w:bCs/>
          <w:color w:val="000000" w:themeColor="text1"/>
          <w:sz w:val="24"/>
        </w:rPr>
      </w:pPr>
    </w:p>
    <w:p w14:paraId="5E86098C" w14:textId="77777777" w:rsidR="00B634A7" w:rsidRPr="000B08EF" w:rsidRDefault="00B634A7" w:rsidP="00B634A7">
      <w:pPr>
        <w:rPr>
          <w:rFonts w:ascii="Times" w:hAnsi="Times"/>
          <w:b/>
          <w:bCs/>
          <w:color w:val="000000" w:themeColor="text1"/>
          <w:sz w:val="24"/>
        </w:rPr>
      </w:pPr>
      <w:r w:rsidRPr="000B08EF">
        <w:rPr>
          <w:rFonts w:ascii="Times" w:hAnsi="Times"/>
          <w:b/>
          <w:bCs/>
          <w:color w:val="000000" w:themeColor="text1"/>
          <w:sz w:val="24"/>
        </w:rPr>
        <w:t xml:space="preserve">Procedure: </w:t>
      </w:r>
    </w:p>
    <w:p w14:paraId="57292A2E" w14:textId="77777777" w:rsidR="00B634A7" w:rsidRPr="000B08EF" w:rsidRDefault="00B634A7" w:rsidP="00B634A7">
      <w:pPr>
        <w:ind w:firstLine="720"/>
        <w:rPr>
          <w:rFonts w:ascii="Times" w:hAnsi="Times"/>
          <w:color w:val="000000" w:themeColor="text1"/>
          <w:sz w:val="24"/>
        </w:rPr>
      </w:pPr>
      <w:r w:rsidRPr="000B08EF">
        <w:rPr>
          <w:rFonts w:ascii="Times" w:hAnsi="Times"/>
          <w:color w:val="000000" w:themeColor="text1"/>
          <w:sz w:val="24"/>
        </w:rPr>
        <w:t xml:space="preserve">The pedal box is to be adjusted for each driver and the harness will need to be secured and able to fit each driver. The angles of all the belts will be measured, this includes the shoulder belts, lap belt, and the anti-submarine belt from the side view. After the initial measurements are taken and recorded, this can be used to ensure that all the measurements are within an acceptable range. The driver can then simulate driving the vehicle. After simulating the driver in the vehicle for a few minutes the position of the belts will be measured again to see if the position of the belts has changed. </w:t>
      </w:r>
    </w:p>
    <w:p w14:paraId="61441D3F" w14:textId="77777777" w:rsidR="00B634A7" w:rsidRPr="000B08EF" w:rsidRDefault="00B634A7" w:rsidP="00B634A7">
      <w:pPr>
        <w:ind w:firstLine="720"/>
        <w:rPr>
          <w:rFonts w:ascii="Times" w:hAnsi="Times"/>
          <w:color w:val="000000" w:themeColor="text1"/>
          <w:sz w:val="24"/>
        </w:rPr>
      </w:pPr>
    </w:p>
    <w:p w14:paraId="0D22E15E" w14:textId="77777777" w:rsidR="00B634A7" w:rsidRPr="000B08EF" w:rsidRDefault="00B634A7" w:rsidP="00B634A7">
      <w:pPr>
        <w:rPr>
          <w:rFonts w:ascii="Times" w:hAnsi="Times"/>
          <w:b/>
          <w:bCs/>
          <w:color w:val="000000" w:themeColor="text1"/>
          <w:sz w:val="24"/>
        </w:rPr>
      </w:pPr>
      <w:r w:rsidRPr="000B08EF">
        <w:rPr>
          <w:rFonts w:ascii="Times" w:hAnsi="Times"/>
          <w:b/>
          <w:bCs/>
          <w:color w:val="000000" w:themeColor="text1"/>
          <w:sz w:val="24"/>
        </w:rPr>
        <w:t xml:space="preserve">Results: </w:t>
      </w:r>
    </w:p>
    <w:p w14:paraId="0E2C80B5" w14:textId="77777777" w:rsidR="00B634A7" w:rsidRPr="000B08EF" w:rsidRDefault="00B634A7" w:rsidP="00B634A7">
      <w:pPr>
        <w:ind w:firstLine="720"/>
        <w:rPr>
          <w:rFonts w:ascii="Times" w:hAnsi="Times"/>
          <w:color w:val="000000" w:themeColor="text1"/>
          <w:sz w:val="24"/>
        </w:rPr>
      </w:pPr>
      <w:r w:rsidRPr="000B08EF">
        <w:rPr>
          <w:rFonts w:ascii="Times" w:hAnsi="Times"/>
          <w:color w:val="000000" w:themeColor="text1"/>
          <w:sz w:val="24"/>
        </w:rPr>
        <w:t>In order for the vehicle to pass the technical inspection at competition, the engineering requirements 13 through 18 must be met. Which means that all the values need to be measured before and after driving, ensuring the following:</w:t>
      </w:r>
    </w:p>
    <w:p w14:paraId="5C526403" w14:textId="77777777" w:rsidR="00B634A7" w:rsidRPr="000B08EF" w:rsidRDefault="00B634A7" w:rsidP="00B634A7">
      <w:pPr>
        <w:pStyle w:val="ListParagraph"/>
        <w:widowControl/>
        <w:numPr>
          <w:ilvl w:val="0"/>
          <w:numId w:val="34"/>
        </w:numPr>
        <w:suppressAutoHyphens w:val="0"/>
        <w:spacing w:after="160" w:line="278" w:lineRule="auto"/>
        <w:rPr>
          <w:rFonts w:ascii="Times" w:hAnsi="Times"/>
          <w:color w:val="000000" w:themeColor="text1"/>
          <w:sz w:val="24"/>
        </w:rPr>
      </w:pPr>
      <w:r w:rsidRPr="000B08EF">
        <w:rPr>
          <w:rFonts w:ascii="Times" w:hAnsi="Times"/>
          <w:color w:val="000000" w:themeColor="text1"/>
          <w:sz w:val="24"/>
        </w:rPr>
        <w:t>The Lap belt angle from the side view must be between 60 and 80 degrees to the horizontal.</w:t>
      </w:r>
    </w:p>
    <w:p w14:paraId="5FD3B323" w14:textId="77777777" w:rsidR="00B634A7" w:rsidRPr="000B08EF" w:rsidRDefault="00B634A7" w:rsidP="00B634A7">
      <w:pPr>
        <w:pStyle w:val="ListParagraph"/>
        <w:widowControl/>
        <w:numPr>
          <w:ilvl w:val="0"/>
          <w:numId w:val="34"/>
        </w:numPr>
        <w:suppressAutoHyphens w:val="0"/>
        <w:spacing w:after="160" w:line="278" w:lineRule="auto"/>
        <w:rPr>
          <w:rFonts w:ascii="Times" w:hAnsi="Times"/>
          <w:color w:val="000000" w:themeColor="text1"/>
          <w:sz w:val="24"/>
        </w:rPr>
      </w:pPr>
      <w:r w:rsidRPr="000B08EF">
        <w:rPr>
          <w:rFonts w:ascii="Times" w:hAnsi="Times"/>
          <w:color w:val="000000" w:themeColor="text1"/>
          <w:sz w:val="24"/>
        </w:rPr>
        <w:t xml:space="preserve">The anti-submarine belts angles should be between 0 and 20 degrees toward the rear. </w:t>
      </w:r>
    </w:p>
    <w:p w14:paraId="578C1CB5" w14:textId="77777777" w:rsidR="00B634A7" w:rsidRPr="000B08EF" w:rsidRDefault="00B634A7" w:rsidP="00B634A7">
      <w:pPr>
        <w:rPr>
          <w:rFonts w:ascii="Times" w:hAnsi="Times"/>
          <w:b/>
          <w:bCs/>
          <w:color w:val="000000" w:themeColor="text1"/>
          <w:sz w:val="24"/>
        </w:rPr>
      </w:pPr>
      <w:r w:rsidRPr="000B08EF">
        <w:rPr>
          <w:rFonts w:ascii="Times" w:hAnsi="Times"/>
          <w:b/>
          <w:bCs/>
          <w:color w:val="000000" w:themeColor="text1"/>
          <w:sz w:val="24"/>
        </w:rPr>
        <w:t xml:space="preserve">Conclusion: </w:t>
      </w:r>
    </w:p>
    <w:p w14:paraId="3536212C" w14:textId="77777777" w:rsidR="00B634A7" w:rsidRPr="000B08EF" w:rsidRDefault="00B634A7" w:rsidP="00B634A7">
      <w:pPr>
        <w:ind w:firstLine="720"/>
        <w:rPr>
          <w:rFonts w:ascii="Times" w:hAnsi="Times"/>
          <w:color w:val="000000" w:themeColor="text1"/>
          <w:sz w:val="24"/>
        </w:rPr>
      </w:pPr>
      <w:r w:rsidRPr="000B08EF">
        <w:rPr>
          <w:rFonts w:ascii="Times" w:hAnsi="Times"/>
          <w:color w:val="000000" w:themeColor="text1"/>
          <w:sz w:val="24"/>
        </w:rPr>
        <w:t>The experiment above will need to be conducted to ensure and validate the measurements are within the requirements, then it can be finalized. Which would verify that the positioning meets all requirements outlined for the harness and ensure the safety of the driver.</w:t>
      </w:r>
    </w:p>
    <w:p w14:paraId="63E986DC" w14:textId="77777777" w:rsidR="000631C6" w:rsidRDefault="000631C6" w:rsidP="000631C6">
      <w:pPr>
        <w:pStyle w:val="BodyText"/>
      </w:pPr>
    </w:p>
    <w:p w14:paraId="1D0B4CA5" w14:textId="232D062B" w:rsidR="00B634A7" w:rsidRDefault="00B634A7" w:rsidP="00B634A7">
      <w:pPr>
        <w:pStyle w:val="Heading3"/>
      </w:pPr>
      <w:bookmarkStart w:id="140" w:name="_Toc1139289030"/>
      <w:r>
        <w:t>Test 4 – Head Restraint Force Analysis</w:t>
      </w:r>
      <w:bookmarkEnd w:id="140"/>
    </w:p>
    <w:p w14:paraId="6DB6FD4D" w14:textId="77777777" w:rsidR="00E56F1D" w:rsidRPr="000B08EF" w:rsidRDefault="00E56F1D" w:rsidP="00E56F1D">
      <w:pPr>
        <w:rPr>
          <w:rFonts w:ascii="Times" w:hAnsi="Times"/>
          <w:b/>
          <w:bCs/>
          <w:color w:val="000000" w:themeColor="text1"/>
          <w:sz w:val="24"/>
        </w:rPr>
      </w:pPr>
      <w:r w:rsidRPr="000B08EF">
        <w:rPr>
          <w:rFonts w:ascii="Times" w:hAnsi="Times"/>
          <w:b/>
          <w:bCs/>
          <w:color w:val="000000" w:themeColor="text1"/>
          <w:sz w:val="24"/>
        </w:rPr>
        <w:t xml:space="preserve">Experiment summary: </w:t>
      </w:r>
    </w:p>
    <w:p w14:paraId="2020762D" w14:textId="77777777" w:rsidR="00E56F1D" w:rsidRPr="000B08EF" w:rsidRDefault="00E56F1D" w:rsidP="00E56F1D">
      <w:pPr>
        <w:ind w:firstLine="720"/>
        <w:rPr>
          <w:rFonts w:ascii="Times" w:hAnsi="Times"/>
          <w:color w:val="000000" w:themeColor="text1"/>
          <w:sz w:val="24"/>
        </w:rPr>
      </w:pPr>
      <w:r w:rsidRPr="000B08EF">
        <w:rPr>
          <w:rFonts w:ascii="Times" w:hAnsi="Times"/>
          <w:color w:val="000000" w:themeColor="text1"/>
          <w:sz w:val="24"/>
        </w:rPr>
        <w:t xml:space="preserve">Most of the head restraint testing will verify that the head restraint is placed in relation to the driver's seat position. The engineering requirements ER13 to ER15 state that drivers head must be no more than 25 mm away from the head restraint and the contact point must be no less than 50 mm from any of the edges. Aside from the placement of the head restraint, it also must undergo force analysis. The requirement states that the head restraint must withstand 900 N in the rearward direction and 300 N in the vertical direction. </w:t>
      </w:r>
    </w:p>
    <w:p w14:paraId="186251ED" w14:textId="77777777" w:rsidR="00E56F1D" w:rsidRPr="000B08EF" w:rsidRDefault="00E56F1D" w:rsidP="00E56F1D">
      <w:pPr>
        <w:rPr>
          <w:rFonts w:ascii="Times" w:hAnsi="Times"/>
          <w:color w:val="000000" w:themeColor="text1"/>
          <w:sz w:val="24"/>
        </w:rPr>
      </w:pPr>
    </w:p>
    <w:p w14:paraId="0EED9FB5" w14:textId="77777777" w:rsidR="00E56F1D" w:rsidRPr="000B08EF" w:rsidRDefault="00E56F1D" w:rsidP="00E56F1D">
      <w:pPr>
        <w:rPr>
          <w:rFonts w:ascii="Times" w:hAnsi="Times"/>
          <w:b/>
          <w:bCs/>
          <w:color w:val="000000" w:themeColor="text1"/>
          <w:sz w:val="24"/>
        </w:rPr>
      </w:pPr>
      <w:r w:rsidRPr="000B08EF">
        <w:rPr>
          <w:rFonts w:ascii="Times" w:hAnsi="Times"/>
          <w:b/>
          <w:bCs/>
          <w:color w:val="000000" w:themeColor="text1"/>
          <w:sz w:val="24"/>
        </w:rPr>
        <w:t xml:space="preserve">Procedure: </w:t>
      </w:r>
    </w:p>
    <w:p w14:paraId="4D14957B" w14:textId="77777777" w:rsidR="00E56F1D" w:rsidRPr="000B08EF" w:rsidRDefault="00E56F1D" w:rsidP="00E56F1D">
      <w:pPr>
        <w:ind w:firstLine="720"/>
        <w:rPr>
          <w:rFonts w:ascii="Times" w:hAnsi="Times"/>
          <w:color w:val="000000" w:themeColor="text1"/>
          <w:sz w:val="24"/>
        </w:rPr>
      </w:pPr>
      <w:r w:rsidRPr="000B08EF">
        <w:rPr>
          <w:rFonts w:ascii="Times" w:hAnsi="Times"/>
          <w:color w:val="000000" w:themeColor="text1"/>
          <w:sz w:val="24"/>
        </w:rPr>
        <w:t>By placing the driver in the cockpit, measurements will be taken in relation to their position. Using this to verify the placement of the head restraint so that it is within the requirements. For the forces on the head restraint must undergo the team would need to use CAD simulation to simulate the forces. Due to the magnitude of these forces, the team has no way to accurately test this physically. However, this can be tested using the CAD model to see any deformations and to get the yield strength for the design of the head restraint.</w:t>
      </w:r>
    </w:p>
    <w:p w14:paraId="29B76866" w14:textId="77777777" w:rsidR="00E56F1D" w:rsidRPr="000B08EF" w:rsidRDefault="00E56F1D" w:rsidP="00E56F1D">
      <w:pPr>
        <w:rPr>
          <w:rFonts w:ascii="Times" w:hAnsi="Times"/>
          <w:color w:val="000000" w:themeColor="text1"/>
          <w:sz w:val="24"/>
        </w:rPr>
      </w:pPr>
    </w:p>
    <w:p w14:paraId="7C2CED4A" w14:textId="77777777" w:rsidR="00E56F1D" w:rsidRPr="000B08EF" w:rsidRDefault="00E56F1D" w:rsidP="00E56F1D">
      <w:pPr>
        <w:rPr>
          <w:rFonts w:ascii="Times" w:hAnsi="Times"/>
          <w:b/>
          <w:bCs/>
          <w:color w:val="000000" w:themeColor="text1"/>
          <w:sz w:val="24"/>
        </w:rPr>
      </w:pPr>
      <w:r w:rsidRPr="000B08EF">
        <w:rPr>
          <w:rFonts w:ascii="Times" w:hAnsi="Times"/>
          <w:b/>
          <w:bCs/>
          <w:color w:val="000000" w:themeColor="text1"/>
          <w:sz w:val="24"/>
        </w:rPr>
        <w:t xml:space="preserve">Results: </w:t>
      </w:r>
    </w:p>
    <w:p w14:paraId="629820B9" w14:textId="77777777" w:rsidR="00E56F1D" w:rsidRPr="000B08EF" w:rsidRDefault="00E56F1D" w:rsidP="00E56F1D">
      <w:pPr>
        <w:rPr>
          <w:rFonts w:ascii="Times" w:hAnsi="Times"/>
          <w:color w:val="000000" w:themeColor="text1"/>
          <w:sz w:val="24"/>
        </w:rPr>
      </w:pPr>
      <w:r w:rsidRPr="000B08EF">
        <w:rPr>
          <w:rFonts w:ascii="Times" w:hAnsi="Times"/>
          <w:color w:val="000000" w:themeColor="text1"/>
          <w:sz w:val="24"/>
        </w:rPr>
        <w:tab/>
        <w:t xml:space="preserve">A critical result must be the head restraint is positioned correctly to be within the rule specifications. For force requirements, CAD simulations will be done, showing the stress, displacement and safety factor under the applied forces. If any one of those results shows signs for potential failure, those areas will require reinforcement. The calculations will be done using SolidWorks Simulation, so no equations are required for this test. </w:t>
      </w:r>
    </w:p>
    <w:p w14:paraId="012C4854" w14:textId="77777777" w:rsidR="00E56F1D" w:rsidRPr="000B08EF" w:rsidRDefault="00E56F1D" w:rsidP="00E56F1D">
      <w:pPr>
        <w:rPr>
          <w:rFonts w:ascii="Times" w:hAnsi="Times"/>
          <w:color w:val="000000" w:themeColor="text1"/>
          <w:sz w:val="24"/>
        </w:rPr>
      </w:pPr>
    </w:p>
    <w:p w14:paraId="1ADF804E" w14:textId="77777777" w:rsidR="00E56F1D" w:rsidRPr="000B08EF" w:rsidRDefault="00E56F1D" w:rsidP="00E56F1D">
      <w:pPr>
        <w:rPr>
          <w:rFonts w:ascii="Times" w:hAnsi="Times"/>
          <w:b/>
          <w:bCs/>
          <w:color w:val="000000" w:themeColor="text1"/>
          <w:sz w:val="24"/>
        </w:rPr>
      </w:pPr>
      <w:r w:rsidRPr="000B08EF">
        <w:rPr>
          <w:rFonts w:ascii="Times" w:hAnsi="Times"/>
          <w:b/>
          <w:bCs/>
          <w:color w:val="000000" w:themeColor="text1"/>
          <w:sz w:val="24"/>
        </w:rPr>
        <w:t xml:space="preserve">Conclusion: </w:t>
      </w:r>
    </w:p>
    <w:p w14:paraId="0B49F640" w14:textId="77777777" w:rsidR="00E56F1D" w:rsidRPr="000B08EF" w:rsidRDefault="00E56F1D" w:rsidP="00E56F1D">
      <w:pPr>
        <w:rPr>
          <w:rFonts w:ascii="Times" w:hAnsi="Times"/>
          <w:color w:val="000000" w:themeColor="text1"/>
          <w:sz w:val="24"/>
        </w:rPr>
      </w:pPr>
      <w:r w:rsidRPr="000B08EF">
        <w:rPr>
          <w:rFonts w:ascii="Times" w:hAnsi="Times"/>
          <w:color w:val="000000" w:themeColor="text1"/>
          <w:sz w:val="24"/>
        </w:rPr>
        <w:tab/>
        <w:t xml:space="preserve">Proper placement and structural integrity of the head restraint is paramount in keeping the driver in the case of a crash or high-G scenario. Referring to the rule book and conducting simulation will ensure the vehicle is within rule specifications and that the driver will be safe. </w:t>
      </w:r>
    </w:p>
    <w:p w14:paraId="204780DE" w14:textId="77777777" w:rsidR="00B634A7" w:rsidRDefault="00B634A7" w:rsidP="00B634A7">
      <w:pPr>
        <w:pStyle w:val="BodyText"/>
      </w:pPr>
    </w:p>
    <w:p w14:paraId="2F1D84D9" w14:textId="6AD2E70A" w:rsidR="00E56F1D" w:rsidRDefault="00E56F1D" w:rsidP="00E56F1D">
      <w:pPr>
        <w:pStyle w:val="Heading3"/>
      </w:pPr>
      <w:bookmarkStart w:id="141" w:name="_Toc875210801"/>
      <w:r>
        <w:t>Test 5 – Design Requirement Testing</w:t>
      </w:r>
      <w:bookmarkEnd w:id="141"/>
    </w:p>
    <w:p w14:paraId="49A274C0" w14:textId="77777777" w:rsidR="00611BCA" w:rsidRPr="000B08EF" w:rsidRDefault="00611BCA" w:rsidP="00611BCA">
      <w:pPr>
        <w:rPr>
          <w:rFonts w:ascii="Times" w:hAnsi="Times"/>
          <w:b/>
          <w:bCs/>
          <w:color w:val="000000" w:themeColor="text1"/>
          <w:sz w:val="24"/>
        </w:rPr>
      </w:pPr>
      <w:r w:rsidRPr="000B08EF">
        <w:rPr>
          <w:rFonts w:ascii="Times" w:hAnsi="Times"/>
          <w:b/>
          <w:bCs/>
          <w:color w:val="000000" w:themeColor="text1"/>
          <w:sz w:val="24"/>
        </w:rPr>
        <w:t xml:space="preserve">Experiment summary: </w:t>
      </w:r>
    </w:p>
    <w:p w14:paraId="7865D33F" w14:textId="77777777" w:rsidR="00611BCA" w:rsidRPr="000B08EF" w:rsidRDefault="00611BCA" w:rsidP="000B08EF">
      <w:pPr>
        <w:ind w:firstLine="709"/>
        <w:rPr>
          <w:rFonts w:ascii="Times" w:hAnsi="Times"/>
          <w:color w:val="000000" w:themeColor="text1"/>
          <w:sz w:val="24"/>
        </w:rPr>
      </w:pPr>
      <w:r w:rsidRPr="000B08EF">
        <w:rPr>
          <w:rFonts w:ascii="Times" w:hAnsi="Times"/>
          <w:color w:val="000000" w:themeColor="text1"/>
          <w:sz w:val="24"/>
        </w:rPr>
        <w:t>Design requirements involve a test to pass the competition inspection. That question that needs to be answered is, “are all the measurements that are required correctly presented to meet the FSAE rules?” the engineering requirements that will tested are ER 1 through ER11 and the egress test. To test these requirements, the tools needed to test the requirements is a ruler, an angle gauge, and templates with the required measurements from the FSAE rule book. No equations are needed for this step, the templates of the required dimensions are listed below:</w:t>
      </w:r>
    </w:p>
    <w:p w14:paraId="5B1E1D0F" w14:textId="77777777" w:rsidR="000B08EF" w:rsidRDefault="00611BCA" w:rsidP="000B08EF">
      <w:pPr>
        <w:keepNext/>
        <w:jc w:val="center"/>
      </w:pPr>
      <w:r>
        <w:rPr>
          <w:noProof/>
        </w:rPr>
        <w:drawing>
          <wp:inline distT="0" distB="0" distL="0" distR="0" wp14:anchorId="52CE1691" wp14:editId="4744A71F">
            <wp:extent cx="3778510" cy="1735561"/>
            <wp:effectExtent l="0" t="0" r="0" b="0"/>
            <wp:docPr id="1365473263" name="Picture 1365473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26">
                      <a:extLst>
                        <a:ext uri="{28A0092B-C50C-407E-A947-70E740481C1C}">
                          <a14:useLocalDpi xmlns:a14="http://schemas.microsoft.com/office/drawing/2010/main" val="0"/>
                        </a:ext>
                      </a:extLst>
                    </a:blip>
                    <a:stretch>
                      <a:fillRect/>
                    </a:stretch>
                  </pic:blipFill>
                  <pic:spPr>
                    <a:xfrm>
                      <a:off x="0" y="0"/>
                      <a:ext cx="3778510" cy="1735561"/>
                    </a:xfrm>
                    <a:prstGeom prst="rect">
                      <a:avLst/>
                    </a:prstGeom>
                  </pic:spPr>
                </pic:pic>
              </a:graphicData>
            </a:graphic>
          </wp:inline>
        </w:drawing>
      </w:r>
    </w:p>
    <w:p w14:paraId="75660E7F" w14:textId="226F3243" w:rsidR="00611BCA"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79</w:t>
      </w:r>
      <w:r w:rsidRPr="000B08EF">
        <w:rPr>
          <w:sz w:val="20"/>
          <w:szCs w:val="20"/>
        </w:rPr>
        <w:fldChar w:fldCharType="end"/>
      </w:r>
      <w:r w:rsidRPr="000B08EF">
        <w:rPr>
          <w:sz w:val="20"/>
          <w:szCs w:val="20"/>
        </w:rPr>
        <w:t>: Driver Template</w:t>
      </w:r>
    </w:p>
    <w:p w14:paraId="747F51CF" w14:textId="77777777" w:rsidR="000B08EF" w:rsidRDefault="00611BCA" w:rsidP="000B08EF">
      <w:pPr>
        <w:keepNext/>
        <w:jc w:val="center"/>
      </w:pPr>
      <w:r>
        <w:rPr>
          <w:noProof/>
        </w:rPr>
        <w:drawing>
          <wp:inline distT="0" distB="0" distL="0" distR="0" wp14:anchorId="2FCC2010" wp14:editId="44F6CA72">
            <wp:extent cx="3216499" cy="2580680"/>
            <wp:effectExtent l="0" t="0" r="0" b="0"/>
            <wp:docPr id="1102394135" name="Picture 1102394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27">
                      <a:extLst>
                        <a:ext uri="{28A0092B-C50C-407E-A947-70E740481C1C}">
                          <a14:useLocalDpi xmlns:a14="http://schemas.microsoft.com/office/drawing/2010/main" val="0"/>
                        </a:ext>
                      </a:extLst>
                    </a:blip>
                    <a:stretch>
                      <a:fillRect/>
                    </a:stretch>
                  </pic:blipFill>
                  <pic:spPr>
                    <a:xfrm>
                      <a:off x="0" y="0"/>
                      <a:ext cx="3216499" cy="2580680"/>
                    </a:xfrm>
                    <a:prstGeom prst="rect">
                      <a:avLst/>
                    </a:prstGeom>
                  </pic:spPr>
                </pic:pic>
              </a:graphicData>
            </a:graphic>
          </wp:inline>
        </w:drawing>
      </w:r>
    </w:p>
    <w:p w14:paraId="2BBD5FE0" w14:textId="649D112B" w:rsidR="00611BCA"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Pr>
          <w:noProof/>
          <w:sz w:val="20"/>
          <w:szCs w:val="20"/>
        </w:rPr>
        <w:t>80</w:t>
      </w:r>
      <w:r w:rsidRPr="000B08EF">
        <w:rPr>
          <w:sz w:val="20"/>
          <w:szCs w:val="20"/>
        </w:rPr>
        <w:fldChar w:fldCharType="end"/>
      </w:r>
      <w:r w:rsidRPr="000B08EF">
        <w:rPr>
          <w:sz w:val="20"/>
          <w:szCs w:val="20"/>
        </w:rPr>
        <w:t>: Cockpit Opening Testing Template</w:t>
      </w:r>
    </w:p>
    <w:p w14:paraId="0684DE4A" w14:textId="77777777" w:rsidR="000B08EF" w:rsidRDefault="00611BCA" w:rsidP="000B08EF">
      <w:pPr>
        <w:keepNext/>
        <w:jc w:val="center"/>
      </w:pPr>
      <w:r>
        <w:rPr>
          <w:noProof/>
        </w:rPr>
        <w:drawing>
          <wp:inline distT="0" distB="0" distL="0" distR="0" wp14:anchorId="4AC15FF0" wp14:editId="778A62EF">
            <wp:extent cx="2561746" cy="2406802"/>
            <wp:effectExtent l="0" t="0" r="0" b="0"/>
            <wp:docPr id="1912245793" name="Picture 1912245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28">
                      <a:extLst>
                        <a:ext uri="{28A0092B-C50C-407E-A947-70E740481C1C}">
                          <a14:useLocalDpi xmlns:a14="http://schemas.microsoft.com/office/drawing/2010/main" val="0"/>
                        </a:ext>
                      </a:extLst>
                    </a:blip>
                    <a:stretch>
                      <a:fillRect/>
                    </a:stretch>
                  </pic:blipFill>
                  <pic:spPr>
                    <a:xfrm>
                      <a:off x="0" y="0"/>
                      <a:ext cx="2561746" cy="2406802"/>
                    </a:xfrm>
                    <a:prstGeom prst="rect">
                      <a:avLst/>
                    </a:prstGeom>
                  </pic:spPr>
                </pic:pic>
              </a:graphicData>
            </a:graphic>
          </wp:inline>
        </w:drawing>
      </w:r>
    </w:p>
    <w:p w14:paraId="63E64556" w14:textId="36FB0DE8" w:rsidR="00611BCA" w:rsidRPr="000B08EF" w:rsidRDefault="000B08EF" w:rsidP="000B08EF">
      <w:pPr>
        <w:pStyle w:val="Caption"/>
        <w:jc w:val="center"/>
        <w:rPr>
          <w:sz w:val="20"/>
          <w:szCs w:val="20"/>
        </w:rPr>
      </w:pPr>
      <w:r w:rsidRPr="000B08EF">
        <w:rPr>
          <w:sz w:val="20"/>
          <w:szCs w:val="20"/>
        </w:rPr>
        <w:t xml:space="preserve">Figure </w:t>
      </w:r>
      <w:r w:rsidRPr="000B08EF">
        <w:rPr>
          <w:sz w:val="20"/>
          <w:szCs w:val="20"/>
        </w:rPr>
        <w:fldChar w:fldCharType="begin"/>
      </w:r>
      <w:r w:rsidRPr="000B08EF">
        <w:rPr>
          <w:sz w:val="20"/>
          <w:szCs w:val="20"/>
        </w:rPr>
        <w:instrText xml:space="preserve"> SEQ Figure \* ARABIC </w:instrText>
      </w:r>
      <w:r w:rsidRPr="000B08EF">
        <w:rPr>
          <w:sz w:val="20"/>
          <w:szCs w:val="20"/>
        </w:rPr>
        <w:fldChar w:fldCharType="separate"/>
      </w:r>
      <w:r w:rsidRPr="000B08EF">
        <w:rPr>
          <w:noProof/>
          <w:sz w:val="20"/>
          <w:szCs w:val="20"/>
        </w:rPr>
        <w:t>81</w:t>
      </w:r>
      <w:r w:rsidRPr="000B08EF">
        <w:rPr>
          <w:sz w:val="20"/>
          <w:szCs w:val="20"/>
        </w:rPr>
        <w:fldChar w:fldCharType="end"/>
      </w:r>
      <w:r w:rsidRPr="000B08EF">
        <w:rPr>
          <w:sz w:val="20"/>
          <w:szCs w:val="20"/>
        </w:rPr>
        <w:t>: Cockpit Internal Cross-sectional Area Template</w:t>
      </w:r>
    </w:p>
    <w:p w14:paraId="32F818FF" w14:textId="77777777" w:rsidR="00611BCA" w:rsidRDefault="00611BCA" w:rsidP="00611BCA">
      <w:pPr>
        <w:jc w:val="center"/>
        <w:rPr>
          <w:rFonts w:ascii="Times" w:hAnsi="Times"/>
          <w:color w:val="000000" w:themeColor="text1"/>
        </w:rPr>
      </w:pPr>
    </w:p>
    <w:p w14:paraId="72E3CD32" w14:textId="77777777" w:rsidR="00611BCA" w:rsidRPr="000B08EF" w:rsidRDefault="00611BCA" w:rsidP="00611BCA">
      <w:pPr>
        <w:rPr>
          <w:rFonts w:ascii="Times" w:hAnsi="Times"/>
          <w:b/>
          <w:bCs/>
          <w:color w:val="000000" w:themeColor="text1"/>
          <w:sz w:val="24"/>
        </w:rPr>
      </w:pPr>
      <w:r w:rsidRPr="000B08EF">
        <w:rPr>
          <w:rFonts w:ascii="Times" w:hAnsi="Times"/>
          <w:b/>
          <w:bCs/>
          <w:color w:val="000000" w:themeColor="text1"/>
          <w:sz w:val="24"/>
        </w:rPr>
        <w:t xml:space="preserve">Procedure: </w:t>
      </w:r>
    </w:p>
    <w:p w14:paraId="2843D9D9" w14:textId="77777777" w:rsidR="00611BCA" w:rsidRPr="000B08EF" w:rsidRDefault="00611BCA" w:rsidP="00611BCA">
      <w:pPr>
        <w:ind w:firstLine="720"/>
        <w:rPr>
          <w:rFonts w:ascii="Times" w:hAnsi="Times"/>
          <w:color w:val="000000" w:themeColor="text1"/>
          <w:sz w:val="24"/>
        </w:rPr>
      </w:pPr>
      <w:r w:rsidRPr="000B08EF">
        <w:rPr>
          <w:rFonts w:ascii="Times" w:hAnsi="Times"/>
          <w:color w:val="000000" w:themeColor="text1"/>
          <w:sz w:val="24"/>
        </w:rPr>
        <w:t xml:space="preserve">Firstly, placing the driver template from figure 2 into the CAD frame and trying different positions to ensure that it fits and doesn't exceed the reequipments will be the first test. The second test is the cockpit opening test, using the template in figure 3, lowering the template into the cockpit to ensure that the cockpit is within the required dimensions. The next test is using the template in figure 4, by inserting the cockpit internal cross sectional area template into the front hoop under the steering wheel and ensure the correct angles. </w:t>
      </w:r>
    </w:p>
    <w:p w14:paraId="4E0915D9" w14:textId="77777777" w:rsidR="00611BCA" w:rsidRPr="000B08EF" w:rsidRDefault="00611BCA" w:rsidP="00611BCA">
      <w:pPr>
        <w:rPr>
          <w:rFonts w:ascii="Times" w:hAnsi="Times"/>
          <w:color w:val="000000" w:themeColor="text1"/>
          <w:sz w:val="24"/>
        </w:rPr>
      </w:pPr>
    </w:p>
    <w:p w14:paraId="4D9812A1" w14:textId="77777777" w:rsidR="00611BCA" w:rsidRPr="000B08EF" w:rsidRDefault="00611BCA" w:rsidP="00611BCA">
      <w:pPr>
        <w:rPr>
          <w:rFonts w:ascii="Times" w:hAnsi="Times"/>
          <w:b/>
          <w:bCs/>
          <w:color w:val="000000" w:themeColor="text1"/>
          <w:sz w:val="24"/>
        </w:rPr>
      </w:pPr>
      <w:r w:rsidRPr="000B08EF">
        <w:rPr>
          <w:rFonts w:ascii="Times" w:hAnsi="Times"/>
          <w:b/>
          <w:bCs/>
          <w:color w:val="000000" w:themeColor="text1"/>
          <w:sz w:val="24"/>
        </w:rPr>
        <w:t>Results:</w:t>
      </w:r>
    </w:p>
    <w:p w14:paraId="5E0F7A6F" w14:textId="77777777" w:rsidR="00611BCA" w:rsidRPr="000B08EF" w:rsidRDefault="00611BCA" w:rsidP="00611BCA">
      <w:pPr>
        <w:ind w:firstLine="720"/>
        <w:rPr>
          <w:rFonts w:ascii="Times" w:hAnsi="Times"/>
          <w:color w:val="000000" w:themeColor="text1"/>
          <w:sz w:val="24"/>
        </w:rPr>
      </w:pPr>
      <w:r w:rsidRPr="000B08EF">
        <w:rPr>
          <w:rFonts w:ascii="Times" w:hAnsi="Times"/>
          <w:color w:val="000000" w:themeColor="text1"/>
          <w:sz w:val="24"/>
        </w:rPr>
        <w:t>From the CAD model, the additional two tests, everything is fitting well and will be within the required measurements.</w:t>
      </w:r>
    </w:p>
    <w:p w14:paraId="12D8ED43" w14:textId="77777777" w:rsidR="00611BCA" w:rsidRPr="000B08EF" w:rsidRDefault="00611BCA" w:rsidP="00611BCA">
      <w:pPr>
        <w:rPr>
          <w:rFonts w:ascii="Times" w:hAnsi="Times"/>
          <w:color w:val="000000" w:themeColor="text1"/>
          <w:sz w:val="24"/>
        </w:rPr>
      </w:pPr>
    </w:p>
    <w:p w14:paraId="2712DD43" w14:textId="77777777" w:rsidR="00611BCA" w:rsidRPr="000B08EF" w:rsidRDefault="00611BCA" w:rsidP="00611BCA">
      <w:pPr>
        <w:rPr>
          <w:rFonts w:ascii="Times" w:hAnsi="Times"/>
          <w:b/>
          <w:bCs/>
          <w:color w:val="000000" w:themeColor="text1"/>
          <w:sz w:val="24"/>
        </w:rPr>
      </w:pPr>
      <w:r w:rsidRPr="000B08EF">
        <w:rPr>
          <w:rFonts w:ascii="Times" w:hAnsi="Times"/>
          <w:b/>
          <w:bCs/>
          <w:color w:val="000000" w:themeColor="text1"/>
          <w:sz w:val="24"/>
        </w:rPr>
        <w:t xml:space="preserve">Conclusion: </w:t>
      </w:r>
    </w:p>
    <w:p w14:paraId="19BF167A" w14:textId="5766567C" w:rsidR="00611BCA" w:rsidRPr="000B08EF" w:rsidRDefault="00611BCA" w:rsidP="00611BCA">
      <w:pPr>
        <w:rPr>
          <w:rFonts w:ascii="Times" w:hAnsi="Times"/>
          <w:color w:val="000000" w:themeColor="text1"/>
          <w:sz w:val="24"/>
        </w:rPr>
      </w:pPr>
      <w:r w:rsidRPr="000B08EF">
        <w:rPr>
          <w:rFonts w:ascii="Times" w:hAnsi="Times"/>
          <w:color w:val="000000" w:themeColor="text1"/>
          <w:sz w:val="24"/>
        </w:rPr>
        <w:t xml:space="preserve">This focuses on meeting the requirements necessary to pass the inspection and qualify for the race. Using the templates and measuring to ensure that it is within specs of the FSAE rules. </w:t>
      </w:r>
    </w:p>
    <w:p w14:paraId="78BC5B80" w14:textId="77777777" w:rsidR="00611BCA" w:rsidRDefault="00611BCA" w:rsidP="00611BCA">
      <w:pPr>
        <w:rPr>
          <w:rFonts w:ascii="Times" w:hAnsi="Times"/>
          <w:color w:val="000000" w:themeColor="text1"/>
        </w:rPr>
      </w:pPr>
    </w:p>
    <w:p w14:paraId="7DD5C784" w14:textId="461552B2" w:rsidR="00611BCA" w:rsidRDefault="00611BCA" w:rsidP="00611BCA">
      <w:pPr>
        <w:pStyle w:val="Heading3"/>
      </w:pPr>
      <w:bookmarkStart w:id="142" w:name="_Toc151730579"/>
      <w:r>
        <w:t>Test 6 – Disassembly Test</w:t>
      </w:r>
      <w:bookmarkEnd w:id="142"/>
    </w:p>
    <w:p w14:paraId="0AD6923C" w14:textId="77777777" w:rsidR="00F73C7B" w:rsidRPr="000B08EF" w:rsidRDefault="00F73C7B" w:rsidP="00F73C7B">
      <w:pPr>
        <w:rPr>
          <w:rFonts w:ascii="Times" w:hAnsi="Times"/>
          <w:b/>
          <w:bCs/>
          <w:color w:val="000000" w:themeColor="text1"/>
          <w:sz w:val="24"/>
        </w:rPr>
      </w:pPr>
      <w:r w:rsidRPr="000B08EF">
        <w:rPr>
          <w:rFonts w:ascii="Times" w:hAnsi="Times"/>
          <w:b/>
          <w:bCs/>
          <w:color w:val="000000" w:themeColor="text1"/>
          <w:sz w:val="24"/>
        </w:rPr>
        <w:t xml:space="preserve">Experiment Summary: </w:t>
      </w:r>
    </w:p>
    <w:p w14:paraId="64B4B25B" w14:textId="77777777" w:rsidR="00F73C7B" w:rsidRPr="000B08EF" w:rsidRDefault="00F73C7B" w:rsidP="00F73C7B">
      <w:pPr>
        <w:ind w:firstLine="720"/>
        <w:rPr>
          <w:rFonts w:ascii="Times" w:hAnsi="Times"/>
          <w:color w:val="000000" w:themeColor="text1"/>
          <w:sz w:val="24"/>
        </w:rPr>
      </w:pPr>
      <w:r w:rsidRPr="000B08EF">
        <w:rPr>
          <w:rFonts w:ascii="Times" w:hAnsi="Times"/>
          <w:color w:val="000000" w:themeColor="text1"/>
          <w:sz w:val="24"/>
        </w:rPr>
        <w:t>This test focuses on the team meeting the requirements from the FSAE rules that the team disassemble the body panels and nose cone to reach the pedal box to adjust it. Another important component that the team has as removable is the firewall, which allows for access for inspection of the engine bay and the fuel system. In the engineering requirements ER22, these fasters will provide a strong connection for the body panels, nose cone, and the firewall while allowing for a quick way to dismantle and reach components required to pass tech inspection.</w:t>
      </w:r>
    </w:p>
    <w:p w14:paraId="032B2D7F" w14:textId="77777777" w:rsidR="00F73C7B" w:rsidRPr="000B08EF" w:rsidRDefault="00F73C7B" w:rsidP="00F73C7B">
      <w:pPr>
        <w:rPr>
          <w:rFonts w:ascii="Times" w:hAnsi="Times"/>
          <w:color w:val="000000" w:themeColor="text1"/>
          <w:sz w:val="24"/>
        </w:rPr>
      </w:pPr>
    </w:p>
    <w:p w14:paraId="2A7D0BD9" w14:textId="77777777" w:rsidR="00F73C7B" w:rsidRPr="000B08EF" w:rsidRDefault="00F73C7B" w:rsidP="00F73C7B">
      <w:pPr>
        <w:rPr>
          <w:rFonts w:ascii="Times" w:hAnsi="Times"/>
          <w:b/>
          <w:bCs/>
          <w:color w:val="000000" w:themeColor="text1"/>
          <w:sz w:val="24"/>
        </w:rPr>
      </w:pPr>
      <w:r w:rsidRPr="000B08EF">
        <w:rPr>
          <w:rFonts w:ascii="Times" w:hAnsi="Times"/>
          <w:b/>
          <w:bCs/>
          <w:color w:val="000000" w:themeColor="text1"/>
          <w:sz w:val="24"/>
        </w:rPr>
        <w:t xml:space="preserve">Procedure: </w:t>
      </w:r>
    </w:p>
    <w:p w14:paraId="1A3C4BD8" w14:textId="77777777" w:rsidR="00F73C7B" w:rsidRPr="000B08EF" w:rsidRDefault="00F73C7B" w:rsidP="00F73C7B">
      <w:pPr>
        <w:ind w:firstLine="720"/>
        <w:rPr>
          <w:rFonts w:ascii="Times" w:hAnsi="Times"/>
          <w:color w:val="000000" w:themeColor="text1"/>
          <w:sz w:val="24"/>
        </w:rPr>
      </w:pPr>
      <w:r w:rsidRPr="000B08EF">
        <w:rPr>
          <w:rFonts w:ascii="Times" w:hAnsi="Times"/>
          <w:color w:val="000000" w:themeColor="text1"/>
          <w:sz w:val="24"/>
        </w:rPr>
        <w:t xml:space="preserve">As a team we can practice take the nose cone, body panels, and any other components to reach the required components. </w:t>
      </w:r>
    </w:p>
    <w:p w14:paraId="163656F1" w14:textId="77777777" w:rsidR="00F73C7B" w:rsidRPr="000B08EF" w:rsidRDefault="00F73C7B" w:rsidP="00F73C7B">
      <w:pPr>
        <w:rPr>
          <w:rFonts w:ascii="Times" w:hAnsi="Times"/>
          <w:b/>
          <w:bCs/>
          <w:color w:val="000000" w:themeColor="text1"/>
          <w:sz w:val="24"/>
        </w:rPr>
      </w:pPr>
    </w:p>
    <w:p w14:paraId="3DB21B3E" w14:textId="77777777" w:rsidR="00F73C7B" w:rsidRPr="000B08EF" w:rsidRDefault="00F73C7B" w:rsidP="00F73C7B">
      <w:pPr>
        <w:rPr>
          <w:rFonts w:ascii="Times" w:hAnsi="Times"/>
          <w:b/>
          <w:bCs/>
          <w:color w:val="000000" w:themeColor="text1"/>
          <w:sz w:val="24"/>
        </w:rPr>
      </w:pPr>
      <w:r w:rsidRPr="000B08EF">
        <w:rPr>
          <w:rFonts w:ascii="Times" w:hAnsi="Times"/>
          <w:b/>
          <w:bCs/>
          <w:color w:val="000000" w:themeColor="text1"/>
          <w:sz w:val="24"/>
        </w:rPr>
        <w:t>Results:</w:t>
      </w:r>
    </w:p>
    <w:p w14:paraId="74CBDC22" w14:textId="77777777" w:rsidR="00F73C7B" w:rsidRPr="000B08EF" w:rsidRDefault="00F73C7B" w:rsidP="00F73C7B">
      <w:pPr>
        <w:rPr>
          <w:rFonts w:ascii="Times" w:hAnsi="Times"/>
          <w:color w:val="000000" w:themeColor="text1"/>
          <w:sz w:val="24"/>
        </w:rPr>
      </w:pPr>
      <w:r w:rsidRPr="000B08EF">
        <w:rPr>
          <w:rFonts w:ascii="Times" w:hAnsi="Times"/>
          <w:b/>
          <w:bCs/>
          <w:color w:val="000000" w:themeColor="text1"/>
          <w:sz w:val="24"/>
        </w:rPr>
        <w:tab/>
      </w:r>
      <w:r w:rsidRPr="000B08EF">
        <w:rPr>
          <w:rFonts w:ascii="Times" w:hAnsi="Times"/>
          <w:color w:val="000000" w:themeColor="text1"/>
          <w:sz w:val="24"/>
        </w:rPr>
        <w:t xml:space="preserve">Minimal tool usage will be needed to efficiently disassemble the body panels and firewall. Turning screws take precious time, so using Zues fitting will help in this case. The time taken to disassemble the car will be recorded for evaluation. </w:t>
      </w:r>
    </w:p>
    <w:p w14:paraId="4BC8F08C" w14:textId="77777777" w:rsidR="00F73C7B" w:rsidRPr="000B08EF" w:rsidRDefault="00F73C7B" w:rsidP="00F73C7B">
      <w:pPr>
        <w:rPr>
          <w:rFonts w:ascii="Times" w:hAnsi="Times"/>
          <w:b/>
          <w:bCs/>
          <w:color w:val="000000" w:themeColor="text1"/>
          <w:sz w:val="24"/>
        </w:rPr>
      </w:pPr>
    </w:p>
    <w:p w14:paraId="76C10FC9" w14:textId="77777777" w:rsidR="00F73C7B" w:rsidRPr="000B08EF" w:rsidRDefault="00F73C7B" w:rsidP="00F73C7B">
      <w:pPr>
        <w:rPr>
          <w:rFonts w:ascii="Times" w:hAnsi="Times"/>
          <w:b/>
          <w:bCs/>
          <w:color w:val="000000" w:themeColor="text1"/>
          <w:sz w:val="24"/>
        </w:rPr>
      </w:pPr>
      <w:r w:rsidRPr="000B08EF">
        <w:rPr>
          <w:rFonts w:ascii="Times" w:hAnsi="Times"/>
          <w:b/>
          <w:bCs/>
          <w:color w:val="000000" w:themeColor="text1"/>
          <w:sz w:val="24"/>
        </w:rPr>
        <w:t>Conclusion:</w:t>
      </w:r>
    </w:p>
    <w:p w14:paraId="4B4D9804" w14:textId="6787858F" w:rsidR="00611BCA" w:rsidRPr="000B08EF" w:rsidRDefault="00F73C7B" w:rsidP="00F73C7B">
      <w:pPr>
        <w:pStyle w:val="BodyText"/>
        <w:rPr>
          <w:rFonts w:ascii="Times" w:hAnsi="Times"/>
          <w:color w:val="000000" w:themeColor="text1"/>
          <w:sz w:val="24"/>
        </w:rPr>
      </w:pPr>
      <w:r w:rsidRPr="000B08EF">
        <w:rPr>
          <w:rFonts w:ascii="Times" w:hAnsi="Times"/>
          <w:b/>
          <w:bCs/>
          <w:color w:val="000000" w:themeColor="text1"/>
          <w:sz w:val="24"/>
        </w:rPr>
        <w:tab/>
      </w:r>
      <w:r w:rsidRPr="000B08EF">
        <w:rPr>
          <w:rFonts w:ascii="Times" w:hAnsi="Times"/>
          <w:color w:val="000000" w:themeColor="text1"/>
          <w:sz w:val="24"/>
        </w:rPr>
        <w:t>If the disassembly process can be performed in an acceptable timeframe, the test will be considered a success. If not further design changes and modifications will be done. Having an ergonomic car will ensure efficient disassembly to access critical components and to adjust during competition</w:t>
      </w:r>
    </w:p>
    <w:p w14:paraId="2CD3E650" w14:textId="77777777" w:rsidR="00F73C7B" w:rsidRDefault="00F73C7B" w:rsidP="00F73C7B">
      <w:pPr>
        <w:pStyle w:val="BodyText"/>
        <w:rPr>
          <w:rFonts w:ascii="Times" w:hAnsi="Times"/>
          <w:color w:val="000000" w:themeColor="text1"/>
        </w:rPr>
      </w:pPr>
    </w:p>
    <w:p w14:paraId="60A53DE6" w14:textId="56DF6CA3" w:rsidR="00F73C7B" w:rsidRDefault="00F73C7B" w:rsidP="00F73C7B">
      <w:pPr>
        <w:pStyle w:val="Heading2"/>
      </w:pPr>
      <w:bookmarkStart w:id="143" w:name="_Toc277635619"/>
      <w:r>
        <w:t>Specification Sheet</w:t>
      </w:r>
      <w:bookmarkEnd w:id="143"/>
    </w:p>
    <w:p w14:paraId="5FCE01B4" w14:textId="77777777" w:rsidR="00EC0F6D" w:rsidRPr="007224ED" w:rsidRDefault="00EC0F6D" w:rsidP="00EC0F6D">
      <w:pPr>
        <w:rPr>
          <w:rFonts w:ascii="Times" w:hAnsi="Times"/>
          <w:b/>
          <w:bCs/>
          <w:color w:val="3071C3" w:themeColor="text2" w:themeTint="BF"/>
          <w:sz w:val="28"/>
          <w:szCs w:val="28"/>
        </w:rPr>
      </w:pPr>
    </w:p>
    <w:p w14:paraId="6C5CBEF3" w14:textId="00EA6182" w:rsidR="000B08EF" w:rsidRDefault="000B08EF" w:rsidP="000B08EF">
      <w:pPr>
        <w:pStyle w:val="Caption"/>
        <w:keepNext/>
      </w:pPr>
      <w:r>
        <w:t xml:space="preserve">Table </w:t>
      </w:r>
      <w:r>
        <w:fldChar w:fldCharType="begin"/>
      </w:r>
      <w:r>
        <w:instrText>SEQ Table \* ARABIC</w:instrText>
      </w:r>
      <w:r>
        <w:fldChar w:fldCharType="separate"/>
      </w:r>
      <w:r>
        <w:rPr>
          <w:noProof/>
        </w:rPr>
        <w:t>12</w:t>
      </w:r>
      <w:r>
        <w:fldChar w:fldCharType="end"/>
      </w:r>
      <w:r>
        <w:t xml:space="preserve">: </w:t>
      </w:r>
      <w:r w:rsidRPr="0048740E">
        <w:t>CR specification sheet</w:t>
      </w:r>
    </w:p>
    <w:p w14:paraId="7D242CDB" w14:textId="77777777" w:rsidR="00EC0F6D" w:rsidRDefault="00EC0F6D" w:rsidP="000B08EF">
      <w:pPr>
        <w:keepNext/>
        <w:jc w:val="center"/>
      </w:pPr>
      <w:r>
        <w:rPr>
          <w:rFonts w:ascii="Times" w:hAnsi="Times"/>
          <w:noProof/>
          <w:color w:val="1F497D" w:themeColor="text2"/>
          <w:sz w:val="28"/>
          <w:szCs w:val="28"/>
          <w14:ligatures w14:val="standardContextual"/>
        </w:rPr>
        <w:drawing>
          <wp:inline distT="0" distB="0" distL="0" distR="0" wp14:anchorId="7FE05868" wp14:editId="032188BE">
            <wp:extent cx="5227240" cy="2122170"/>
            <wp:effectExtent l="0" t="0" r="0" b="0"/>
            <wp:docPr id="381360237" name="Picture 3" descr="A screenshot of a data she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1360237" name="Picture 3" descr="A screenshot of a data sheet&#10;&#10;Description automatically generated"/>
                    <pic:cNvPicPr/>
                  </pic:nvPicPr>
                  <pic:blipFill>
                    <a:blip r:embed="rId129">
                      <a:extLst>
                        <a:ext uri="{28A0092B-C50C-407E-A947-70E740481C1C}">
                          <a14:useLocalDpi xmlns:a14="http://schemas.microsoft.com/office/drawing/2010/main" val="0"/>
                        </a:ext>
                      </a:extLst>
                    </a:blip>
                    <a:stretch>
                      <a:fillRect/>
                    </a:stretch>
                  </pic:blipFill>
                  <pic:spPr>
                    <a:xfrm>
                      <a:off x="0" y="0"/>
                      <a:ext cx="5308097" cy="2154996"/>
                    </a:xfrm>
                    <a:prstGeom prst="rect">
                      <a:avLst/>
                    </a:prstGeom>
                  </pic:spPr>
                </pic:pic>
              </a:graphicData>
            </a:graphic>
          </wp:inline>
        </w:drawing>
      </w:r>
    </w:p>
    <w:p w14:paraId="6FD9BEEC" w14:textId="42494E62" w:rsidR="00EC0F6D" w:rsidRDefault="00EC0F6D" w:rsidP="00EC0F6D">
      <w:pPr>
        <w:pStyle w:val="Caption"/>
        <w:jc w:val="center"/>
      </w:pPr>
    </w:p>
    <w:p w14:paraId="01022657" w14:textId="392143F4" w:rsidR="000B08EF" w:rsidRDefault="000B08EF" w:rsidP="000B08EF">
      <w:pPr>
        <w:pStyle w:val="Caption"/>
        <w:keepNext/>
      </w:pPr>
      <w:r>
        <w:t xml:space="preserve">Table </w:t>
      </w:r>
      <w:r>
        <w:fldChar w:fldCharType="begin"/>
      </w:r>
      <w:r>
        <w:instrText>SEQ Table \* ARABIC</w:instrText>
      </w:r>
      <w:r>
        <w:fldChar w:fldCharType="separate"/>
      </w:r>
      <w:r>
        <w:rPr>
          <w:noProof/>
        </w:rPr>
        <w:t>13</w:t>
      </w:r>
      <w:r>
        <w:fldChar w:fldCharType="end"/>
      </w:r>
      <w:r>
        <w:t xml:space="preserve">: </w:t>
      </w:r>
      <w:r w:rsidRPr="00A6040E">
        <w:t>ER Specifications and tolerances</w:t>
      </w:r>
    </w:p>
    <w:tbl>
      <w:tblPr>
        <w:tblW w:w="9360" w:type="dxa"/>
        <w:jc w:val="center"/>
        <w:tblLayout w:type="fixed"/>
        <w:tblLook w:val="06A0" w:firstRow="1" w:lastRow="0" w:firstColumn="1" w:lastColumn="0" w:noHBand="1" w:noVBand="1"/>
      </w:tblPr>
      <w:tblGrid>
        <w:gridCol w:w="4488"/>
        <w:gridCol w:w="1112"/>
        <w:gridCol w:w="1011"/>
        <w:gridCol w:w="1137"/>
        <w:gridCol w:w="1612"/>
      </w:tblGrid>
      <w:tr w:rsidR="00EC0F6D" w14:paraId="76900BFA" w14:textId="77777777" w:rsidTr="000B08EF">
        <w:trPr>
          <w:trHeight w:val="765"/>
          <w:jc w:val="center"/>
        </w:trPr>
        <w:tc>
          <w:tcPr>
            <w:tcW w:w="4488" w:type="dxa"/>
            <w:tcBorders>
              <w:top w:val="single" w:sz="8" w:space="0" w:color="auto"/>
              <w:left w:val="single" w:sz="8" w:space="0" w:color="auto"/>
              <w:bottom w:val="single" w:sz="8" w:space="0" w:color="auto"/>
              <w:right w:val="single" w:sz="4" w:space="0" w:color="auto"/>
            </w:tcBorders>
            <w:shd w:val="clear" w:color="auto" w:fill="A6C9EC"/>
            <w:tcMar>
              <w:top w:w="15" w:type="dxa"/>
              <w:left w:w="15" w:type="dxa"/>
              <w:right w:w="15" w:type="dxa"/>
            </w:tcMar>
            <w:vAlign w:val="center"/>
          </w:tcPr>
          <w:p w14:paraId="0F7E5D32" w14:textId="77777777" w:rsidR="00EC0F6D" w:rsidRDefault="00EC0F6D">
            <w:pPr>
              <w:jc w:val="center"/>
              <w:rPr>
                <w:color w:val="000000" w:themeColor="text1"/>
              </w:rPr>
            </w:pPr>
            <w:r w:rsidRPr="094799C9">
              <w:rPr>
                <w:color w:val="000000" w:themeColor="text1"/>
              </w:rPr>
              <w:t>Engineering Requirements</w:t>
            </w:r>
          </w:p>
        </w:tc>
        <w:tc>
          <w:tcPr>
            <w:tcW w:w="1112" w:type="dxa"/>
            <w:tcBorders>
              <w:top w:val="single" w:sz="8" w:space="0" w:color="auto"/>
              <w:left w:val="single" w:sz="4" w:space="0" w:color="auto"/>
              <w:bottom w:val="single" w:sz="8" w:space="0" w:color="auto"/>
              <w:right w:val="single" w:sz="4" w:space="0" w:color="auto"/>
            </w:tcBorders>
            <w:shd w:val="clear" w:color="auto" w:fill="A6C9EC"/>
            <w:tcMar>
              <w:top w:w="15" w:type="dxa"/>
              <w:left w:w="15" w:type="dxa"/>
              <w:right w:w="15" w:type="dxa"/>
            </w:tcMar>
            <w:vAlign w:val="center"/>
          </w:tcPr>
          <w:p w14:paraId="7DCA0B92" w14:textId="77777777" w:rsidR="00EC0F6D" w:rsidRDefault="00EC0F6D">
            <w:pPr>
              <w:jc w:val="center"/>
            </w:pPr>
            <w:r w:rsidRPr="6732CFFD">
              <w:rPr>
                <w:color w:val="000000" w:themeColor="text1"/>
              </w:rPr>
              <w:t>Target</w:t>
            </w:r>
          </w:p>
        </w:tc>
        <w:tc>
          <w:tcPr>
            <w:tcW w:w="1011" w:type="dxa"/>
            <w:tcBorders>
              <w:top w:val="single" w:sz="8" w:space="0" w:color="auto"/>
              <w:left w:val="single" w:sz="4" w:space="0" w:color="auto"/>
              <w:bottom w:val="single" w:sz="8" w:space="0" w:color="auto"/>
              <w:right w:val="single" w:sz="4" w:space="0" w:color="auto"/>
            </w:tcBorders>
            <w:shd w:val="clear" w:color="auto" w:fill="A6C9EC"/>
            <w:tcMar>
              <w:top w:w="15" w:type="dxa"/>
              <w:left w:w="15" w:type="dxa"/>
              <w:right w:w="15" w:type="dxa"/>
            </w:tcMar>
            <w:vAlign w:val="center"/>
          </w:tcPr>
          <w:p w14:paraId="4B2ADA06" w14:textId="77777777" w:rsidR="00EC0F6D" w:rsidRDefault="00EC0F6D">
            <w:pPr>
              <w:jc w:val="center"/>
            </w:pPr>
            <w:r w:rsidRPr="6732CFFD">
              <w:rPr>
                <w:color w:val="000000" w:themeColor="text1"/>
              </w:rPr>
              <w:t>Tolerance</w:t>
            </w:r>
          </w:p>
        </w:tc>
        <w:tc>
          <w:tcPr>
            <w:tcW w:w="1137" w:type="dxa"/>
            <w:tcBorders>
              <w:top w:val="single" w:sz="8" w:space="0" w:color="auto"/>
              <w:left w:val="single" w:sz="4" w:space="0" w:color="auto"/>
              <w:bottom w:val="single" w:sz="8" w:space="0" w:color="auto"/>
              <w:right w:val="single" w:sz="4" w:space="0" w:color="auto"/>
            </w:tcBorders>
            <w:shd w:val="clear" w:color="auto" w:fill="A6C9EC"/>
            <w:tcMar>
              <w:top w:w="15" w:type="dxa"/>
              <w:left w:w="15" w:type="dxa"/>
              <w:right w:w="15" w:type="dxa"/>
            </w:tcMar>
            <w:vAlign w:val="bottom"/>
          </w:tcPr>
          <w:p w14:paraId="45FAE6EE" w14:textId="77777777" w:rsidR="00EC0F6D" w:rsidRDefault="00EC0F6D">
            <w:r w:rsidRPr="6732CFFD">
              <w:rPr>
                <w:color w:val="000000" w:themeColor="text1"/>
              </w:rPr>
              <w:t>CR met? (Yes or No)</w:t>
            </w:r>
          </w:p>
        </w:tc>
        <w:tc>
          <w:tcPr>
            <w:tcW w:w="1612" w:type="dxa"/>
            <w:tcBorders>
              <w:top w:val="single" w:sz="8" w:space="0" w:color="auto"/>
              <w:left w:val="single" w:sz="4" w:space="0" w:color="auto"/>
              <w:bottom w:val="single" w:sz="8" w:space="0" w:color="auto"/>
              <w:right w:val="single" w:sz="8" w:space="0" w:color="auto"/>
            </w:tcBorders>
            <w:shd w:val="clear" w:color="auto" w:fill="A6C9EC"/>
            <w:tcMar>
              <w:top w:w="15" w:type="dxa"/>
              <w:left w:w="15" w:type="dxa"/>
              <w:right w:w="15" w:type="dxa"/>
            </w:tcMar>
            <w:vAlign w:val="bottom"/>
          </w:tcPr>
          <w:p w14:paraId="457A0EA1" w14:textId="77777777" w:rsidR="00EC0F6D" w:rsidRDefault="00EC0F6D">
            <w:r w:rsidRPr="6732CFFD">
              <w:rPr>
                <w:color w:val="000000" w:themeColor="text1"/>
              </w:rPr>
              <w:t>Client Acceptable (Yes or No)</w:t>
            </w:r>
          </w:p>
        </w:tc>
      </w:tr>
      <w:tr w:rsidR="00EC0F6D" w14:paraId="5619577D" w14:textId="77777777" w:rsidTr="000B08EF">
        <w:trPr>
          <w:trHeight w:val="615"/>
          <w:jc w:val="center"/>
        </w:trPr>
        <w:tc>
          <w:tcPr>
            <w:tcW w:w="4488" w:type="dxa"/>
            <w:tcBorders>
              <w:top w:val="single" w:sz="8" w:space="0" w:color="auto"/>
              <w:left w:val="single" w:sz="8" w:space="0" w:color="auto"/>
              <w:bottom w:val="single" w:sz="4" w:space="0" w:color="auto"/>
              <w:right w:val="single" w:sz="4" w:space="0" w:color="auto"/>
            </w:tcBorders>
            <w:tcMar>
              <w:top w:w="15" w:type="dxa"/>
              <w:left w:w="15" w:type="dxa"/>
              <w:right w:w="15" w:type="dxa"/>
            </w:tcMar>
            <w:vAlign w:val="center"/>
          </w:tcPr>
          <w:p w14:paraId="0F287FB1" w14:textId="77777777" w:rsidR="00EC0F6D" w:rsidRDefault="00EC0F6D">
            <w:pPr>
              <w:jc w:val="center"/>
            </w:pPr>
            <w:r w:rsidRPr="6732CFFD">
              <w:rPr>
                <w:color w:val="000000" w:themeColor="text1"/>
              </w:rPr>
              <w:t xml:space="preserve">ER1: Driver’s helmet must be a minimum of 50 mm from the straight line drawn from the top of the Main Hoop to the top of the Front Hoop.  </w:t>
            </w:r>
          </w:p>
        </w:tc>
        <w:tc>
          <w:tcPr>
            <w:tcW w:w="1112"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1FB7652C" w14:textId="77777777" w:rsidR="00EC0F6D" w:rsidRDefault="00EC0F6D">
            <w:pPr>
              <w:jc w:val="center"/>
            </w:pPr>
            <w:r w:rsidRPr="6732CFFD">
              <w:rPr>
                <w:color w:val="000000" w:themeColor="text1"/>
              </w:rPr>
              <w:t>60 mm</w:t>
            </w:r>
          </w:p>
        </w:tc>
        <w:tc>
          <w:tcPr>
            <w:tcW w:w="1011"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center"/>
          </w:tcPr>
          <w:p w14:paraId="59B1017B" w14:textId="77777777" w:rsidR="00EC0F6D" w:rsidRDefault="00EC0F6D">
            <w:pPr>
              <w:jc w:val="center"/>
            </w:pPr>
            <w:r w:rsidRPr="6732CFFD">
              <w:rPr>
                <w:color w:val="000000" w:themeColor="text1"/>
              </w:rPr>
              <w:t>5 mm</w:t>
            </w:r>
          </w:p>
        </w:tc>
        <w:tc>
          <w:tcPr>
            <w:tcW w:w="1137" w:type="dxa"/>
            <w:tcBorders>
              <w:top w:val="single" w:sz="8" w:space="0" w:color="auto"/>
              <w:left w:val="single" w:sz="4" w:space="0" w:color="auto"/>
              <w:bottom w:val="single" w:sz="4" w:space="0" w:color="auto"/>
              <w:right w:val="single" w:sz="4" w:space="0" w:color="auto"/>
            </w:tcBorders>
            <w:tcMar>
              <w:top w:w="15" w:type="dxa"/>
              <w:left w:w="15" w:type="dxa"/>
              <w:right w:w="15" w:type="dxa"/>
            </w:tcMar>
            <w:vAlign w:val="bottom"/>
          </w:tcPr>
          <w:p w14:paraId="7692A3DF"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8" w:space="0" w:color="auto"/>
              <w:left w:val="single" w:sz="4" w:space="0" w:color="auto"/>
              <w:bottom w:val="single" w:sz="4" w:space="0" w:color="auto"/>
              <w:right w:val="single" w:sz="8" w:space="0" w:color="auto"/>
            </w:tcBorders>
            <w:tcMar>
              <w:top w:w="15" w:type="dxa"/>
              <w:left w:w="15" w:type="dxa"/>
              <w:right w:w="15" w:type="dxa"/>
            </w:tcMar>
            <w:vAlign w:val="bottom"/>
          </w:tcPr>
          <w:p w14:paraId="72A59A32"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31EE710E" w14:textId="77777777" w:rsidTr="000B08EF">
        <w:trPr>
          <w:trHeight w:val="930"/>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53E42D5" w14:textId="77777777" w:rsidR="00EC0F6D" w:rsidRDefault="00EC0F6D">
            <w:pPr>
              <w:jc w:val="center"/>
            </w:pPr>
            <w:r w:rsidRPr="6732CFFD">
              <w:rPr>
                <w:color w:val="000000" w:themeColor="text1"/>
              </w:rPr>
              <w:t xml:space="preserve">ER2: Drivers Helmet must also Be a minimum of 50 mm from the straight line drawn from the top of the Main Hoop to the lower end of the Main Hoop Bracing if the bracing extends rearwards.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96B8D9" w14:textId="77777777" w:rsidR="00EC0F6D" w:rsidRDefault="00EC0F6D">
            <w:pPr>
              <w:jc w:val="center"/>
            </w:pPr>
            <w:r w:rsidRPr="6732CFFD">
              <w:rPr>
                <w:color w:val="000000" w:themeColor="text1"/>
              </w:rPr>
              <w:t>60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13E4403" w14:textId="77777777" w:rsidR="00EC0F6D" w:rsidRDefault="00EC0F6D">
            <w:pPr>
              <w:jc w:val="center"/>
            </w:pPr>
            <w:r w:rsidRPr="6732CFFD">
              <w:rPr>
                <w:color w:val="000000" w:themeColor="text1"/>
              </w:rPr>
              <w:t>5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1CC3DF24"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21541676"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1F331307"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2373E4CE" w14:textId="77777777" w:rsidR="00EC0F6D" w:rsidRDefault="00EC0F6D">
            <w:pPr>
              <w:jc w:val="center"/>
            </w:pPr>
            <w:r w:rsidRPr="6732CFFD">
              <w:rPr>
                <w:color w:val="000000" w:themeColor="text1"/>
              </w:rPr>
              <w:t xml:space="preserve">ER3: Main hoop cannot be angled more than 10 degrees from vertical.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01D6796" w14:textId="77777777" w:rsidR="00EC0F6D" w:rsidRDefault="00EC0F6D">
            <w:pPr>
              <w:jc w:val="center"/>
            </w:pPr>
            <w:r w:rsidRPr="6732CFFD">
              <w:rPr>
                <w:color w:val="000000" w:themeColor="text1"/>
              </w:rPr>
              <w:t>9 degrees</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1BBA88" w14:textId="77777777" w:rsidR="00EC0F6D" w:rsidRDefault="00EC0F6D">
            <w:pPr>
              <w:jc w:val="center"/>
            </w:pPr>
            <w:r w:rsidRPr="6732CFFD">
              <w:rPr>
                <w:color w:val="000000" w:themeColor="text1"/>
              </w:rPr>
              <w:t>1 degree</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9CFF9D5"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0AB00EC3"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20D874AD"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56DB243" w14:textId="77777777" w:rsidR="00EC0F6D" w:rsidRDefault="00EC0F6D">
            <w:pPr>
              <w:jc w:val="center"/>
            </w:pPr>
            <w:r w:rsidRPr="6732CFFD">
              <w:rPr>
                <w:color w:val="000000" w:themeColor="text1"/>
              </w:rPr>
              <w:t xml:space="preserve">ER4: Angle between main hoop and braces must be at least 30 degrees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C5C6917" w14:textId="77777777" w:rsidR="00EC0F6D" w:rsidRDefault="00EC0F6D">
            <w:pPr>
              <w:jc w:val="center"/>
            </w:pPr>
            <w:r w:rsidRPr="6732CFFD">
              <w:rPr>
                <w:color w:val="000000" w:themeColor="text1"/>
              </w:rPr>
              <w:t>33-35 degrees</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0386C66" w14:textId="77777777" w:rsidR="00EC0F6D" w:rsidRDefault="00EC0F6D">
            <w:pPr>
              <w:jc w:val="center"/>
            </w:pPr>
            <w:r w:rsidRPr="6732CFFD">
              <w:rPr>
                <w:color w:val="000000" w:themeColor="text1"/>
              </w:rPr>
              <w:t>2 degrees</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6FA3651C"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6A6ADE20"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15AAEBD2"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2B00DEC6" w14:textId="77777777" w:rsidR="00EC0F6D" w:rsidRDefault="00EC0F6D">
            <w:pPr>
              <w:jc w:val="center"/>
            </w:pPr>
            <w:r w:rsidRPr="6732CFFD">
              <w:rPr>
                <w:color w:val="000000" w:themeColor="text1"/>
              </w:rPr>
              <w:t xml:space="preserve">ER5: Radius of all bends must be at least three times the outer diameter.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B6F282C" w14:textId="77777777" w:rsidR="00EC0F6D" w:rsidRDefault="00EC0F6D">
            <w:pPr>
              <w:jc w:val="center"/>
            </w:pPr>
            <w:r w:rsidRPr="6732CFFD">
              <w:rPr>
                <w:color w:val="000000" w:themeColor="text1"/>
              </w:rPr>
              <w:t>3*OD</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264FC72" w14:textId="77777777" w:rsidR="00EC0F6D" w:rsidRDefault="00EC0F6D">
            <w:pPr>
              <w:jc w:val="center"/>
            </w:pPr>
            <w:r w:rsidRPr="6732CFFD">
              <w:rPr>
                <w:color w:val="000000" w:themeColor="text1"/>
              </w:rPr>
              <w:t>0</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73580CD"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2A9AF4B7"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5A1F8D57"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59259AE0" w14:textId="77777777" w:rsidR="00EC0F6D" w:rsidRDefault="00EC0F6D">
            <w:pPr>
              <w:jc w:val="center"/>
            </w:pPr>
            <w:r w:rsidRPr="6732CFFD">
              <w:rPr>
                <w:color w:val="000000" w:themeColor="text1"/>
              </w:rPr>
              <w:t xml:space="preserve">ER6: Distance between main hoop and braces must be at least 380mm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2B35713" w14:textId="77777777" w:rsidR="00EC0F6D" w:rsidRDefault="00EC0F6D">
            <w:pPr>
              <w:jc w:val="center"/>
            </w:pPr>
            <w:r w:rsidRPr="6732CFFD">
              <w:rPr>
                <w:color w:val="000000" w:themeColor="text1"/>
              </w:rPr>
              <w:t>more than 380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202343" w14:textId="77777777" w:rsidR="00EC0F6D" w:rsidRDefault="00EC0F6D">
            <w:pPr>
              <w:jc w:val="center"/>
            </w:pPr>
            <w:r w:rsidRPr="6732CFFD">
              <w:rPr>
                <w:color w:val="000000" w:themeColor="text1"/>
              </w:rPr>
              <w:t>10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3CF56D06"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2E64550D"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64E538E4"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077E3699" w14:textId="77777777" w:rsidR="00EC0F6D" w:rsidRDefault="00EC0F6D">
            <w:pPr>
              <w:jc w:val="center"/>
            </w:pPr>
            <w:r w:rsidRPr="6732CFFD">
              <w:rPr>
                <w:color w:val="000000" w:themeColor="text1"/>
              </w:rPr>
              <w:t xml:space="preserve">ER7: Main hoop brace must be attached at least 160mm from the top of the main hoop.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00145F4" w14:textId="77777777" w:rsidR="00EC0F6D" w:rsidRDefault="00EC0F6D">
            <w:pPr>
              <w:jc w:val="center"/>
            </w:pPr>
            <w:r w:rsidRPr="6732CFFD">
              <w:rPr>
                <w:color w:val="000000" w:themeColor="text1"/>
              </w:rPr>
              <w:t>150-160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BE5683A" w14:textId="77777777" w:rsidR="00EC0F6D" w:rsidRDefault="00EC0F6D">
            <w:pPr>
              <w:jc w:val="center"/>
            </w:pPr>
            <w:r w:rsidRPr="6732CFFD">
              <w:rPr>
                <w:color w:val="000000" w:themeColor="text1"/>
              </w:rPr>
              <w:t>9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4ADC3098"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7C41018B"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24C3A476"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48C4655C" w14:textId="77777777" w:rsidR="00EC0F6D" w:rsidRDefault="00EC0F6D">
            <w:pPr>
              <w:jc w:val="center"/>
            </w:pPr>
            <w:r w:rsidRPr="6732CFFD">
              <w:rPr>
                <w:color w:val="000000" w:themeColor="text1"/>
              </w:rPr>
              <w:t xml:space="preserve">ER8: Front hoop braces must be attached at least 50mm below the top of the front hoop.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1714ECB" w14:textId="77777777" w:rsidR="00EC0F6D" w:rsidRDefault="00EC0F6D">
            <w:pPr>
              <w:jc w:val="center"/>
            </w:pPr>
            <w:r w:rsidRPr="6732CFFD">
              <w:rPr>
                <w:color w:val="000000" w:themeColor="text1"/>
              </w:rPr>
              <w:t>45-50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2E88973" w14:textId="77777777" w:rsidR="00EC0F6D" w:rsidRDefault="00EC0F6D">
            <w:pPr>
              <w:jc w:val="center"/>
            </w:pPr>
            <w:r w:rsidRPr="6732CFFD">
              <w:rPr>
                <w:color w:val="000000" w:themeColor="text1"/>
              </w:rPr>
              <w:t>5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DEDFA77"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7DAE5A1A"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264315E6"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00891704" w14:textId="77777777" w:rsidR="00EC0F6D" w:rsidRDefault="00EC0F6D">
            <w:pPr>
              <w:jc w:val="center"/>
            </w:pPr>
            <w:r w:rsidRPr="6732CFFD">
              <w:rPr>
                <w:color w:val="000000" w:themeColor="text1"/>
              </w:rPr>
              <w:t xml:space="preserve">ER9: The lower front bulkhead support must attach the base of the front bulkhead to the base of the front hoop.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644A742" w14:textId="77777777" w:rsidR="00EC0F6D" w:rsidRDefault="00EC0F6D">
            <w:pPr>
              <w:jc w:val="center"/>
            </w:pPr>
            <w:r w:rsidRPr="6732CFFD">
              <w:rPr>
                <w:color w:val="000000" w:themeColor="text1"/>
              </w:rPr>
              <w:t>~</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2D1484D" w14:textId="77777777" w:rsidR="00EC0F6D" w:rsidRDefault="00EC0F6D">
            <w:pPr>
              <w:jc w:val="center"/>
            </w:pPr>
            <w:r w:rsidRPr="6732CFFD">
              <w:rPr>
                <w:color w:val="000000" w:themeColor="text1"/>
              </w:rPr>
              <w:t>~</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21CF6F3B"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2DEADD93"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0E0EE678"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76ABF14E" w14:textId="77777777" w:rsidR="00EC0F6D" w:rsidRDefault="00EC0F6D">
            <w:pPr>
              <w:jc w:val="center"/>
            </w:pPr>
            <w:r w:rsidRPr="6732CFFD">
              <w:rPr>
                <w:color w:val="000000" w:themeColor="text1"/>
              </w:rPr>
              <w:t xml:space="preserve">ER10: Upper front bulkhead member must attach within 50mm to the top of the front bulkhead.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55303D" w14:textId="77777777" w:rsidR="00EC0F6D" w:rsidRDefault="00EC0F6D">
            <w:pPr>
              <w:jc w:val="center"/>
            </w:pPr>
            <w:r w:rsidRPr="6732CFFD">
              <w:rPr>
                <w:color w:val="000000" w:themeColor="text1"/>
              </w:rPr>
              <w:t>45-50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8286FCD" w14:textId="77777777" w:rsidR="00EC0F6D" w:rsidRDefault="00EC0F6D">
            <w:pPr>
              <w:jc w:val="center"/>
            </w:pPr>
            <w:r w:rsidRPr="6732CFFD">
              <w:rPr>
                <w:color w:val="000000" w:themeColor="text1"/>
              </w:rPr>
              <w:t>5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1255C492"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7F62D83F"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485FE1FE"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CAC4D8D" w14:textId="77777777" w:rsidR="00EC0F6D" w:rsidRDefault="00EC0F6D">
            <w:pPr>
              <w:jc w:val="center"/>
            </w:pPr>
            <w:r w:rsidRPr="6732CFFD">
              <w:rPr>
                <w:color w:val="000000" w:themeColor="text1"/>
              </w:rPr>
              <w:t xml:space="preserve">ER11: Upper front bulkhead must attach no more than 100mm above or 50mm below the upper side impact structure.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92810C3" w14:textId="77777777" w:rsidR="00EC0F6D" w:rsidRDefault="00EC0F6D">
            <w:pPr>
              <w:jc w:val="center"/>
            </w:pPr>
            <w:r w:rsidRPr="6732CFFD">
              <w:rPr>
                <w:color w:val="000000" w:themeColor="text1"/>
              </w:rPr>
              <w:t>90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117CA1B" w14:textId="77777777" w:rsidR="00EC0F6D" w:rsidRDefault="00EC0F6D">
            <w:pPr>
              <w:jc w:val="center"/>
            </w:pPr>
            <w:r w:rsidRPr="6732CFFD">
              <w:rPr>
                <w:color w:val="000000" w:themeColor="text1"/>
              </w:rPr>
              <w:t>8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8B1294E"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0F8A515C"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41FCFB19" w14:textId="77777777" w:rsidTr="000B08EF">
        <w:trPr>
          <w:trHeight w:val="930"/>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216DABDF" w14:textId="77777777" w:rsidR="00EC0F6D" w:rsidRDefault="00EC0F6D">
            <w:pPr>
              <w:jc w:val="center"/>
            </w:pPr>
            <w:r w:rsidRPr="6732CFFD">
              <w:rPr>
                <w:color w:val="000000" w:themeColor="text1"/>
              </w:rPr>
              <w:t xml:space="preserve">ER12: The upper SIS member must Have its top edge entirely in a zone that is parallel to the ground between 265 mm and 320 mm above the lowest point of the top surface of the Lower Side Impact Member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7675D09" w14:textId="77777777" w:rsidR="00EC0F6D" w:rsidRDefault="00EC0F6D">
            <w:pPr>
              <w:jc w:val="center"/>
            </w:pPr>
            <w:r w:rsidRPr="6732CFFD">
              <w:rPr>
                <w:color w:val="000000" w:themeColor="text1"/>
              </w:rPr>
              <w:t>300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368DFA3" w14:textId="77777777" w:rsidR="00EC0F6D" w:rsidRDefault="00EC0F6D">
            <w:pPr>
              <w:jc w:val="center"/>
            </w:pPr>
            <w:r w:rsidRPr="6732CFFD">
              <w:rPr>
                <w:color w:val="000000" w:themeColor="text1"/>
              </w:rPr>
              <w:t>plus or minus 20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95840FE"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19C1FC69"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3A0289B1"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139B557" w14:textId="77777777" w:rsidR="00EC0F6D" w:rsidRDefault="00EC0F6D">
            <w:pPr>
              <w:jc w:val="center"/>
            </w:pPr>
            <w:r w:rsidRPr="6732CFFD">
              <w:rPr>
                <w:color w:val="000000" w:themeColor="text1"/>
              </w:rPr>
              <w:t>ER13: Head restraint must be able to withstand forces of 900N in rearward direction and 300N in vertical or lateral direction.</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DEE9A7B" w14:textId="77777777" w:rsidR="00EC0F6D" w:rsidRDefault="00EC0F6D">
            <w:pPr>
              <w:jc w:val="center"/>
            </w:pPr>
            <w:r w:rsidRPr="6732CFFD">
              <w:rPr>
                <w:color w:val="000000" w:themeColor="text1"/>
              </w:rPr>
              <w:t>i.e 950 N, 350 N</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A92C4A" w14:textId="77777777" w:rsidR="00EC0F6D" w:rsidRDefault="00EC0F6D">
            <w:pPr>
              <w:jc w:val="center"/>
            </w:pPr>
            <w:r w:rsidRPr="6732CFFD">
              <w:rPr>
                <w:color w:val="000000" w:themeColor="text1"/>
              </w:rPr>
              <w:t>50 N</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4614D0EC"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279FD6DC"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7BE61FAA"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0E6927FE" w14:textId="77777777" w:rsidR="00EC0F6D" w:rsidRDefault="00EC0F6D">
            <w:pPr>
              <w:jc w:val="center"/>
            </w:pPr>
            <w:r w:rsidRPr="6732CFFD">
              <w:rPr>
                <w:color w:val="000000" w:themeColor="text1"/>
              </w:rPr>
              <w:t xml:space="preserve">ER14: Head restraint must be no more than 25mm away from the back of driver’s head while in normal seated position.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32FE2D5" w14:textId="77777777" w:rsidR="00EC0F6D" w:rsidRDefault="00EC0F6D">
            <w:pPr>
              <w:jc w:val="center"/>
            </w:pPr>
            <w:r w:rsidRPr="6732CFFD">
              <w:rPr>
                <w:color w:val="000000" w:themeColor="text1"/>
              </w:rPr>
              <w:t>15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F1E01FD" w14:textId="77777777" w:rsidR="00EC0F6D" w:rsidRDefault="00EC0F6D">
            <w:pPr>
              <w:jc w:val="center"/>
            </w:pPr>
            <w:r w:rsidRPr="6732CFFD">
              <w:rPr>
                <w:color w:val="000000" w:themeColor="text1"/>
              </w:rPr>
              <w:t>5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0D3EFD16"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447FF4FB"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38F1E931"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4659BED5" w14:textId="77777777" w:rsidR="00EC0F6D" w:rsidRDefault="00EC0F6D">
            <w:pPr>
              <w:jc w:val="center"/>
            </w:pPr>
            <w:r w:rsidRPr="6732CFFD">
              <w:rPr>
                <w:color w:val="000000" w:themeColor="text1"/>
              </w:rPr>
              <w:t xml:space="preserve">ER15: The contact point of the back of the driver’s helmet on the head restraint is no less than 50mm.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BFAD7CD" w14:textId="77777777" w:rsidR="00EC0F6D" w:rsidRDefault="00EC0F6D">
            <w:pPr>
              <w:jc w:val="center"/>
            </w:pPr>
            <w:r w:rsidRPr="6732CFFD">
              <w:rPr>
                <w:color w:val="000000" w:themeColor="text1"/>
              </w:rPr>
              <w:t>60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135DF4A" w14:textId="77777777" w:rsidR="00EC0F6D" w:rsidRDefault="00EC0F6D">
            <w:pPr>
              <w:jc w:val="center"/>
            </w:pPr>
            <w:r w:rsidRPr="6732CFFD">
              <w:rPr>
                <w:color w:val="000000" w:themeColor="text1"/>
              </w:rPr>
              <w:t>Plus or minus 10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6AC3F19F"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7A19557F"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29794457"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338BC09D" w14:textId="77777777" w:rsidR="00EC0F6D" w:rsidRDefault="00EC0F6D">
            <w:pPr>
              <w:jc w:val="center"/>
            </w:pPr>
            <w:r w:rsidRPr="6732CFFD">
              <w:rPr>
                <w:color w:val="000000" w:themeColor="text1"/>
              </w:rPr>
              <w:t xml:space="preserve">ER16: The shoulder belt mount spacing must be between 175 mm and 235 mm, center to center.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3690946" w14:textId="77777777" w:rsidR="00EC0F6D" w:rsidRDefault="00EC0F6D">
            <w:pPr>
              <w:jc w:val="center"/>
            </w:pPr>
            <w:r w:rsidRPr="6732CFFD">
              <w:rPr>
                <w:color w:val="000000" w:themeColor="text1"/>
              </w:rPr>
              <w:t>180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F958BC9" w14:textId="77777777" w:rsidR="00EC0F6D" w:rsidRDefault="00EC0F6D">
            <w:pPr>
              <w:jc w:val="center"/>
            </w:pPr>
            <w:r w:rsidRPr="6732CFFD">
              <w:rPr>
                <w:color w:val="000000" w:themeColor="text1"/>
              </w:rPr>
              <w:t>20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67207130"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62A3301A"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05C7E1C8"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2C3F90DA" w14:textId="77777777" w:rsidR="00EC0F6D" w:rsidRDefault="00EC0F6D">
            <w:pPr>
              <w:jc w:val="center"/>
            </w:pPr>
            <w:r w:rsidRPr="6732CFFD">
              <w:rPr>
                <w:color w:val="000000" w:themeColor="text1"/>
              </w:rPr>
              <w:t xml:space="preserve">ER 17: The Anti-Submarine Belt mount must be spaced 100 mm apart.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1DA4CD78" w14:textId="77777777" w:rsidR="00EC0F6D" w:rsidRDefault="00EC0F6D">
            <w:pPr>
              <w:jc w:val="center"/>
            </w:pPr>
            <w:r w:rsidRPr="6732CFFD">
              <w:rPr>
                <w:color w:val="000000" w:themeColor="text1"/>
              </w:rPr>
              <w:t>100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66B3901" w14:textId="77777777" w:rsidR="00EC0F6D" w:rsidRDefault="00EC0F6D">
            <w:pPr>
              <w:jc w:val="center"/>
            </w:pPr>
            <w:r w:rsidRPr="6732CFFD">
              <w:rPr>
                <w:color w:val="000000" w:themeColor="text1"/>
              </w:rPr>
              <w:t>0</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6A76AEFB"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6623C84B"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7091D8A5"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center"/>
          </w:tcPr>
          <w:p w14:paraId="602D64C9" w14:textId="77777777" w:rsidR="00EC0F6D" w:rsidRDefault="00EC0F6D">
            <w:pPr>
              <w:jc w:val="center"/>
            </w:pPr>
            <w:r w:rsidRPr="6732CFFD">
              <w:rPr>
                <w:color w:val="000000" w:themeColor="text1"/>
              </w:rPr>
              <w:t xml:space="preserve">ER18: The Anti-Submarine Belts of the 6 pt harness must be mount so that the belts are angled up 20 degrees toward to the rear.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8805686" w14:textId="77777777" w:rsidR="00EC0F6D" w:rsidRDefault="00EC0F6D">
            <w:pPr>
              <w:jc w:val="center"/>
            </w:pPr>
            <w:r w:rsidRPr="6732CFFD">
              <w:rPr>
                <w:color w:val="000000" w:themeColor="text1"/>
              </w:rPr>
              <w:t xml:space="preserve">20 degrees </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7E8434E8" w14:textId="77777777" w:rsidR="00EC0F6D" w:rsidRDefault="00EC0F6D">
            <w:pPr>
              <w:jc w:val="center"/>
            </w:pPr>
            <w:r w:rsidRPr="6732CFFD">
              <w:rPr>
                <w:color w:val="000000" w:themeColor="text1"/>
              </w:rPr>
              <w:t>0</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30EEAD81"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4F830634"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267A8FF3"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26313764" w14:textId="77777777" w:rsidR="00EC0F6D" w:rsidRDefault="00EC0F6D">
            <w:pPr>
              <w:jc w:val="center"/>
            </w:pPr>
            <w:r w:rsidRPr="6732CFFD">
              <w:rPr>
                <w:color w:val="000000" w:themeColor="text1"/>
              </w:rPr>
              <w:t xml:space="preserve">ER19: The Lap Belt angle from side view must be between 60 and 80 degrees to the horizontal.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926BE23" w14:textId="77777777" w:rsidR="00EC0F6D" w:rsidRDefault="00EC0F6D">
            <w:pPr>
              <w:jc w:val="center"/>
            </w:pPr>
            <w:r w:rsidRPr="6732CFFD">
              <w:rPr>
                <w:color w:val="000000" w:themeColor="text1"/>
              </w:rPr>
              <w:t>65 degrees</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6E591124" w14:textId="77777777" w:rsidR="00EC0F6D" w:rsidRDefault="00EC0F6D">
            <w:pPr>
              <w:jc w:val="center"/>
            </w:pPr>
            <w:r w:rsidRPr="6732CFFD">
              <w:rPr>
                <w:color w:val="000000" w:themeColor="text1"/>
              </w:rPr>
              <w:t xml:space="preserve">5 degrees </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69F37668"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3C125603"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0AC043D7" w14:textId="77777777" w:rsidTr="000B08EF">
        <w:trPr>
          <w:trHeight w:val="6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46F13578" w14:textId="77777777" w:rsidR="00EC0F6D" w:rsidRDefault="00EC0F6D">
            <w:pPr>
              <w:jc w:val="center"/>
            </w:pPr>
            <w:r w:rsidRPr="6732CFFD">
              <w:rPr>
                <w:color w:val="000000" w:themeColor="text1"/>
              </w:rPr>
              <w:t>ER20: All aero components must be No more than 700 mm forward of the fronts of the front tires and no more than 250 mm rearward of the rear of the rear tires</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2E9D0E6B" w14:textId="77777777" w:rsidR="00EC0F6D" w:rsidRDefault="00EC0F6D">
            <w:pPr>
              <w:jc w:val="center"/>
            </w:pPr>
            <w:r w:rsidRPr="6732CFFD">
              <w:rPr>
                <w:color w:val="000000" w:themeColor="text1"/>
              </w:rPr>
              <w:t>i.e 650 mm, 230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5A3EDFD5" w14:textId="77777777" w:rsidR="00EC0F6D" w:rsidRDefault="00EC0F6D">
            <w:pPr>
              <w:jc w:val="center"/>
            </w:pPr>
            <w:r w:rsidRPr="6732CFFD">
              <w:rPr>
                <w:color w:val="000000" w:themeColor="text1"/>
              </w:rPr>
              <w:t>20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391DDABA"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495CDE12"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5FCEA7B5" w14:textId="77777777" w:rsidTr="000B08EF">
        <w:trPr>
          <w:trHeight w:val="930"/>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0CF746C8" w14:textId="77777777" w:rsidR="00EC0F6D" w:rsidRDefault="00EC0F6D">
            <w:pPr>
              <w:jc w:val="center"/>
            </w:pPr>
            <w:r w:rsidRPr="6732CFFD">
              <w:rPr>
                <w:color w:val="000000" w:themeColor="text1"/>
              </w:rPr>
              <w:t>ER21: In the Rear Aerodynamic Zone</w:t>
            </w:r>
            <w:r w:rsidRPr="6732CFFD">
              <w:rPr>
                <w:b/>
                <w:bCs/>
                <w:color w:val="000000" w:themeColor="text1"/>
              </w:rPr>
              <w:t xml:space="preserve"> </w:t>
            </w:r>
            <w:r w:rsidRPr="6732CFFD">
              <w:rPr>
                <w:color w:val="000000" w:themeColor="text1"/>
              </w:rPr>
              <w:t>must be no higher than 1200 mm above the ground and Outside of the Rear Aerodynamic Zone</w:t>
            </w:r>
            <w:r w:rsidRPr="6732CFFD">
              <w:rPr>
                <w:b/>
                <w:bCs/>
                <w:color w:val="000000" w:themeColor="text1"/>
              </w:rPr>
              <w:t xml:space="preserve"> </w:t>
            </w:r>
            <w:r w:rsidRPr="6732CFFD">
              <w:rPr>
                <w:color w:val="000000" w:themeColor="text1"/>
              </w:rPr>
              <w:t xml:space="preserve">must be no higher than 500 mm above the ground.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05631890" w14:textId="77777777" w:rsidR="00EC0F6D" w:rsidRDefault="00EC0F6D">
            <w:pPr>
              <w:jc w:val="center"/>
            </w:pPr>
            <w:r w:rsidRPr="6732CFFD">
              <w:rPr>
                <w:color w:val="000000" w:themeColor="text1"/>
              </w:rPr>
              <w:t>i.e 1100 mm &amp; 400 mm</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5B1FEBD" w14:textId="77777777" w:rsidR="00EC0F6D" w:rsidRDefault="00EC0F6D">
            <w:pPr>
              <w:jc w:val="center"/>
            </w:pPr>
            <w:r w:rsidRPr="6732CFFD">
              <w:rPr>
                <w:color w:val="000000" w:themeColor="text1"/>
              </w:rPr>
              <w:t>50 mm</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58867BDD"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3A4ABA02"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3F10FBA7" w14:textId="77777777" w:rsidTr="000B08EF">
        <w:trPr>
          <w:trHeight w:val="315"/>
          <w:jc w:val="center"/>
        </w:trPr>
        <w:tc>
          <w:tcPr>
            <w:tcW w:w="4488" w:type="dxa"/>
            <w:tcBorders>
              <w:top w:val="single" w:sz="4" w:space="0" w:color="auto"/>
              <w:left w:val="single" w:sz="8" w:space="0" w:color="auto"/>
              <w:bottom w:val="single" w:sz="4" w:space="0" w:color="auto"/>
              <w:right w:val="single" w:sz="4" w:space="0" w:color="auto"/>
            </w:tcBorders>
            <w:tcMar>
              <w:top w:w="15" w:type="dxa"/>
              <w:left w:w="15" w:type="dxa"/>
              <w:right w:w="15" w:type="dxa"/>
            </w:tcMar>
            <w:vAlign w:val="bottom"/>
          </w:tcPr>
          <w:p w14:paraId="1604A173" w14:textId="77777777" w:rsidR="00EC0F6D" w:rsidRDefault="00EC0F6D">
            <w:pPr>
              <w:jc w:val="center"/>
            </w:pPr>
            <w:r w:rsidRPr="6732CFFD">
              <w:rPr>
                <w:color w:val="000000" w:themeColor="text1"/>
              </w:rPr>
              <w:t xml:space="preserve">ER22: All mounts must utilize critical fasteners that have positive locking mechanisms. </w:t>
            </w:r>
          </w:p>
        </w:tc>
        <w:tc>
          <w:tcPr>
            <w:tcW w:w="1112"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4AB27252" w14:textId="77777777" w:rsidR="00EC0F6D" w:rsidRDefault="00EC0F6D">
            <w:pPr>
              <w:jc w:val="center"/>
            </w:pPr>
            <w:r w:rsidRPr="6732CFFD">
              <w:rPr>
                <w:color w:val="000000" w:themeColor="text1"/>
              </w:rPr>
              <w:t>~</w:t>
            </w:r>
          </w:p>
        </w:tc>
        <w:tc>
          <w:tcPr>
            <w:tcW w:w="1011"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center"/>
          </w:tcPr>
          <w:p w14:paraId="3AD8A0CF" w14:textId="77777777" w:rsidR="00EC0F6D" w:rsidRDefault="00EC0F6D">
            <w:pPr>
              <w:jc w:val="center"/>
            </w:pPr>
            <w:r w:rsidRPr="6732CFFD">
              <w:rPr>
                <w:color w:val="000000" w:themeColor="text1"/>
              </w:rPr>
              <w:t>~</w:t>
            </w:r>
          </w:p>
        </w:tc>
        <w:tc>
          <w:tcPr>
            <w:tcW w:w="1137" w:type="dxa"/>
            <w:tcBorders>
              <w:top w:val="single" w:sz="4" w:space="0" w:color="auto"/>
              <w:left w:val="single" w:sz="4" w:space="0" w:color="auto"/>
              <w:bottom w:val="single" w:sz="4" w:space="0" w:color="auto"/>
              <w:right w:val="single" w:sz="4" w:space="0" w:color="auto"/>
            </w:tcBorders>
            <w:tcMar>
              <w:top w:w="15" w:type="dxa"/>
              <w:left w:w="15" w:type="dxa"/>
              <w:right w:w="15" w:type="dxa"/>
            </w:tcMar>
            <w:vAlign w:val="bottom"/>
          </w:tcPr>
          <w:p w14:paraId="239E0A0E"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4" w:space="0" w:color="auto"/>
              <w:right w:val="single" w:sz="8" w:space="0" w:color="auto"/>
            </w:tcBorders>
            <w:tcMar>
              <w:top w:w="15" w:type="dxa"/>
              <w:left w:w="15" w:type="dxa"/>
              <w:right w:w="15" w:type="dxa"/>
            </w:tcMar>
            <w:vAlign w:val="bottom"/>
          </w:tcPr>
          <w:p w14:paraId="00F4814C" w14:textId="77777777" w:rsidR="00EC0F6D" w:rsidRDefault="00EC0F6D">
            <w:r w:rsidRPr="6732CFFD">
              <w:rPr>
                <w:rFonts w:ascii="Aptos Narrow" w:eastAsia="Aptos Narrow" w:hAnsi="Aptos Narrow" w:cs="Aptos Narrow"/>
                <w:color w:val="000000" w:themeColor="text1"/>
                <w:szCs w:val="22"/>
              </w:rPr>
              <w:t xml:space="preserve"> </w:t>
            </w:r>
          </w:p>
        </w:tc>
      </w:tr>
      <w:tr w:rsidR="00EC0F6D" w14:paraId="778B4573" w14:textId="77777777" w:rsidTr="000B08EF">
        <w:trPr>
          <w:trHeight w:val="630"/>
          <w:jc w:val="center"/>
        </w:trPr>
        <w:tc>
          <w:tcPr>
            <w:tcW w:w="4488" w:type="dxa"/>
            <w:tcBorders>
              <w:top w:val="single" w:sz="4" w:space="0" w:color="auto"/>
              <w:left w:val="single" w:sz="8" w:space="0" w:color="auto"/>
              <w:bottom w:val="single" w:sz="8" w:space="0" w:color="auto"/>
              <w:right w:val="single" w:sz="4" w:space="0" w:color="auto"/>
            </w:tcBorders>
            <w:tcMar>
              <w:top w:w="15" w:type="dxa"/>
              <w:left w:w="15" w:type="dxa"/>
              <w:right w:w="15" w:type="dxa"/>
            </w:tcMar>
            <w:vAlign w:val="bottom"/>
          </w:tcPr>
          <w:p w14:paraId="0993149B" w14:textId="77777777" w:rsidR="00EC0F6D" w:rsidRDefault="00EC0F6D">
            <w:pPr>
              <w:jc w:val="center"/>
            </w:pPr>
            <w:r w:rsidRPr="6732CFFD">
              <w:rPr>
                <w:color w:val="000000" w:themeColor="text1"/>
              </w:rPr>
              <w:t xml:space="preserve">ER23: All components the driver comes in contact with must not exceed 60 degrees Celsius or 140 degrees Fahrenheit.  </w:t>
            </w:r>
          </w:p>
        </w:tc>
        <w:tc>
          <w:tcPr>
            <w:tcW w:w="1112" w:type="dxa"/>
            <w:tcBorders>
              <w:top w:val="single" w:sz="4" w:space="0" w:color="auto"/>
              <w:left w:val="single" w:sz="4" w:space="0" w:color="auto"/>
              <w:bottom w:val="single" w:sz="8" w:space="0" w:color="auto"/>
              <w:right w:val="single" w:sz="4" w:space="0" w:color="auto"/>
            </w:tcBorders>
            <w:tcMar>
              <w:top w:w="15" w:type="dxa"/>
              <w:left w:w="15" w:type="dxa"/>
              <w:right w:w="15" w:type="dxa"/>
            </w:tcMar>
            <w:vAlign w:val="center"/>
          </w:tcPr>
          <w:p w14:paraId="6A8A4291" w14:textId="77777777" w:rsidR="00EC0F6D" w:rsidRDefault="00EC0F6D">
            <w:pPr>
              <w:jc w:val="center"/>
            </w:pPr>
            <w:r w:rsidRPr="6732CFFD">
              <w:rPr>
                <w:color w:val="000000" w:themeColor="text1"/>
              </w:rPr>
              <w:t>85 degree F</w:t>
            </w:r>
          </w:p>
        </w:tc>
        <w:tc>
          <w:tcPr>
            <w:tcW w:w="1011" w:type="dxa"/>
            <w:tcBorders>
              <w:top w:val="single" w:sz="4" w:space="0" w:color="auto"/>
              <w:left w:val="single" w:sz="4" w:space="0" w:color="auto"/>
              <w:bottom w:val="single" w:sz="8" w:space="0" w:color="auto"/>
              <w:right w:val="single" w:sz="4" w:space="0" w:color="auto"/>
            </w:tcBorders>
            <w:tcMar>
              <w:top w:w="15" w:type="dxa"/>
              <w:left w:w="15" w:type="dxa"/>
              <w:right w:w="15" w:type="dxa"/>
            </w:tcMar>
            <w:vAlign w:val="center"/>
          </w:tcPr>
          <w:p w14:paraId="5528A0B9" w14:textId="77777777" w:rsidR="00EC0F6D" w:rsidRDefault="00EC0F6D">
            <w:pPr>
              <w:jc w:val="center"/>
            </w:pPr>
            <w:r w:rsidRPr="6732CFFD">
              <w:rPr>
                <w:color w:val="000000" w:themeColor="text1"/>
              </w:rPr>
              <w:t>40 degrees F</w:t>
            </w:r>
          </w:p>
        </w:tc>
        <w:tc>
          <w:tcPr>
            <w:tcW w:w="1137" w:type="dxa"/>
            <w:tcBorders>
              <w:top w:val="single" w:sz="4" w:space="0" w:color="auto"/>
              <w:left w:val="single" w:sz="4" w:space="0" w:color="auto"/>
              <w:bottom w:val="single" w:sz="8" w:space="0" w:color="auto"/>
              <w:right w:val="single" w:sz="4" w:space="0" w:color="auto"/>
            </w:tcBorders>
            <w:tcMar>
              <w:top w:w="15" w:type="dxa"/>
              <w:left w:w="15" w:type="dxa"/>
              <w:right w:w="15" w:type="dxa"/>
            </w:tcMar>
            <w:vAlign w:val="bottom"/>
          </w:tcPr>
          <w:p w14:paraId="12AAB034" w14:textId="77777777" w:rsidR="00EC0F6D" w:rsidRDefault="00EC0F6D">
            <w:r w:rsidRPr="6732CFFD">
              <w:rPr>
                <w:rFonts w:ascii="Aptos Narrow" w:eastAsia="Aptos Narrow" w:hAnsi="Aptos Narrow" w:cs="Aptos Narrow"/>
                <w:color w:val="000000" w:themeColor="text1"/>
                <w:szCs w:val="22"/>
              </w:rPr>
              <w:t xml:space="preserve"> </w:t>
            </w:r>
          </w:p>
        </w:tc>
        <w:tc>
          <w:tcPr>
            <w:tcW w:w="1612" w:type="dxa"/>
            <w:tcBorders>
              <w:top w:val="single" w:sz="4" w:space="0" w:color="auto"/>
              <w:left w:val="single" w:sz="4" w:space="0" w:color="auto"/>
              <w:bottom w:val="single" w:sz="8" w:space="0" w:color="auto"/>
              <w:right w:val="single" w:sz="8" w:space="0" w:color="auto"/>
            </w:tcBorders>
            <w:tcMar>
              <w:top w:w="15" w:type="dxa"/>
              <w:left w:w="15" w:type="dxa"/>
              <w:right w:w="15" w:type="dxa"/>
            </w:tcMar>
            <w:vAlign w:val="bottom"/>
          </w:tcPr>
          <w:p w14:paraId="393669F2" w14:textId="77777777" w:rsidR="00EC0F6D" w:rsidRDefault="00EC0F6D">
            <w:pPr>
              <w:rPr>
                <w:rFonts w:ascii="Aptos Narrow" w:eastAsia="Aptos Narrow" w:hAnsi="Aptos Narrow" w:cs="Aptos Narrow"/>
                <w:color w:val="000000" w:themeColor="text1"/>
                <w:szCs w:val="22"/>
              </w:rPr>
            </w:pPr>
          </w:p>
        </w:tc>
      </w:tr>
    </w:tbl>
    <w:p w14:paraId="34F43321" w14:textId="77777777" w:rsidR="00EC0F6D" w:rsidRDefault="00EC0F6D" w:rsidP="00EC0F6D">
      <w:pPr>
        <w:keepNext/>
      </w:pPr>
    </w:p>
    <w:p w14:paraId="611CA02A" w14:textId="77777777" w:rsidR="00F73C7B" w:rsidRPr="00F73C7B" w:rsidRDefault="00F73C7B" w:rsidP="00F73C7B">
      <w:pPr>
        <w:pStyle w:val="BodyText"/>
      </w:pPr>
    </w:p>
    <w:p w14:paraId="3D1A85F9" w14:textId="77777777" w:rsidR="00611BCA" w:rsidRPr="00611BCA" w:rsidRDefault="00611BCA" w:rsidP="00611BCA">
      <w:pPr>
        <w:pStyle w:val="BodyText"/>
      </w:pPr>
    </w:p>
    <w:p w14:paraId="0E29C654" w14:textId="77777777" w:rsidR="00E56F1D" w:rsidRDefault="00E56F1D" w:rsidP="00E56F1D">
      <w:pPr>
        <w:pStyle w:val="BodyText"/>
      </w:pPr>
    </w:p>
    <w:p w14:paraId="4F5A3001" w14:textId="77777777" w:rsidR="00611BCA" w:rsidRPr="00E56F1D" w:rsidRDefault="00611BCA" w:rsidP="00E56F1D">
      <w:pPr>
        <w:pStyle w:val="BodyText"/>
      </w:pPr>
    </w:p>
    <w:p w14:paraId="05774216" w14:textId="4FDF35C2" w:rsidR="00D17F17" w:rsidRDefault="00F556A1" w:rsidP="00D17F17">
      <w:pPr>
        <w:pStyle w:val="Heading1"/>
        <w:pageBreakBefore/>
      </w:pPr>
      <w:bookmarkStart w:id="144" w:name="_Toc1014904148"/>
      <w:r>
        <w:t>Future Work</w:t>
      </w:r>
      <w:bookmarkEnd w:id="144"/>
    </w:p>
    <w:p w14:paraId="3C7F94AB" w14:textId="1890C1E4" w:rsidR="00D17F17" w:rsidRDefault="152B4E4A" w:rsidP="00BF3D35">
      <w:pPr>
        <w:pStyle w:val="BodyText"/>
        <w:ind w:firstLine="432"/>
        <w:rPr>
          <w:sz w:val="24"/>
        </w:rPr>
      </w:pPr>
      <w:r w:rsidRPr="000B08EF">
        <w:rPr>
          <w:sz w:val="24"/>
        </w:rPr>
        <w:t>To strengthen the FSAE program, a clear and fair team selection process should be implemented to ensure transparency and equal opportunity. Design and manufacturing efforts should begin ahead of time, ideally during the summer, to stay on schedule and improve build quality. Increasing fundraising efforts is crucial to support these goals, along with establishing a year-round club to maintain momentum and develop future team members. Upgrading the garage with better tools, including mills and a lathe, will enhance the team's technical capabilities. Appointing FSAE members as shop managers will help maintain organization and accountability in the workspace. Additionally, the team should always include 2–3 certified welders to ensure high-quality fabrication and safety standards.</w:t>
      </w:r>
    </w:p>
    <w:p w14:paraId="3CCC7035" w14:textId="77777777" w:rsidR="00BF3D35" w:rsidRDefault="00BF3D35" w:rsidP="00BF3D35">
      <w:pPr>
        <w:pStyle w:val="BodyText"/>
        <w:rPr>
          <w:sz w:val="24"/>
        </w:rPr>
      </w:pPr>
    </w:p>
    <w:p w14:paraId="4FF7A1E9" w14:textId="194E6D25" w:rsidR="00BF3D35" w:rsidRDefault="00BF3D35" w:rsidP="00BF3D35">
      <w:pPr>
        <w:pStyle w:val="Heading1"/>
      </w:pPr>
      <w:bookmarkStart w:id="145" w:name="_Toc1872310712"/>
      <w:r>
        <w:t>Conclusion</w:t>
      </w:r>
      <w:bookmarkEnd w:id="145"/>
    </w:p>
    <w:p w14:paraId="7BDCFE21" w14:textId="03E249EE" w:rsidR="00BF3D35" w:rsidRPr="000B08EF" w:rsidRDefault="00BF3D35" w:rsidP="00BF3D35">
      <w:pPr>
        <w:pStyle w:val="BodyText"/>
        <w:ind w:firstLine="432"/>
        <w:rPr>
          <w:sz w:val="24"/>
        </w:rPr>
      </w:pPr>
      <w:r w:rsidRPr="000B08EF">
        <w:rPr>
          <w:sz w:val="24"/>
        </w:rPr>
        <w:t xml:space="preserve">In conclusion, the 2025 Formula SAE project at Northern Arizona University represents a significant leap forward in both design and execution for the chassis and aero teams. Through comprehensive research, iterative design, rigorous validation, and hands-on manufacturing, the team was able to overcome the many challenges that come with developing a competitive race car. Notable milestones include the successful integration of aerodynamics for the first time, a stronger and more ergonomic chassis, and the implementation of innovative manufacturing techniques such as carbon fiber molding. Although material limitations posed unexpected setbacks, the team remained resilient and committed to finishing the aero package </w:t>
      </w:r>
      <w:r>
        <w:rPr>
          <w:sz w:val="24"/>
        </w:rPr>
        <w:t>before</w:t>
      </w:r>
      <w:r w:rsidRPr="000B08EF">
        <w:rPr>
          <w:sz w:val="24"/>
        </w:rPr>
        <w:t xml:space="preserve"> the competition. Most importantly, the collaboration, problem-solving, and technical skills gained throughout this capstone project have provided invaluable experience. As the team looks ahead to competition in Michigan, there is a strong sense of pride and optimism. The foundation built this year will not only push NAU’s Formula SAE team to be a contender but will also serve as a steppingstone for future teams to reach even greater heights.</w:t>
      </w:r>
    </w:p>
    <w:p w14:paraId="54E1B5E3" w14:textId="77777777" w:rsidR="00BF3D35" w:rsidRPr="00BF3D35" w:rsidRDefault="00BF3D35" w:rsidP="00BF3D35">
      <w:pPr>
        <w:pStyle w:val="BodyText"/>
        <w:rPr>
          <w:sz w:val="24"/>
        </w:rPr>
      </w:pPr>
    </w:p>
    <w:p w14:paraId="6F5214A5" w14:textId="77777777" w:rsidR="00DF4B97" w:rsidRDefault="00DF4B97" w:rsidP="00DF4B97">
      <w:pPr>
        <w:pStyle w:val="BodyText"/>
      </w:pPr>
      <w:bookmarkStart w:id="146" w:name="_Toc472068926"/>
      <w:bookmarkStart w:id="147" w:name="_Toc484367008"/>
      <w:bookmarkStart w:id="148" w:name="_Toc146875049"/>
      <w:bookmarkEnd w:id="123"/>
      <w:bookmarkEnd w:id="124"/>
      <w:bookmarkEnd w:id="125"/>
    </w:p>
    <w:p w14:paraId="7DD50065" w14:textId="77777777" w:rsidR="00DF4B97" w:rsidRDefault="00DF4B97" w:rsidP="00DF4B97">
      <w:pPr>
        <w:pStyle w:val="BodyText"/>
      </w:pPr>
    </w:p>
    <w:p w14:paraId="2D26AEBB" w14:textId="77777777" w:rsidR="00DF4B97" w:rsidRDefault="00DF4B97" w:rsidP="00DF4B97">
      <w:pPr>
        <w:pStyle w:val="BodyText"/>
      </w:pPr>
    </w:p>
    <w:p w14:paraId="5E5999F2" w14:textId="77777777" w:rsidR="00DF4B97" w:rsidRDefault="00DF4B97" w:rsidP="00DF4B97">
      <w:pPr>
        <w:pStyle w:val="BodyText"/>
      </w:pPr>
    </w:p>
    <w:p w14:paraId="284F9FC5" w14:textId="77777777" w:rsidR="00DF4B97" w:rsidRDefault="00DF4B97" w:rsidP="00DF4B97">
      <w:pPr>
        <w:pStyle w:val="BodyText"/>
      </w:pPr>
    </w:p>
    <w:p w14:paraId="01AE585C" w14:textId="77777777" w:rsidR="00DF4B97" w:rsidRDefault="00DF4B97" w:rsidP="00DF4B97">
      <w:pPr>
        <w:pStyle w:val="BodyText"/>
      </w:pPr>
    </w:p>
    <w:p w14:paraId="12849392" w14:textId="77777777" w:rsidR="00DF4B97" w:rsidRDefault="00DF4B97" w:rsidP="00DF4B97">
      <w:pPr>
        <w:pStyle w:val="BodyText"/>
      </w:pPr>
    </w:p>
    <w:p w14:paraId="2F6C5274" w14:textId="77777777" w:rsidR="00DF4B97" w:rsidRDefault="00DF4B97" w:rsidP="00DF4B97">
      <w:pPr>
        <w:pStyle w:val="BodyText"/>
      </w:pPr>
    </w:p>
    <w:p w14:paraId="55668CC5" w14:textId="77777777" w:rsidR="00DF4B97" w:rsidRDefault="00DF4B97" w:rsidP="00DF4B97">
      <w:pPr>
        <w:pStyle w:val="BodyText"/>
      </w:pPr>
    </w:p>
    <w:p w14:paraId="7C9FDDC0" w14:textId="77777777" w:rsidR="00DF4B97" w:rsidRDefault="00DF4B97" w:rsidP="00DF4B97">
      <w:pPr>
        <w:pStyle w:val="BodyText"/>
      </w:pPr>
    </w:p>
    <w:bookmarkEnd w:id="146"/>
    <w:bookmarkEnd w:id="147"/>
    <w:bookmarkEnd w:id="148"/>
    <w:p w14:paraId="4E788587" w14:textId="77777777" w:rsidR="00DF4B97" w:rsidRDefault="00AD7298" w:rsidP="00BF3D35">
      <w:pPr>
        <w:pStyle w:val="Heading2"/>
        <w:numPr>
          <w:ilvl w:val="0"/>
          <w:numId w:val="0"/>
        </w:numPr>
      </w:pPr>
      <w:r>
        <w:br w:type="page"/>
      </w:r>
    </w:p>
    <w:p w14:paraId="33B4017A" w14:textId="07DCB1CA" w:rsidR="00DF4B97" w:rsidRDefault="00DF4B97" w:rsidP="00DF4B97">
      <w:pPr>
        <w:pStyle w:val="Heading1"/>
      </w:pPr>
      <w:bookmarkStart w:id="149" w:name="_Toc558432867"/>
      <w:r>
        <w:t>References</w:t>
      </w:r>
      <w:bookmarkEnd w:id="149"/>
    </w:p>
    <w:p w14:paraId="0600C0E8" w14:textId="7524CEEC" w:rsidR="00DF4B97" w:rsidRPr="00DF4B97" w:rsidRDefault="00DF4B97" w:rsidP="00DF4B97">
      <w:pPr>
        <w:pStyle w:val="Heading2"/>
      </w:pPr>
      <w:bookmarkStart w:id="150" w:name="_Toc1047291387"/>
      <w:r>
        <w:t>Alexandra Brister</w:t>
      </w:r>
      <w:bookmarkEnd w:id="150"/>
    </w:p>
    <w:p w14:paraId="254DA52E" w14:textId="575E6572" w:rsidR="00AD7298" w:rsidRDefault="0F2EC68D" w:rsidP="4C7A83C1">
      <w:pPr>
        <w:pStyle w:val="BodyText"/>
        <w:rPr>
          <w:rFonts w:eastAsia="Times New Roman" w:cs="Times New Roman"/>
          <w:color w:val="000000" w:themeColor="text1"/>
        </w:rPr>
      </w:pPr>
      <w:r w:rsidRPr="649AEE4A">
        <w:rPr>
          <w:rFonts w:eastAsia="Times New Roman" w:cs="Times New Roman"/>
          <w:color w:val="000000" w:themeColor="text1"/>
        </w:rPr>
        <w:t xml:space="preserve">[1a] Bruno Muss. "Crash test numerical analysis of a Formula SAE vehicle," YouTube, 1/17/2018. </w:t>
      </w:r>
      <w:hyperlink r:id="rId130">
        <w:r w:rsidRPr="649AEE4A">
          <w:rPr>
            <w:rStyle w:val="Hyperlink"/>
            <w:rFonts w:eastAsia="Times New Roman" w:cs="Times New Roman"/>
          </w:rPr>
          <w:t>https://www.youtube.com/watch?v=c8k9Idy5kwk</w:t>
        </w:r>
      </w:hyperlink>
    </w:p>
    <w:p w14:paraId="45033759" w14:textId="3C20B7DB"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[2a] C. D. Carter, C. B. Sherman, and R. D. Matthews, “Design of a Formula SAE race car: Vehicle Dynamics and Performance,” SAE Technical Paper Series, Feb. 1982. doi:10.4271/821092 Aerodynamics</w:t>
      </w:r>
    </w:p>
    <w:p w14:paraId="3648F18C" w14:textId="20998829"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[3a] C. Itu, A. Toderita, L.-V. Melnic, and S. Vlase, “Effects of seat belts and shock absorbers on the safety of racing car drivers,” Mathematics, vol. 10, no. 19, p. 3593, Oct. 2022. doi:10.3390/math10193593</w:t>
      </w:r>
    </w:p>
    <w:p w14:paraId="0CBAE1E6" w14:textId="0A68C9E4"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[4a] The, Dynamics: Force and Newton’s Laws of Motion. 2019 (Chapter 4).</w:t>
      </w:r>
    </w:p>
    <w:p w14:paraId="3669FF80" w14:textId="013340C6"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[5a] K. Baszczyński and M. Jachowicz, “The Effect of the Use of Full Body Harnesses on Their Protective Properties,” International Journal of Occupational Safety and Ergonomics, vol. 15, no. 4, pp. 435–446, Jan. 2009, doi: </w:t>
      </w:r>
      <w:hyperlink r:id="rId131">
        <w:r w:rsidRPr="4C7A83C1">
          <w:rPr>
            <w:rStyle w:val="Hyperlink"/>
            <w:rFonts w:eastAsia="Times New Roman" w:cs="Times New Roman"/>
            <w:szCs w:val="22"/>
          </w:rPr>
          <w:t>https://doi.org/10.1080/10803548.2009.11076823</w:t>
        </w:r>
      </w:hyperlink>
      <w:r w:rsidRPr="4C7A83C1">
        <w:rPr>
          <w:rFonts w:eastAsia="Times New Roman" w:cs="Times New Roman"/>
          <w:color w:val="000000" w:themeColor="text1"/>
          <w:szCs w:val="22"/>
        </w:rPr>
        <w:t>.</w:t>
      </w:r>
    </w:p>
    <w:p w14:paraId="1E7D65BC" w14:textId="057124AF"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[6a] R. G. Budynas, J. K. Nisbett, and J. E. Shigley, Shigley’s mechanical engineering design. New York, NY: McGraw-Hill Education, 2020. Chapter 3 </w:t>
      </w:r>
    </w:p>
    <w:p w14:paraId="716F5D33" w14:textId="28F7C493"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[7a] “SAE standards for Mobility Knowledge and Solutions,” SAE International, </w:t>
      </w:r>
      <w:hyperlink r:id="rId132">
        <w:r w:rsidRPr="4C7A83C1">
          <w:rPr>
            <w:rStyle w:val="Hyperlink"/>
            <w:rFonts w:eastAsia="Times New Roman" w:cs="Times New Roman"/>
            <w:szCs w:val="22"/>
          </w:rPr>
          <w:t>https://www.sae.org/standards?utm_source=google&amp;utm_medium=ppc&amp;utm_campaign=LVL_SAE_SCH_GSE_NTN_GPM_B2C_Standards&amp;utm_content=Standards&amp;utm_term=B2C&amp;utm_device=c&amp;utm_keymatch=p&amp;utm_adposition=&amp;gad_source=1&amp;gclid=CjwKCAjw0aS3BhA3EiwAKaD2ZSgsuuN9rfyeBQE_uWePei2JlxfRiqc2r97IeRPudAJ_66PtXDuT6xoC7T4QAvD_BwE</w:t>
        </w:r>
      </w:hyperlink>
      <w:r w:rsidRPr="4C7A83C1">
        <w:rPr>
          <w:rFonts w:eastAsia="Times New Roman" w:cs="Times New Roman"/>
          <w:color w:val="000000" w:themeColor="text1"/>
          <w:szCs w:val="22"/>
        </w:rPr>
        <w:t xml:space="preserve"> (accessed Sep. 17, 2024).  </w:t>
      </w:r>
    </w:p>
    <w:p w14:paraId="7B94646E" w14:textId="50603A3D"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[8a] B. Herbstreit, “Seat &amp; Firewall Design for Cornell Racing FSAE,” Dec. 2017. Available: </w:t>
      </w:r>
      <w:hyperlink r:id="rId133">
        <w:r w:rsidRPr="4C7A83C1">
          <w:rPr>
            <w:rStyle w:val="Hyperlink"/>
            <w:rFonts w:eastAsia="Times New Roman" w:cs="Times New Roman"/>
            <w:szCs w:val="22"/>
          </w:rPr>
          <w:t>https://www.ergofoundation.org/images/Bailey_Herbstreit_%20Seat_and_Firewall.pdf</w:t>
        </w:r>
      </w:hyperlink>
    </w:p>
    <w:p w14:paraId="48395CA6" w14:textId="237047E7"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[9a] H. Bergstrand, “F-SAE Race Car Seat Design -A user-centred concept development project.” Accessed: Nov. 27, 2024. [Online]. Available: </w:t>
      </w:r>
      <w:hyperlink r:id="rId134">
        <w:r w:rsidRPr="4C7A83C1">
          <w:rPr>
            <w:rStyle w:val="Hyperlink"/>
            <w:rFonts w:eastAsia="Times New Roman" w:cs="Times New Roman"/>
            <w:szCs w:val="22"/>
          </w:rPr>
          <w:t>https://hampusbergstrand.com/wp-content/uploads/2017/02/F-SAE_race_car_seat_design_Hampus_Bergstrand_2015_Newcastle.pdf</w:t>
        </w:r>
      </w:hyperlink>
    </w:p>
    <w:p w14:paraId="73C4D9BD" w14:textId="03B115F1" w:rsidR="00AD7298" w:rsidRDefault="0F2EC68D" w:rsidP="4C7A83C1">
      <w:pPr>
        <w:pStyle w:val="BodyText"/>
        <w:rPr>
          <w:rFonts w:eastAsia="Times New Roman" w:cs="Times New Roman"/>
          <w:color w:val="0000FF"/>
          <w:szCs w:val="22"/>
        </w:rPr>
      </w:pPr>
      <w:r w:rsidRPr="4C7A83C1">
        <w:rPr>
          <w:rFonts w:eastAsia="Times New Roman" w:cs="Times New Roman"/>
          <w:color w:val="000000" w:themeColor="text1"/>
          <w:szCs w:val="22"/>
        </w:rPr>
        <w:t xml:space="preserve">[10a]  M. Scheitlin and T. Bräunl, “Renewable Energy Vehicle Project: Pedal Box Design for Formula SAE,” 2011. Available: </w:t>
      </w:r>
      <w:hyperlink r:id="rId135">
        <w:r w:rsidRPr="4C7A83C1">
          <w:rPr>
            <w:rStyle w:val="Hyperlink"/>
            <w:rFonts w:eastAsia="Times New Roman" w:cs="Times New Roman"/>
            <w:szCs w:val="22"/>
          </w:rPr>
          <w:t>https://robotics.ee.uwa.edu.au/theses/2011-REV-3-PedalBox-Scheitlin.pdf</w:t>
        </w:r>
      </w:hyperlink>
    </w:p>
    <w:p w14:paraId="35A8338B" w14:textId="25E694D4" w:rsidR="00AD7298" w:rsidRDefault="00AD7298" w:rsidP="4C7A83C1">
      <w:pPr>
        <w:suppressAutoHyphens w:val="0"/>
        <w:spacing w:after="120"/>
        <w:rPr>
          <w:rFonts w:eastAsia="Times New Roman" w:cs="Times New Roman"/>
          <w:color w:val="000000" w:themeColor="text1"/>
          <w:szCs w:val="22"/>
        </w:rPr>
      </w:pPr>
    </w:p>
    <w:p w14:paraId="1FCB758B" w14:textId="557E08C9" w:rsidR="00AD7298" w:rsidRDefault="0F2EC68D" w:rsidP="37240280">
      <w:pPr>
        <w:pStyle w:val="Heading2"/>
        <w:rPr>
          <w:rFonts w:eastAsia="Arial" w:cs="Arial"/>
          <w:color w:val="000000" w:themeColor="text1"/>
        </w:rPr>
      </w:pPr>
      <w:bookmarkStart w:id="151" w:name="_Toc1693393803"/>
      <w:r w:rsidRPr="0056E777">
        <w:rPr>
          <w:rFonts w:eastAsia="Arial" w:cs="Arial"/>
          <w:color w:val="000000" w:themeColor="text1"/>
        </w:rPr>
        <w:t>Ryan Meger</w:t>
      </w:r>
      <w:bookmarkEnd w:id="151"/>
    </w:p>
    <w:p w14:paraId="29AC147B" w14:textId="12934864"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[1r] A. Castrillion, G. Contreras, and A. Martinez, Modeling of a chassis for an SAE formula car, </w:t>
      </w:r>
      <w:hyperlink r:id="rId136">
        <w:r w:rsidRPr="4C7A83C1">
          <w:rPr>
            <w:rStyle w:val="Hyperlink"/>
            <w:rFonts w:eastAsia="Times New Roman" w:cs="Times New Roman"/>
            <w:sz w:val="24"/>
          </w:rPr>
          <w:t>http://www.irphouse.com/ijert21/ijertv14n10_10.pdf</w:t>
        </w:r>
      </w:hyperlink>
      <w:r w:rsidRPr="4C7A83C1">
        <w:rPr>
          <w:rFonts w:eastAsia="Times New Roman" w:cs="Times New Roman"/>
          <w:color w:val="000000" w:themeColor="text1"/>
          <w:sz w:val="24"/>
        </w:rPr>
        <w:t xml:space="preserve"> (accessed Oct. 21, 2024). </w:t>
      </w:r>
    </w:p>
    <w:p w14:paraId="24CF4CC9" w14:textId="3AEDAF6F"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[2r] SolidWorks, “SolidWorks FSAE &amp; Formula Student Tutorials,” YouTube, </w:t>
      </w:r>
      <w:hyperlink r:id="rId137">
        <w:r w:rsidRPr="4C7A83C1">
          <w:rPr>
            <w:rStyle w:val="Hyperlink"/>
            <w:rFonts w:eastAsia="Times New Roman" w:cs="Times New Roman"/>
            <w:sz w:val="24"/>
          </w:rPr>
          <w:t>https://www.youtube.com/playlist?list=PL38088C14E31FAF31</w:t>
        </w:r>
      </w:hyperlink>
      <w:r w:rsidRPr="4C7A83C1">
        <w:rPr>
          <w:rFonts w:eastAsia="Times New Roman" w:cs="Times New Roman"/>
          <w:color w:val="000000" w:themeColor="text1"/>
          <w:sz w:val="24"/>
        </w:rPr>
        <w:t xml:space="preserve"> (accessed Oct. 20, 2024). </w:t>
      </w:r>
    </w:p>
    <w:p w14:paraId="4D7C606B" w14:textId="545E1FA6"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[3r] C. Dodd, C. Morris, P. Geneva, and N. Geneva, Meeg 402-010 chassis design report 2017 FSAE SENIOR ..., </w:t>
      </w:r>
      <w:hyperlink r:id="rId138">
        <w:r w:rsidRPr="4C7A83C1">
          <w:rPr>
            <w:rStyle w:val="Hyperlink"/>
            <w:rFonts w:eastAsia="Times New Roman" w:cs="Times New Roman"/>
            <w:sz w:val="24"/>
          </w:rPr>
          <w:t>https://udel.edu/~pgeneva/downloads/fsae/2017_FSAE_chassis.pdf</w:t>
        </w:r>
      </w:hyperlink>
      <w:r w:rsidRPr="4C7A83C1">
        <w:rPr>
          <w:rFonts w:eastAsia="Times New Roman" w:cs="Times New Roman"/>
          <w:color w:val="000000" w:themeColor="text1"/>
          <w:sz w:val="24"/>
        </w:rPr>
        <w:t xml:space="preserve"> (accessed Oct. 21, 2024). </w:t>
      </w:r>
    </w:p>
    <w:p w14:paraId="7B431D38" w14:textId="139FEA0C"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[4r] N. Vishal and S. Aditya, Analysis of FSAE chassis - IJSER, </w:t>
      </w:r>
      <w:hyperlink r:id="rId139">
        <w:r w:rsidRPr="4C7A83C1">
          <w:rPr>
            <w:rStyle w:val="Hyperlink"/>
            <w:rFonts w:eastAsia="Times New Roman" w:cs="Times New Roman"/>
            <w:sz w:val="24"/>
          </w:rPr>
          <w:t>https://www.ijser.org/researchpaper/ANALYSIS-OF-FSAE-CHASSIS.pdf</w:t>
        </w:r>
      </w:hyperlink>
      <w:r w:rsidRPr="4C7A83C1">
        <w:rPr>
          <w:rFonts w:eastAsia="Times New Roman" w:cs="Times New Roman"/>
          <w:color w:val="000000" w:themeColor="text1"/>
          <w:sz w:val="24"/>
        </w:rPr>
        <w:t xml:space="preserve"> (accessed Oct. 21, 2024). </w:t>
      </w:r>
    </w:p>
    <w:p w14:paraId="612008EE" w14:textId="39000CA7"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[5r] CAD CAM tutorial by Mahtabalam, “Solidworks simulation,” YouTube, </w:t>
      </w:r>
      <w:hyperlink r:id="rId140">
        <w:r w:rsidRPr="4C7A83C1">
          <w:rPr>
            <w:rStyle w:val="Hyperlink"/>
            <w:rFonts w:eastAsia="Times New Roman" w:cs="Times New Roman"/>
            <w:sz w:val="24"/>
          </w:rPr>
          <w:t>https://www.youtube.com/playlist?list=PLRhna5_X7uWt2LF-ZiuXFt5jrubF32C94</w:t>
        </w:r>
      </w:hyperlink>
      <w:r w:rsidRPr="4C7A83C1">
        <w:rPr>
          <w:rFonts w:eastAsia="Times New Roman" w:cs="Times New Roman"/>
          <w:color w:val="000000" w:themeColor="text1"/>
          <w:sz w:val="24"/>
        </w:rPr>
        <w:t xml:space="preserve"> (accessed Oct. 20, 2024). </w:t>
      </w:r>
    </w:p>
    <w:p w14:paraId="150E0021" w14:textId="0CD520B3"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[6r] V. Chikkali and R. Patil, FEA analysis of FSAE chassis, </w:t>
      </w:r>
      <w:hyperlink r:id="rId141">
        <w:r w:rsidRPr="4C7A83C1">
          <w:rPr>
            <w:rStyle w:val="Hyperlink"/>
            <w:rFonts w:eastAsia="Times New Roman" w:cs="Times New Roman"/>
            <w:sz w:val="24"/>
          </w:rPr>
          <w:t>https://www.ijert.org/research/fea-analysis-of-fsae-chassis-IJERTV9IS070148.pdf</w:t>
        </w:r>
      </w:hyperlink>
      <w:r w:rsidRPr="4C7A83C1">
        <w:rPr>
          <w:rFonts w:eastAsia="Times New Roman" w:cs="Times New Roman"/>
          <w:color w:val="000000" w:themeColor="text1"/>
          <w:sz w:val="24"/>
        </w:rPr>
        <w:t xml:space="preserve"> (accessed Oct. 21, 2024). </w:t>
      </w:r>
    </w:p>
    <w:p w14:paraId="486B2A62" w14:textId="7072CA9D"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[7r] D. Krzikalla, J. Mesicek, J. Petru, A. Sliva, and J. Smiraus, “Analysis of torsional stiffness of the frame of a formula student vehicle,” </w:t>
      </w:r>
      <w:r w:rsidRPr="4C7A83C1">
        <w:rPr>
          <w:rFonts w:eastAsia="Times New Roman" w:cs="Times New Roman"/>
          <w:i/>
          <w:iCs/>
          <w:color w:val="000000" w:themeColor="text1"/>
          <w:sz w:val="24"/>
        </w:rPr>
        <w:t>Journal of Applied Mechanical Engineering</w:t>
      </w:r>
      <w:r w:rsidRPr="4C7A83C1">
        <w:rPr>
          <w:rFonts w:eastAsia="Times New Roman" w:cs="Times New Roman"/>
          <w:color w:val="000000" w:themeColor="text1"/>
          <w:sz w:val="24"/>
        </w:rPr>
        <w:t xml:space="preserve">, vol. 08, no. 01, 2019. doi:10.35248/2168-9873.19.8.315 </w:t>
      </w:r>
    </w:p>
    <w:p w14:paraId="5A8A5B16" w14:textId="3CB35A34"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[8r] W. F. Milliken and D. L. Milliken, </w:t>
      </w:r>
      <w:r w:rsidRPr="4C7A83C1">
        <w:rPr>
          <w:rFonts w:eastAsia="Times New Roman" w:cs="Times New Roman"/>
          <w:i/>
          <w:iCs/>
          <w:color w:val="000000" w:themeColor="text1"/>
          <w:sz w:val="24"/>
        </w:rPr>
        <w:t>Race Car Vehicle Dynamics William F. Milliken; Douglas L. Milliken</w:t>
      </w:r>
      <w:r w:rsidRPr="4C7A83C1">
        <w:rPr>
          <w:rFonts w:eastAsia="Times New Roman" w:cs="Times New Roman"/>
          <w:color w:val="000000" w:themeColor="text1"/>
          <w:sz w:val="24"/>
        </w:rPr>
        <w:t>. Warrendale, Pa: Society of Automotive Engineers, 1995. \</w:t>
      </w:r>
    </w:p>
    <w:p w14:paraId="52745850" w14:textId="56888691"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[9r] DIYguru, “DFMEA Explained | Automobile Engineering | BAJA / SUPRA / FSAE,” YouTube, </w:t>
      </w:r>
      <w:hyperlink r:id="rId142">
        <w:r w:rsidRPr="4C7A83C1">
          <w:rPr>
            <w:rStyle w:val="Hyperlink"/>
            <w:rFonts w:eastAsia="Times New Roman" w:cs="Times New Roman"/>
            <w:sz w:val="24"/>
          </w:rPr>
          <w:t>https://www.youtube.com/watch?v=emH6JFqpj3w</w:t>
        </w:r>
      </w:hyperlink>
      <w:r w:rsidRPr="4C7A83C1">
        <w:rPr>
          <w:rFonts w:eastAsia="Times New Roman" w:cs="Times New Roman"/>
          <w:color w:val="000000" w:themeColor="text1"/>
          <w:sz w:val="24"/>
        </w:rPr>
        <w:t xml:space="preserve"> (accessed Nov. 26, 2024).</w:t>
      </w:r>
    </w:p>
    <w:p w14:paraId="647167FC" w14:textId="48C9C2D5" w:rsidR="00AD7298" w:rsidRPr="00DF4B97" w:rsidRDefault="0F2EC68D" w:rsidP="00DF4B97">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[10r] PTC, PTC help center, </w:t>
      </w:r>
      <w:hyperlink r:id="rId143" w:anchor="page/wrr/GettingStartedGuide/FMEA/CalculationsFMEA.html">
        <w:r w:rsidRPr="4C7A83C1">
          <w:rPr>
            <w:rStyle w:val="Hyperlink"/>
            <w:rFonts w:eastAsia="Times New Roman" w:cs="Times New Roman"/>
            <w:sz w:val="24"/>
          </w:rPr>
          <w:t>https://support.ptc.com/help/wrr/r12.0.0.0/en/index.html#page/wrr/GettingStartedGuide/FMEA/CalculationsFMEA.html</w:t>
        </w:r>
      </w:hyperlink>
      <w:r w:rsidRPr="4C7A83C1">
        <w:rPr>
          <w:rFonts w:eastAsia="Times New Roman" w:cs="Times New Roman"/>
          <w:color w:val="000000" w:themeColor="text1"/>
          <w:sz w:val="24"/>
        </w:rPr>
        <w:t xml:space="preserve"> (accessed Nov. 26, 2024).</w:t>
      </w:r>
    </w:p>
    <w:p w14:paraId="4A4222C0" w14:textId="0E883DB7" w:rsidR="00AD7298" w:rsidRDefault="0F2EC68D" w:rsidP="37240280">
      <w:pPr>
        <w:pStyle w:val="Heading2"/>
        <w:rPr>
          <w:rFonts w:eastAsia="Arial" w:cs="Arial"/>
          <w:color w:val="000000" w:themeColor="text1"/>
        </w:rPr>
      </w:pPr>
      <w:bookmarkStart w:id="152" w:name="_Toc1202362444"/>
      <w:r w:rsidRPr="0056E777">
        <w:rPr>
          <w:rFonts w:eastAsia="Arial" w:cs="Arial"/>
          <w:color w:val="000000" w:themeColor="text1"/>
        </w:rPr>
        <w:t>Brandon Guzman</w:t>
      </w:r>
      <w:bookmarkEnd w:id="152"/>
    </w:p>
    <w:p w14:paraId="039B628C" w14:textId="0627C4A0" w:rsidR="00AD7298" w:rsidRDefault="0F2EC68D" w:rsidP="4C7A83C1">
      <w:pPr>
        <w:widowControl/>
        <w:suppressAutoHyphens w:val="0"/>
        <w:ind w:left="259" w:hanging="259"/>
        <w:rPr>
          <w:rFonts w:ascii="Calibri" w:eastAsia="Calibri" w:hAnsi="Calibri" w:cs="Calibri"/>
          <w:color w:val="000000" w:themeColor="text1"/>
          <w:sz w:val="24"/>
        </w:rPr>
      </w:pPr>
      <w:r w:rsidRPr="4C7A83C1">
        <w:rPr>
          <w:rStyle w:val="normaltextrun"/>
          <w:rFonts w:ascii="Calibri" w:eastAsia="Calibri" w:hAnsi="Calibri" w:cs="Calibri"/>
          <w:color w:val="000000" w:themeColor="text1"/>
          <w:sz w:val="24"/>
        </w:rPr>
        <w:t xml:space="preserve">[1b] M. Planchard, “San Diego state university formula SAE team showcased at Solidworks World,” SOLIDWORKS Education Blog, </w:t>
      </w:r>
      <w:hyperlink r:id="rId144">
        <w:r w:rsidRPr="4C7A83C1">
          <w:rPr>
            <w:rStyle w:val="Hyperlink"/>
            <w:rFonts w:ascii="Calibri" w:eastAsia="Calibri" w:hAnsi="Calibri" w:cs="Calibri"/>
            <w:color w:val="0563C1"/>
            <w:sz w:val="24"/>
          </w:rPr>
          <w:t>https://blogs.solidworks.com/teacher/2014/01/san-diego-state-university-formula-sae-team-showcased-at-solidworks-world.html</w:t>
        </w:r>
      </w:hyperlink>
      <w:r w:rsidRPr="4C7A83C1">
        <w:rPr>
          <w:rStyle w:val="normaltextrun"/>
          <w:rFonts w:ascii="Calibri" w:eastAsia="Calibri" w:hAnsi="Calibri" w:cs="Calibri"/>
          <w:color w:val="000000" w:themeColor="text1"/>
          <w:sz w:val="24"/>
        </w:rPr>
        <w:t xml:space="preserve"> </w:t>
      </w:r>
    </w:p>
    <w:p w14:paraId="64F57BF7" w14:textId="54C7FF4C" w:rsidR="00AD7298" w:rsidRDefault="0F2EC68D" w:rsidP="4C7A83C1">
      <w:pPr>
        <w:widowControl/>
        <w:suppressAutoHyphens w:val="0"/>
        <w:ind w:left="259" w:hanging="259"/>
        <w:rPr>
          <w:rFonts w:ascii="Calibri" w:eastAsia="Calibri" w:hAnsi="Calibri" w:cs="Calibri"/>
          <w:color w:val="000000" w:themeColor="text1"/>
          <w:sz w:val="24"/>
        </w:rPr>
      </w:pPr>
      <w:r w:rsidRPr="4C7A83C1">
        <w:rPr>
          <w:rStyle w:val="normaltextrun"/>
          <w:rFonts w:ascii="Calibri" w:eastAsia="Calibri" w:hAnsi="Calibri" w:cs="Calibri"/>
          <w:color w:val="000000" w:themeColor="text1"/>
          <w:sz w:val="24"/>
        </w:rPr>
        <w:t xml:space="preserve">[2b] C. Dodd, N. Geneva, P. Geneva, and C. Morris, Dr. Steven Timmins , rep., 2017  </w:t>
      </w:r>
    </w:p>
    <w:p w14:paraId="58124D64" w14:textId="2A0B242A" w:rsidR="00AD7298" w:rsidRDefault="0F2EC68D" w:rsidP="4C7A83C1">
      <w:pPr>
        <w:widowControl/>
        <w:suppressAutoHyphens w:val="0"/>
        <w:ind w:left="259" w:hanging="259"/>
        <w:rPr>
          <w:rFonts w:ascii="Calibri" w:eastAsia="Calibri" w:hAnsi="Calibri" w:cs="Calibri"/>
          <w:color w:val="000000" w:themeColor="text1"/>
          <w:sz w:val="24"/>
        </w:rPr>
      </w:pPr>
      <w:r w:rsidRPr="4C7A83C1">
        <w:rPr>
          <w:rStyle w:val="normaltextrun"/>
          <w:rFonts w:ascii="Calibri" w:eastAsia="Calibri" w:hAnsi="Calibri" w:cs="Calibri"/>
          <w:color w:val="000000" w:themeColor="text1"/>
          <w:sz w:val="24"/>
        </w:rPr>
        <w:t xml:space="preserve">[3b] “Purdue Formula SAE scores 2nd place; Best Design Score in their history,” Mechanical Engineering - Purdue University, </w:t>
      </w:r>
      <w:hyperlink r:id="rId145">
        <w:r w:rsidRPr="4C7A83C1">
          <w:rPr>
            <w:rStyle w:val="Hyperlink"/>
            <w:rFonts w:ascii="Calibri" w:eastAsia="Calibri" w:hAnsi="Calibri" w:cs="Calibri"/>
            <w:color w:val="0563C1"/>
            <w:sz w:val="24"/>
          </w:rPr>
          <w:t>https://engineering.purdue.edu/ME/News/2021/purdue-formula-sae-scores-2nd-place-best-presentation-score-in-their-history-</w:t>
        </w:r>
      </w:hyperlink>
      <w:r w:rsidRPr="4C7A83C1">
        <w:rPr>
          <w:rStyle w:val="normaltextrun"/>
          <w:rFonts w:ascii="Calibri" w:eastAsia="Calibri" w:hAnsi="Calibri" w:cs="Calibri"/>
          <w:color w:val="000000" w:themeColor="text1"/>
          <w:sz w:val="24"/>
        </w:rPr>
        <w:t xml:space="preserve"> </w:t>
      </w:r>
    </w:p>
    <w:p w14:paraId="3790FCA2" w14:textId="2B4AA06D" w:rsidR="00AD7298" w:rsidRDefault="0F2EC68D" w:rsidP="4C7A83C1">
      <w:pPr>
        <w:widowControl/>
        <w:suppressAutoHyphens w:val="0"/>
        <w:ind w:left="259" w:hanging="259"/>
        <w:rPr>
          <w:rFonts w:ascii="Calibri" w:eastAsia="Calibri" w:hAnsi="Calibri" w:cs="Calibri"/>
          <w:color w:val="000000" w:themeColor="text1"/>
          <w:sz w:val="24"/>
        </w:rPr>
      </w:pPr>
      <w:r w:rsidRPr="4C7A83C1">
        <w:rPr>
          <w:rStyle w:val="normaltextrun"/>
          <w:rFonts w:ascii="Calibri" w:eastAsia="Calibri" w:hAnsi="Calibri" w:cs="Calibri"/>
          <w:color w:val="000000" w:themeColor="text1"/>
          <w:sz w:val="24"/>
        </w:rPr>
        <w:t xml:space="preserve">[4b] William F Milliken and Douglas L Milliken. Race car vehicle dynamics. Vol. 400. Society of Automotive Engineers Warrendale, 1995 </w:t>
      </w:r>
    </w:p>
    <w:p w14:paraId="675AF06C" w14:textId="2E365473" w:rsidR="00AD7298" w:rsidRDefault="0F2EC68D" w:rsidP="4C7A83C1">
      <w:pPr>
        <w:widowControl/>
        <w:suppressAutoHyphens w:val="0"/>
        <w:ind w:left="259" w:hanging="259"/>
        <w:rPr>
          <w:rFonts w:ascii="Calibri" w:eastAsia="Calibri" w:hAnsi="Calibri" w:cs="Calibri"/>
          <w:color w:val="000000" w:themeColor="text1"/>
          <w:sz w:val="24"/>
        </w:rPr>
      </w:pPr>
      <w:r w:rsidRPr="4C7A83C1">
        <w:rPr>
          <w:rStyle w:val="normaltextrun"/>
          <w:rFonts w:ascii="Calibri" w:eastAsia="Calibri" w:hAnsi="Calibri" w:cs="Calibri"/>
          <w:color w:val="000000" w:themeColor="text1"/>
          <w:sz w:val="24"/>
        </w:rPr>
        <w:t xml:space="preserve">[5b] Martin Meywerk. Vehicle Dynamics. John Wiley &amp; Sons, 2015 </w:t>
      </w:r>
    </w:p>
    <w:p w14:paraId="1EBC0B40" w14:textId="54FF76DF" w:rsidR="00AD7298" w:rsidRDefault="0F2EC68D" w:rsidP="4C7A83C1">
      <w:pPr>
        <w:widowControl/>
        <w:suppressAutoHyphens w:val="0"/>
        <w:spacing w:beforeAutospacing="1" w:afterAutospacing="1"/>
        <w:rPr>
          <w:rFonts w:eastAsia="Times New Roman" w:cs="Times New Roman"/>
          <w:color w:val="000000" w:themeColor="text1"/>
          <w:sz w:val="24"/>
        </w:rPr>
      </w:pPr>
      <w:r w:rsidRPr="4C7A83C1">
        <w:rPr>
          <w:rFonts w:eastAsia="Times New Roman" w:cs="Times New Roman"/>
          <w:color w:val="000000" w:themeColor="text1"/>
          <w:sz w:val="24"/>
        </w:rPr>
        <w:t xml:space="preserve">[6b] “The construction Process: Pipe and Tube bending,” </w:t>
      </w:r>
      <w:hyperlink r:id="rId146" w:anchor=":~:text=Rule%20for%2090%20degree%20and%20180%20degree%20Bends&amp;text=180%20degree%20bends%3A%20Multiply%20the,length%20of%20the%20curved%20section">
        <w:r w:rsidRPr="4C7A83C1">
          <w:rPr>
            <w:rStyle w:val="Hyperlink"/>
            <w:rFonts w:eastAsia="Times New Roman" w:cs="Times New Roman"/>
            <w:sz w:val="24"/>
          </w:rPr>
          <w:t>https://www.herl.pitt.edu/indiachair/indiachairsh/cl_bend.html#:~:text=Rule%20for%2090%20degree%20and%20180%20degree%20Bends&amp;text=180%20degree%20bends%3A%20Multiply%20the,length%20of%20the%20curved%20section</w:t>
        </w:r>
      </w:hyperlink>
      <w:r w:rsidRPr="4C7A83C1">
        <w:rPr>
          <w:rFonts w:eastAsia="Times New Roman" w:cs="Times New Roman"/>
          <w:color w:val="000000" w:themeColor="text1"/>
          <w:sz w:val="24"/>
        </w:rPr>
        <w:t>.</w:t>
      </w:r>
    </w:p>
    <w:p w14:paraId="0FCDF984" w14:textId="4714EE74"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[7b] “Mastering small tube bends,” YouTube, </w:t>
      </w:r>
      <w:hyperlink r:id="rId147">
        <w:r w:rsidRPr="4C7A83C1">
          <w:rPr>
            <w:rStyle w:val="Hyperlink"/>
            <w:rFonts w:eastAsia="Times New Roman" w:cs="Times New Roman"/>
            <w:sz w:val="24"/>
          </w:rPr>
          <w:t>https://youtu.be/MymUqxuCKv4?si=pWnrkCMSN0BtZO4K</w:t>
        </w:r>
      </w:hyperlink>
    </w:p>
    <w:p w14:paraId="08AAAD60" w14:textId="706E2677" w:rsidR="00AD7298" w:rsidRDefault="0F2EC68D" w:rsidP="4C7A83C1">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 xml:space="preserve">[8b] “TFS: Tube Bending Basics 1 - What You Need to Know,” YouTube, </w:t>
      </w:r>
      <w:hyperlink r:id="rId148">
        <w:r w:rsidRPr="4C7A83C1">
          <w:rPr>
            <w:rStyle w:val="Hyperlink"/>
            <w:rFonts w:eastAsia="Times New Roman" w:cs="Times New Roman"/>
            <w:sz w:val="24"/>
          </w:rPr>
          <w:t>https://youtu.be/3n_lf2RHIPs?si=NaGZuH7i3eOT0MqW</w:t>
        </w:r>
      </w:hyperlink>
      <w:r w:rsidRPr="4C7A83C1">
        <w:rPr>
          <w:rFonts w:eastAsia="Times New Roman" w:cs="Times New Roman"/>
          <w:color w:val="000000" w:themeColor="text1"/>
          <w:sz w:val="24"/>
        </w:rPr>
        <w:t xml:space="preserve"> </w:t>
      </w:r>
    </w:p>
    <w:p w14:paraId="212C447E" w14:textId="022F3468" w:rsidR="00AD7298" w:rsidRDefault="0F2EC68D" w:rsidP="4C7A83C1">
      <w:pPr>
        <w:suppressAutoHyphens w:val="0"/>
        <w:ind w:left="720" w:hanging="720"/>
        <w:rPr>
          <w:rFonts w:eastAsia="Times New Roman" w:cs="Times New Roman"/>
          <w:color w:val="000000" w:themeColor="text1"/>
          <w:sz w:val="24"/>
        </w:rPr>
      </w:pPr>
      <w:r w:rsidRPr="4C7A83C1">
        <w:rPr>
          <w:rFonts w:eastAsia="Times New Roman" w:cs="Times New Roman"/>
          <w:color w:val="000000" w:themeColor="text1"/>
          <w:sz w:val="24"/>
        </w:rPr>
        <w:t>[9b]</w:t>
      </w:r>
      <w:r w:rsidR="00AD7298">
        <w:tab/>
      </w:r>
      <w:r w:rsidRPr="4C7A83C1">
        <w:rPr>
          <w:rFonts w:eastAsia="Times New Roman" w:cs="Times New Roman"/>
          <w:color w:val="000000" w:themeColor="text1"/>
          <w:sz w:val="24"/>
        </w:rPr>
        <w:t xml:space="preserve"> ennologic, Ed., “Emissivity table for infrared thermometer readings,” Emissivity Table for Infrared Thermometer Readings, </w:t>
      </w:r>
      <w:hyperlink r:id="rId149">
        <w:r w:rsidRPr="4C7A83C1">
          <w:rPr>
            <w:rStyle w:val="Hyperlink"/>
            <w:rFonts w:eastAsia="Times New Roman" w:cs="Times New Roman"/>
            <w:sz w:val="24"/>
          </w:rPr>
          <w:t>https://ennologic.com/wp-content/uploads/2018/07/Ultimate-Emissivity-Table.pdf</w:t>
        </w:r>
      </w:hyperlink>
      <w:r w:rsidRPr="4C7A83C1">
        <w:rPr>
          <w:rFonts w:eastAsia="Times New Roman" w:cs="Times New Roman"/>
          <w:color w:val="000000" w:themeColor="text1"/>
          <w:sz w:val="24"/>
        </w:rPr>
        <w:t xml:space="preserve"> (accessed Nov. 21, 2024). </w:t>
      </w:r>
    </w:p>
    <w:p w14:paraId="202A37EF" w14:textId="1671C9C1" w:rsidR="00AD7298" w:rsidRDefault="00AD7298" w:rsidP="4C7A83C1">
      <w:pPr>
        <w:suppressAutoHyphens w:val="0"/>
        <w:rPr>
          <w:rFonts w:eastAsia="Times New Roman" w:cs="Times New Roman"/>
          <w:color w:val="000000" w:themeColor="text1"/>
          <w:sz w:val="24"/>
        </w:rPr>
      </w:pPr>
    </w:p>
    <w:p w14:paraId="1CA15E6A" w14:textId="3475E943" w:rsidR="00AD7298" w:rsidRDefault="0F2EC68D" w:rsidP="4C7A83C1">
      <w:pPr>
        <w:suppressAutoHyphens w:val="0"/>
        <w:ind w:left="720" w:hanging="720"/>
        <w:rPr>
          <w:rFonts w:eastAsia="Times New Roman" w:cs="Times New Roman"/>
          <w:color w:val="000000" w:themeColor="text1"/>
          <w:sz w:val="24"/>
        </w:rPr>
      </w:pPr>
      <w:r w:rsidRPr="4C7A83C1">
        <w:rPr>
          <w:rFonts w:eastAsia="Times New Roman" w:cs="Times New Roman"/>
          <w:color w:val="000000" w:themeColor="text1"/>
          <w:sz w:val="24"/>
        </w:rPr>
        <w:t xml:space="preserve">[10b] </w:t>
      </w:r>
      <w:r w:rsidR="00AD7298">
        <w:tab/>
      </w:r>
      <w:r w:rsidRPr="4C7A83C1">
        <w:rPr>
          <w:rFonts w:eastAsia="Times New Roman" w:cs="Times New Roman"/>
          <w:color w:val="000000" w:themeColor="text1"/>
          <w:sz w:val="24"/>
        </w:rPr>
        <w:t xml:space="preserve">F. Wang, L. Cheng, Q. Zhang, and L. Zhang, “Effects of heat treatment and coatings on the infrared emissivity properties of carbon fibers: Journal of Materials Research,” Cambridge Core, </w:t>
      </w:r>
      <w:hyperlink r:id="rId150">
        <w:r w:rsidRPr="4C7A83C1">
          <w:rPr>
            <w:rStyle w:val="Hyperlink"/>
            <w:rFonts w:eastAsia="Times New Roman" w:cs="Times New Roman"/>
            <w:sz w:val="24"/>
          </w:rPr>
          <w:t>https://www.cambridge.org/core/journals/journal-of-materials-research/article/abs/effects-of-heat-treatment-and-coatings-on-the-infrared-emissivity-properties-of-carbon-fibers/B82F9713F9E2FD2417F7E1AA7EAFEFB3</w:t>
        </w:r>
      </w:hyperlink>
      <w:r w:rsidRPr="4C7A83C1">
        <w:rPr>
          <w:rFonts w:eastAsia="Times New Roman" w:cs="Times New Roman"/>
          <w:color w:val="000000" w:themeColor="text1"/>
          <w:sz w:val="24"/>
        </w:rPr>
        <w:t xml:space="preserve"> (accessed Nov. 20, 2024). </w:t>
      </w:r>
    </w:p>
    <w:p w14:paraId="200738B2" w14:textId="5DA33743" w:rsidR="00AD7298" w:rsidRDefault="00AD7298" w:rsidP="4C7A83C1">
      <w:pPr>
        <w:suppressAutoHyphens w:val="0"/>
        <w:rPr>
          <w:rFonts w:eastAsia="Times New Roman" w:cs="Times New Roman"/>
          <w:color w:val="000000" w:themeColor="text1"/>
          <w:sz w:val="24"/>
        </w:rPr>
      </w:pPr>
    </w:p>
    <w:p w14:paraId="18184AB9" w14:textId="27647255" w:rsidR="00AD7298" w:rsidRDefault="0F2EC68D" w:rsidP="4C7A83C1">
      <w:pPr>
        <w:suppressAutoHyphens w:val="0"/>
        <w:ind w:left="720" w:hanging="720"/>
        <w:rPr>
          <w:rFonts w:eastAsia="Times New Roman" w:cs="Times New Roman"/>
          <w:color w:val="000000" w:themeColor="text1"/>
          <w:sz w:val="24"/>
        </w:rPr>
      </w:pPr>
      <w:r w:rsidRPr="4C7A83C1">
        <w:rPr>
          <w:rFonts w:eastAsia="Times New Roman" w:cs="Times New Roman"/>
          <w:color w:val="000000" w:themeColor="text1"/>
          <w:sz w:val="24"/>
        </w:rPr>
        <w:t xml:space="preserve">[11b] </w:t>
      </w:r>
      <w:r w:rsidR="00AD7298">
        <w:tab/>
      </w:r>
      <w:r w:rsidRPr="4C7A83C1">
        <w:rPr>
          <w:rFonts w:eastAsia="Times New Roman" w:cs="Times New Roman"/>
          <w:color w:val="000000" w:themeColor="text1"/>
          <w:sz w:val="24"/>
        </w:rPr>
        <w:t xml:space="preserve">T. L. Bergan and A. S. Lavine, “13.3.4, Two-Surface Enclosures in Series and Radiation Shields,” in </w:t>
      </w:r>
      <w:r w:rsidRPr="4C7A83C1">
        <w:rPr>
          <w:rFonts w:eastAsia="Times New Roman" w:cs="Times New Roman"/>
          <w:i/>
          <w:iCs/>
          <w:color w:val="000000" w:themeColor="text1"/>
          <w:sz w:val="24"/>
        </w:rPr>
        <w:t>Fundamentals of Heat and Mass transfer</w:t>
      </w:r>
      <w:r w:rsidRPr="4C7A83C1">
        <w:rPr>
          <w:rFonts w:eastAsia="Times New Roman" w:cs="Times New Roman"/>
          <w:color w:val="000000" w:themeColor="text1"/>
          <w:sz w:val="24"/>
        </w:rPr>
        <w:t xml:space="preserve">, 8th ed, John Wiley and sons, 2019, pp. 808–811 </w:t>
      </w:r>
    </w:p>
    <w:p w14:paraId="41E6CB46" w14:textId="248208A2" w:rsidR="00AD7298" w:rsidRDefault="00AD7298" w:rsidP="4C7A83C1">
      <w:pPr>
        <w:suppressAutoHyphens w:val="0"/>
        <w:ind w:left="720" w:hanging="720"/>
        <w:rPr>
          <w:rFonts w:eastAsia="Times New Roman" w:cs="Times New Roman"/>
          <w:color w:val="000000" w:themeColor="text1"/>
          <w:sz w:val="24"/>
        </w:rPr>
      </w:pPr>
    </w:p>
    <w:p w14:paraId="04AA6B40" w14:textId="5879AA00" w:rsidR="00AD7298" w:rsidRPr="00DF4B97" w:rsidRDefault="0F2EC68D" w:rsidP="00DF4B97">
      <w:pPr>
        <w:widowControl/>
        <w:suppressAutoHyphens w:val="0"/>
        <w:spacing w:beforeAutospacing="1" w:afterAutospacing="1"/>
        <w:ind w:left="567" w:hanging="567"/>
        <w:rPr>
          <w:rFonts w:eastAsia="Times New Roman" w:cs="Times New Roman"/>
          <w:color w:val="000000" w:themeColor="text1"/>
          <w:sz w:val="24"/>
        </w:rPr>
      </w:pPr>
      <w:r w:rsidRPr="4C7A83C1">
        <w:rPr>
          <w:rFonts w:eastAsia="Times New Roman" w:cs="Times New Roman"/>
          <w:color w:val="000000" w:themeColor="text1"/>
          <w:sz w:val="24"/>
        </w:rPr>
        <w:t>[12b]</w:t>
      </w:r>
      <w:r w:rsidR="00AD7298">
        <w:tab/>
      </w:r>
      <w:r w:rsidRPr="4C7A83C1">
        <w:rPr>
          <w:rFonts w:eastAsia="Times New Roman" w:cs="Times New Roman"/>
          <w:color w:val="000000" w:themeColor="text1"/>
          <w:sz w:val="24"/>
        </w:rPr>
        <w:t xml:space="preserve"> S. International, “Formula SAE Rules 2025,” 2025 formula SAE rules V.1 , </w:t>
      </w:r>
      <w:hyperlink r:id="rId151">
        <w:r w:rsidRPr="4C7A83C1">
          <w:rPr>
            <w:rStyle w:val="Hyperlink"/>
            <w:rFonts w:eastAsia="Times New Roman" w:cs="Times New Roman"/>
            <w:sz w:val="24"/>
          </w:rPr>
          <w:t>https://www.fsaeonline.com/cdsweb/app/NewsItem.aspx?NewsItemID=379e4a8a-80a2-4a74-87c2-6f2de4212270</w:t>
        </w:r>
      </w:hyperlink>
      <w:r w:rsidRPr="4C7A83C1">
        <w:rPr>
          <w:rFonts w:eastAsia="Times New Roman" w:cs="Times New Roman"/>
          <w:color w:val="000000" w:themeColor="text1"/>
          <w:sz w:val="24"/>
        </w:rPr>
        <w:t xml:space="preserve"> (accessed Nov. 21, 2024).</w:t>
      </w:r>
    </w:p>
    <w:p w14:paraId="33B9264A" w14:textId="4C47CE10" w:rsidR="00AD7298" w:rsidRDefault="0F2EC68D" w:rsidP="37240280">
      <w:pPr>
        <w:pStyle w:val="Heading2"/>
        <w:rPr>
          <w:rFonts w:eastAsia="Arial" w:cs="Arial"/>
          <w:color w:val="000000" w:themeColor="text1"/>
        </w:rPr>
      </w:pPr>
      <w:bookmarkStart w:id="153" w:name="_Toc548645174"/>
      <w:r w:rsidRPr="0056E777">
        <w:rPr>
          <w:rFonts w:eastAsia="Arial" w:cs="Arial"/>
          <w:color w:val="000000" w:themeColor="text1"/>
        </w:rPr>
        <w:t>Gustavo Ruiz</w:t>
      </w:r>
      <w:bookmarkEnd w:id="153"/>
    </w:p>
    <w:p w14:paraId="581AB7B8" w14:textId="2EC85269"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[1g] "Design and Analysis of FSAE Chassis for Safe Conditions" (Paper) </w:t>
      </w:r>
    </w:p>
    <w:p w14:paraId="5422B092" w14:textId="00A17E60"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Helpful design parameters and calculations to run our design through, as well as finding vertical center of gravity methods. </w:t>
      </w:r>
    </w:p>
    <w:p w14:paraId="1289FC6B" w14:textId="3C932009" w:rsidR="00AD7298" w:rsidRDefault="00AD7298" w:rsidP="4C7A83C1">
      <w:pPr>
        <w:widowControl/>
        <w:suppressAutoHyphens w:val="0"/>
        <w:rPr>
          <w:rFonts w:eastAsia="Times New Roman" w:cs="Times New Roman"/>
          <w:color w:val="000000" w:themeColor="text1"/>
          <w:szCs w:val="22"/>
        </w:rPr>
      </w:pPr>
    </w:p>
    <w:p w14:paraId="0AABDA3D" w14:textId="1B083FF0"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[2g] "FEA Analysis of FSAE Chassis" (Paper) </w:t>
      </w:r>
    </w:p>
    <w:p w14:paraId="6396F431" w14:textId="70180954"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Main goal highlighted were to decrease weight and increase torsional rigidity, helpful ANSYS simulation of stresses and torsion. </w:t>
      </w:r>
    </w:p>
    <w:p w14:paraId="24F1C972" w14:textId="35B814E2" w:rsidR="00AD7298" w:rsidRDefault="00AD7298" w:rsidP="4C7A83C1">
      <w:pPr>
        <w:widowControl/>
        <w:suppressAutoHyphens w:val="0"/>
        <w:rPr>
          <w:rFonts w:eastAsia="Times New Roman" w:cs="Times New Roman"/>
          <w:color w:val="000000" w:themeColor="text1"/>
          <w:szCs w:val="22"/>
        </w:rPr>
      </w:pPr>
    </w:p>
    <w:p w14:paraId="0DAA1809" w14:textId="51FD3182"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[3g] "The Science of Vehicle Dynamics", Chapter 3 "Vehicle Model for Handling" (Book) </w:t>
      </w:r>
    </w:p>
    <w:p w14:paraId="22253808" w14:textId="6A431A7A"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Great explanation on aerodynamics in a Formula car, and goes more in depth on front and rear vertical forces </w:t>
      </w:r>
    </w:p>
    <w:p w14:paraId="762718AB" w14:textId="7D89B4CB" w:rsidR="00AD7298" w:rsidRDefault="00AD7298" w:rsidP="4C7A83C1">
      <w:pPr>
        <w:widowControl/>
        <w:suppressAutoHyphens w:val="0"/>
        <w:rPr>
          <w:rFonts w:eastAsia="Times New Roman" w:cs="Times New Roman"/>
          <w:color w:val="000000" w:themeColor="text1"/>
          <w:szCs w:val="22"/>
        </w:rPr>
      </w:pPr>
    </w:p>
    <w:p w14:paraId="6FACB33D" w14:textId="5622769A"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[4g] "Fundamentals of Aerodynamics", Chapter 19 "Turbulent Boundary Layers" (Book) </w:t>
      </w:r>
    </w:p>
    <w:p w14:paraId="21DF1725" w14:textId="0B0F8EA1"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Helpful way to create turbulent modeling and find characteristics of a turbulent flow. </w:t>
      </w:r>
    </w:p>
    <w:p w14:paraId="367965ED" w14:textId="32F64592" w:rsidR="00AD7298" w:rsidRDefault="00AD7298" w:rsidP="4C7A83C1">
      <w:pPr>
        <w:widowControl/>
        <w:suppressAutoHyphens w:val="0"/>
        <w:rPr>
          <w:rFonts w:eastAsia="Times New Roman" w:cs="Times New Roman"/>
          <w:color w:val="000000" w:themeColor="text1"/>
          <w:szCs w:val="22"/>
        </w:rPr>
      </w:pPr>
    </w:p>
    <w:p w14:paraId="603BF89B" w14:textId="50D1F57D"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[5g] "Renewable Energy Vehicle Project: Pedal Box Design for Formula SAE" (Paper) </w:t>
      </w:r>
    </w:p>
    <w:p w14:paraId="28DFDA34" w14:textId="0B9D3B5F"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Future Work ideas from pedal box are to decrease weight and use an angle-mounted cylinder to decrease pedal box length, like our goal.  </w:t>
      </w:r>
    </w:p>
    <w:p w14:paraId="6B3B5B7C" w14:textId="5225F45F" w:rsidR="00AD7298" w:rsidRDefault="00AD7298" w:rsidP="4C7A83C1">
      <w:pPr>
        <w:widowControl/>
        <w:suppressAutoHyphens w:val="0"/>
        <w:rPr>
          <w:rFonts w:eastAsia="Times New Roman" w:cs="Times New Roman"/>
          <w:color w:val="000000" w:themeColor="text1"/>
          <w:szCs w:val="22"/>
        </w:rPr>
      </w:pPr>
    </w:p>
    <w:p w14:paraId="441E04AD" w14:textId="4303CA10" w:rsidR="00AD7298" w:rsidRDefault="0F2EC68D" w:rsidP="4C7A83C1">
      <w:pPr>
        <w:widowControl/>
        <w:suppressAutoHyphens w:val="0"/>
        <w:rPr>
          <w:rFonts w:eastAsia="Times New Roman" w:cs="Times New Roman"/>
          <w:color w:val="000000" w:themeColor="text1"/>
          <w:szCs w:val="22"/>
        </w:rPr>
      </w:pPr>
      <w:r w:rsidRPr="4C7A83C1">
        <w:rPr>
          <w:rStyle w:val="normaltextrun"/>
          <w:rFonts w:eastAsia="AR PL UMing HK"/>
          <w:color w:val="000000" w:themeColor="text1"/>
          <w:szCs w:val="22"/>
        </w:rPr>
        <w:t xml:space="preserve">[6g] "Formula SAE Rules 2025", F- Chassis and Structural (Standard) </w:t>
      </w:r>
    </w:p>
    <w:p w14:paraId="4384E4E6" w14:textId="1AE1BA82" w:rsidR="00AD7298" w:rsidRDefault="00AD7298" w:rsidP="4C7A83C1">
      <w:pPr>
        <w:widowControl/>
        <w:suppressAutoHyphens w:val="0"/>
        <w:rPr>
          <w:rFonts w:eastAsia="Times New Roman" w:cs="Times New Roman"/>
          <w:color w:val="000000" w:themeColor="text1"/>
          <w:szCs w:val="22"/>
        </w:rPr>
      </w:pPr>
    </w:p>
    <w:p w14:paraId="396EBE9C" w14:textId="0BB90483" w:rsidR="00AD7298" w:rsidRDefault="0F2EC68D" w:rsidP="4C7A83C1">
      <w:pPr>
        <w:pStyle w:val="paragraph"/>
        <w:spacing w:beforeAutospacing="0" w:afterAutospacing="0"/>
        <w:rPr>
          <w:color w:val="000000" w:themeColor="text1"/>
          <w:sz w:val="22"/>
          <w:szCs w:val="22"/>
        </w:rPr>
      </w:pPr>
      <w:r w:rsidRPr="4C7A83C1">
        <w:rPr>
          <w:color w:val="000000" w:themeColor="text1"/>
          <w:sz w:val="22"/>
          <w:szCs w:val="22"/>
        </w:rPr>
        <w:t xml:space="preserve">[7g] M. L. Mohamad </w:t>
      </w:r>
      <w:r w:rsidRPr="4C7A83C1">
        <w:rPr>
          <w:i/>
          <w:iCs/>
          <w:color w:val="000000" w:themeColor="text1"/>
          <w:sz w:val="22"/>
          <w:szCs w:val="22"/>
        </w:rPr>
        <w:t>et al.</w:t>
      </w:r>
      <w:r w:rsidRPr="4C7A83C1">
        <w:rPr>
          <w:color w:val="000000" w:themeColor="text1"/>
          <w:sz w:val="22"/>
          <w:szCs w:val="22"/>
        </w:rPr>
        <w:t xml:space="preserve">, “Design and static structural analysis of a race car chassis for Formula Society of Automotive Engineers (FSAE) event,” </w:t>
      </w:r>
      <w:r w:rsidRPr="4C7A83C1">
        <w:rPr>
          <w:i/>
          <w:iCs/>
          <w:color w:val="000000" w:themeColor="text1"/>
          <w:sz w:val="22"/>
          <w:szCs w:val="22"/>
        </w:rPr>
        <w:t>Journal of Physics: Conference Series</w:t>
      </w:r>
      <w:r w:rsidRPr="4C7A83C1">
        <w:rPr>
          <w:color w:val="000000" w:themeColor="text1"/>
          <w:sz w:val="22"/>
          <w:szCs w:val="22"/>
        </w:rPr>
        <w:t xml:space="preserve">, vol. 908, p. 012042, Oct. 2017. doi:10.1088/1742-6596/908/1/012042 </w:t>
      </w:r>
    </w:p>
    <w:p w14:paraId="510A90E7" w14:textId="278553F2" w:rsidR="00AD7298" w:rsidRDefault="00AD7298" w:rsidP="4C7A83C1">
      <w:pPr>
        <w:suppressAutoHyphens w:val="0"/>
        <w:spacing w:after="120"/>
        <w:rPr>
          <w:rFonts w:eastAsia="Times New Roman" w:cs="Times New Roman"/>
          <w:color w:val="000000" w:themeColor="text1"/>
          <w:szCs w:val="22"/>
        </w:rPr>
      </w:pPr>
    </w:p>
    <w:p w14:paraId="2827B38A" w14:textId="5DFAB80C"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[8g] The Fabricator, “Tube bending basics: How to bend tubing and Metal Pipe,” The Fabricators, </w:t>
      </w:r>
      <w:hyperlink r:id="rId152">
        <w:r w:rsidRPr="4C7A83C1">
          <w:rPr>
            <w:rStyle w:val="Hyperlink"/>
            <w:rFonts w:eastAsia="Times New Roman" w:cs="Times New Roman"/>
            <w:szCs w:val="22"/>
          </w:rPr>
          <w:t>https://www.thefabricator.com/thefabricator/article/tubepipefabrication/tube-bending-basics-how-to-bend-tubing-and-metal-pipe</w:t>
        </w:r>
      </w:hyperlink>
      <w:r w:rsidRPr="4C7A83C1">
        <w:rPr>
          <w:rFonts w:eastAsia="Times New Roman" w:cs="Times New Roman"/>
          <w:color w:val="000000" w:themeColor="text1"/>
          <w:szCs w:val="22"/>
        </w:rPr>
        <w:t xml:space="preserve"> (accessed Nov. 25, 2024). </w:t>
      </w:r>
    </w:p>
    <w:p w14:paraId="11A51A6F" w14:textId="168B5002" w:rsidR="00AD7298" w:rsidRDefault="00AD7298" w:rsidP="4C7A83C1">
      <w:pPr>
        <w:suppressAutoHyphens w:val="0"/>
        <w:spacing w:after="120"/>
        <w:rPr>
          <w:rFonts w:eastAsia="Times New Roman" w:cs="Times New Roman"/>
          <w:color w:val="000000" w:themeColor="text1"/>
          <w:szCs w:val="22"/>
        </w:rPr>
      </w:pPr>
    </w:p>
    <w:p w14:paraId="5346C8FB" w14:textId="1B8BAE0C"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[9g] Duke FSAE, “How to model a seat in Solidworks,” Duke FSAE, </w:t>
      </w:r>
      <w:hyperlink r:id="rId153">
        <w:r w:rsidRPr="4C7A83C1">
          <w:rPr>
            <w:rStyle w:val="Hyperlink"/>
            <w:rFonts w:eastAsia="Times New Roman" w:cs="Times New Roman"/>
            <w:szCs w:val="22"/>
          </w:rPr>
          <w:t>https://www.dukefsae.com/single-post/2017/07/17/how-to-model-a-seat-in-solidworks</w:t>
        </w:r>
      </w:hyperlink>
      <w:r w:rsidRPr="4C7A83C1">
        <w:rPr>
          <w:rFonts w:eastAsia="Times New Roman" w:cs="Times New Roman"/>
          <w:color w:val="000000" w:themeColor="text1"/>
          <w:szCs w:val="22"/>
        </w:rPr>
        <w:t xml:space="preserve"> (accessed Nov. 26, 2024). </w:t>
      </w:r>
    </w:p>
    <w:p w14:paraId="73C375B8" w14:textId="75EBBFF4" w:rsidR="00AD7298" w:rsidRDefault="00AD7298" w:rsidP="4C7A83C1">
      <w:pPr>
        <w:suppressAutoHyphens w:val="0"/>
        <w:spacing w:after="120"/>
        <w:rPr>
          <w:rFonts w:eastAsia="Times New Roman" w:cs="Times New Roman"/>
          <w:color w:val="000000" w:themeColor="text1"/>
          <w:szCs w:val="22"/>
        </w:rPr>
      </w:pPr>
    </w:p>
    <w:p w14:paraId="6BAFFCA9" w14:textId="4194F3DD" w:rsidR="00AD7298" w:rsidRDefault="0F2EC68D" w:rsidP="4C7A83C1">
      <w:pPr>
        <w:pStyle w:val="BodyText"/>
        <w:rPr>
          <w:rFonts w:eastAsia="Times New Roman" w:cs="Times New Roman"/>
          <w:color w:val="000000" w:themeColor="text1"/>
          <w:szCs w:val="22"/>
        </w:rPr>
      </w:pPr>
      <w:r w:rsidRPr="4C7A83C1">
        <w:rPr>
          <w:rFonts w:eastAsia="Times New Roman" w:cs="Times New Roman"/>
          <w:color w:val="000000" w:themeColor="text1"/>
          <w:szCs w:val="22"/>
        </w:rPr>
        <w:t xml:space="preserve">[10g] Seas, “Nose Cone,” Nose cone, </w:t>
      </w:r>
      <w:hyperlink r:id="rId154">
        <w:r w:rsidRPr="4C7A83C1">
          <w:rPr>
            <w:rStyle w:val="Hyperlink"/>
            <w:rFonts w:eastAsia="Times New Roman" w:cs="Times New Roman"/>
            <w:szCs w:val="22"/>
          </w:rPr>
          <w:t>https://www.formula1-dictionary.net/nose_cone.html</w:t>
        </w:r>
      </w:hyperlink>
      <w:r w:rsidRPr="4C7A83C1">
        <w:rPr>
          <w:rFonts w:eastAsia="Times New Roman" w:cs="Times New Roman"/>
          <w:color w:val="000000" w:themeColor="text1"/>
          <w:szCs w:val="22"/>
        </w:rPr>
        <w:t xml:space="preserve"> (accessed Nov. 27, 2024). </w:t>
      </w:r>
    </w:p>
    <w:p w14:paraId="18DB18F8" w14:textId="5341C10F" w:rsidR="00AD7298" w:rsidRDefault="00AD7298" w:rsidP="4C7A83C1">
      <w:pPr>
        <w:suppressAutoHyphens w:val="0"/>
        <w:spacing w:after="120"/>
        <w:rPr>
          <w:rFonts w:eastAsia="Times New Roman" w:cs="Times New Roman"/>
          <w:color w:val="000000" w:themeColor="text1"/>
          <w:szCs w:val="22"/>
        </w:rPr>
      </w:pPr>
    </w:p>
    <w:p w14:paraId="5DA7C640" w14:textId="31AEA0AE" w:rsidR="00AD7298" w:rsidRDefault="00AD7298" w:rsidP="4C7A83C1">
      <w:pPr>
        <w:suppressAutoHyphens w:val="0"/>
        <w:spacing w:after="120"/>
        <w:rPr>
          <w:rFonts w:eastAsia="Times New Roman" w:cs="Times New Roman"/>
          <w:color w:val="000000" w:themeColor="text1"/>
          <w:szCs w:val="22"/>
        </w:rPr>
      </w:pPr>
    </w:p>
    <w:p w14:paraId="28C07172" w14:textId="01FC6AAD" w:rsidR="00AD7298" w:rsidRDefault="00AD7298" w:rsidP="4C7A83C1">
      <w:pPr>
        <w:suppressAutoHyphens w:val="0"/>
        <w:spacing w:after="120"/>
        <w:rPr>
          <w:rFonts w:eastAsia="Times New Roman" w:cs="Times New Roman"/>
          <w:color w:val="000000" w:themeColor="text1"/>
          <w:szCs w:val="22"/>
        </w:rPr>
      </w:pPr>
    </w:p>
    <w:p w14:paraId="5698E979" w14:textId="3BC81D9E" w:rsidR="00AD7298" w:rsidRDefault="0F2EC68D" w:rsidP="37240280">
      <w:pPr>
        <w:pStyle w:val="Heading2"/>
        <w:rPr>
          <w:rFonts w:eastAsia="Arial" w:cs="Arial"/>
          <w:color w:val="000000" w:themeColor="text1"/>
        </w:rPr>
      </w:pPr>
      <w:bookmarkStart w:id="154" w:name="_Toc225958201"/>
      <w:r w:rsidRPr="0056E777">
        <w:rPr>
          <w:rFonts w:eastAsia="Arial" w:cs="Arial"/>
          <w:color w:val="000000" w:themeColor="text1"/>
        </w:rPr>
        <w:t>Carson Kent</w:t>
      </w:r>
      <w:bookmarkEnd w:id="154"/>
    </w:p>
    <w:p w14:paraId="76BAB6A2" w14:textId="08C27F7F" w:rsidR="00AD7298" w:rsidRDefault="0F2EC68D" w:rsidP="4C7A83C1">
      <w:pPr>
        <w:suppressAutoHyphens w:val="0"/>
        <w:rPr>
          <w:rFonts w:eastAsia="Times New Roman" w:cs="Times New Roman"/>
          <w:color w:val="000000" w:themeColor="text1"/>
          <w:szCs w:val="22"/>
        </w:rPr>
      </w:pPr>
      <w:r w:rsidRPr="4C7A83C1">
        <w:rPr>
          <w:rFonts w:ascii="Calibri" w:eastAsia="Calibri" w:hAnsi="Calibri" w:cs="Calibri"/>
          <w:color w:val="000000" w:themeColor="text1"/>
          <w:szCs w:val="22"/>
        </w:rPr>
        <w:t xml:space="preserve">[1c] S. Gupta and K. Saxena, “AERODYNAMICS ANALYSIS OF A FORMULA SAE CAR.” Available: </w:t>
      </w:r>
      <w:hyperlink r:id="rId155">
        <w:r w:rsidRPr="4C7A83C1">
          <w:rPr>
            <w:rStyle w:val="Hyperlink"/>
            <w:rFonts w:ascii="Calibri" w:eastAsia="Calibri" w:hAnsi="Calibri" w:cs="Calibri"/>
            <w:szCs w:val="22"/>
          </w:rPr>
          <w:t>https://repository.up.ac.za/bitstream/handle/2263/62356/Gupta_Aerodynamics_2017.pdf?sequence=1</w:t>
        </w:r>
      </w:hyperlink>
    </w:p>
    <w:p w14:paraId="637E2751" w14:textId="57F88144" w:rsidR="00AD7298" w:rsidRDefault="0F2EC68D" w:rsidP="4C7A83C1">
      <w:pPr>
        <w:suppressAutoHyphens w:val="0"/>
        <w:spacing w:before="240" w:after="240"/>
        <w:rPr>
          <w:rFonts w:eastAsia="Times New Roman" w:cs="Times New Roman"/>
          <w:color w:val="000000" w:themeColor="text1"/>
          <w:szCs w:val="22"/>
        </w:rPr>
      </w:pPr>
      <w:r w:rsidRPr="4C7A83C1">
        <w:rPr>
          <w:rFonts w:ascii="Calibri" w:eastAsia="Calibri" w:hAnsi="Calibri" w:cs="Calibri"/>
          <w:color w:val="000000" w:themeColor="text1"/>
          <w:szCs w:val="22"/>
        </w:rPr>
        <w:t xml:space="preserve">‌ [2c] “Aerodynamics of Road Vehicles, Fifth Edition,” </w:t>
      </w:r>
      <w:hyperlink>
        <w:r w:rsidRPr="4C7A83C1">
          <w:rPr>
            <w:rStyle w:val="Hyperlink"/>
            <w:rFonts w:ascii="Calibri" w:eastAsia="Calibri" w:hAnsi="Calibri" w:cs="Calibri"/>
            <w:i/>
            <w:iCs/>
            <w:szCs w:val="22"/>
          </w:rPr>
          <w:t>www.sae.org</w:t>
        </w:r>
      </w:hyperlink>
      <w:r w:rsidRPr="4C7A83C1">
        <w:rPr>
          <w:rFonts w:ascii="Calibri" w:eastAsia="Calibri" w:hAnsi="Calibri" w:cs="Calibri"/>
          <w:color w:val="000000" w:themeColor="text1"/>
          <w:szCs w:val="22"/>
        </w:rPr>
        <w:t xml:space="preserve">. </w:t>
      </w:r>
      <w:hyperlink r:id="rId156">
        <w:r w:rsidRPr="4C7A83C1">
          <w:rPr>
            <w:rStyle w:val="Hyperlink"/>
            <w:rFonts w:ascii="Calibri" w:eastAsia="Calibri" w:hAnsi="Calibri" w:cs="Calibri"/>
            <w:szCs w:val="22"/>
          </w:rPr>
          <w:t>https://www.sae.org/publications/books/content/r-430/</w:t>
        </w:r>
      </w:hyperlink>
    </w:p>
    <w:p w14:paraId="1F16629F" w14:textId="1B66E10A" w:rsidR="00AD7298" w:rsidRDefault="0F2EC68D" w:rsidP="4C7A83C1">
      <w:pPr>
        <w:suppressAutoHyphens w:val="0"/>
        <w:rPr>
          <w:rFonts w:ascii="Calibri" w:eastAsia="Calibri" w:hAnsi="Calibri" w:cs="Calibri"/>
          <w:color w:val="000000" w:themeColor="text1"/>
          <w:szCs w:val="22"/>
        </w:rPr>
      </w:pPr>
      <w:r w:rsidRPr="4C7A83C1">
        <w:rPr>
          <w:rFonts w:ascii="Calibri" w:eastAsia="Calibri" w:hAnsi="Calibri" w:cs="Calibri"/>
          <w:color w:val="000000" w:themeColor="text1"/>
          <w:szCs w:val="22"/>
        </w:rPr>
        <w:t xml:space="preserve">[3c] R. Jing, Kok Wee Chong, C. Chin, and M. R. M. Julaihi, “Aerodynamic optimisation of prototype FSAE vehicle through biomimetic approach,” vol. 72, pp. 2869–2874, Jan. 2023, doi: </w:t>
      </w:r>
      <w:hyperlink r:id="rId157">
        <w:r w:rsidRPr="4C7A83C1">
          <w:rPr>
            <w:rStyle w:val="Hyperlink"/>
            <w:rFonts w:ascii="Calibri" w:eastAsia="Calibri" w:hAnsi="Calibri" w:cs="Calibri"/>
            <w:szCs w:val="22"/>
          </w:rPr>
          <w:t>https://doi.org/10.1016/j.matpr.2022.07.307</w:t>
        </w:r>
      </w:hyperlink>
      <w:r w:rsidRPr="4C7A83C1">
        <w:rPr>
          <w:rFonts w:ascii="Calibri" w:eastAsia="Calibri" w:hAnsi="Calibri" w:cs="Calibri"/>
          <w:color w:val="000000" w:themeColor="text1"/>
          <w:szCs w:val="22"/>
        </w:rPr>
        <w:t>.</w:t>
      </w:r>
    </w:p>
    <w:p w14:paraId="735F32E1" w14:textId="23A6A4B1" w:rsidR="00AD7298" w:rsidRDefault="0F2EC68D" w:rsidP="4C7A83C1">
      <w:pPr>
        <w:suppressAutoHyphens w:val="0"/>
        <w:rPr>
          <w:rFonts w:ascii="Calibri" w:eastAsia="Calibri" w:hAnsi="Calibri" w:cs="Calibri"/>
          <w:color w:val="0000FF"/>
          <w:szCs w:val="22"/>
        </w:rPr>
      </w:pPr>
      <w:r w:rsidRPr="4C7A83C1">
        <w:rPr>
          <w:rFonts w:ascii="Calibri" w:eastAsia="Calibri" w:hAnsi="Calibri" w:cs="Calibri"/>
          <w:color w:val="000000" w:themeColor="text1"/>
          <w:szCs w:val="22"/>
        </w:rPr>
        <w:t xml:space="preserve">[4c] Airfoil Tools, “NACA 4 digit airfoil generator (NACA 2412 AIRFOIL),” </w:t>
      </w:r>
      <w:r w:rsidRPr="4C7A83C1">
        <w:rPr>
          <w:rFonts w:ascii="Calibri" w:eastAsia="Calibri" w:hAnsi="Calibri" w:cs="Calibri"/>
          <w:i/>
          <w:iCs/>
          <w:color w:val="000000" w:themeColor="text1"/>
          <w:szCs w:val="22"/>
        </w:rPr>
        <w:t>Airfoiltools.com</w:t>
      </w:r>
      <w:r w:rsidRPr="4C7A83C1">
        <w:rPr>
          <w:rFonts w:ascii="Calibri" w:eastAsia="Calibri" w:hAnsi="Calibri" w:cs="Calibri"/>
          <w:color w:val="000000" w:themeColor="text1"/>
          <w:szCs w:val="22"/>
        </w:rPr>
        <w:t xml:space="preserve">, 2019. </w:t>
      </w:r>
      <w:hyperlink r:id="rId158">
        <w:r w:rsidRPr="4C7A83C1">
          <w:rPr>
            <w:rStyle w:val="Hyperlink"/>
            <w:rFonts w:ascii="Calibri" w:eastAsia="Calibri" w:hAnsi="Calibri" w:cs="Calibri"/>
            <w:szCs w:val="22"/>
          </w:rPr>
          <w:t>http://airfoiltools.com/airfoil/naca4digit</w:t>
        </w:r>
      </w:hyperlink>
    </w:p>
    <w:p w14:paraId="3C96FCB1" w14:textId="44C3A236" w:rsidR="00AD7298" w:rsidRDefault="0F2EC68D" w:rsidP="4C7A83C1">
      <w:pPr>
        <w:suppressAutoHyphens w:val="0"/>
        <w:rPr>
          <w:rFonts w:ascii="Calibri" w:eastAsia="Calibri" w:hAnsi="Calibri" w:cs="Calibri"/>
          <w:color w:val="0000FF"/>
          <w:szCs w:val="22"/>
        </w:rPr>
      </w:pPr>
      <w:r w:rsidRPr="4C7A83C1">
        <w:rPr>
          <w:rFonts w:ascii="Calibri" w:eastAsia="Calibri" w:hAnsi="Calibri" w:cs="Calibri"/>
          <w:color w:val="000000" w:themeColor="text1"/>
          <w:szCs w:val="22"/>
        </w:rPr>
        <w:t xml:space="preserve">[5c] A. Wood, “Introduction to Airfoil Aerodynamics | AeroToolbox,” </w:t>
      </w:r>
      <w:r w:rsidRPr="4C7A83C1">
        <w:rPr>
          <w:rFonts w:ascii="Calibri" w:eastAsia="Calibri" w:hAnsi="Calibri" w:cs="Calibri"/>
          <w:i/>
          <w:iCs/>
          <w:color w:val="000000" w:themeColor="text1"/>
          <w:szCs w:val="22"/>
        </w:rPr>
        <w:t>AeroToolbox</w:t>
      </w:r>
      <w:r w:rsidRPr="4C7A83C1">
        <w:rPr>
          <w:rFonts w:ascii="Calibri" w:eastAsia="Calibri" w:hAnsi="Calibri" w:cs="Calibri"/>
          <w:color w:val="000000" w:themeColor="text1"/>
          <w:szCs w:val="22"/>
        </w:rPr>
        <w:t xml:space="preserve">, Jul. 20, 2017. </w:t>
      </w:r>
      <w:hyperlink r:id="rId159">
        <w:r w:rsidRPr="4C7A83C1">
          <w:rPr>
            <w:rStyle w:val="Hyperlink"/>
            <w:rFonts w:ascii="Calibri" w:eastAsia="Calibri" w:hAnsi="Calibri" w:cs="Calibri"/>
            <w:szCs w:val="22"/>
          </w:rPr>
          <w:t>https://aerotoolbox.com/intro-airfoil-aerodynamics/</w:t>
        </w:r>
      </w:hyperlink>
    </w:p>
    <w:p w14:paraId="3E5AE315" w14:textId="286CE61D" w:rsidR="00AD7298" w:rsidRDefault="0F2EC68D" w:rsidP="4C7A83C1">
      <w:pPr>
        <w:suppressAutoHyphens w:val="0"/>
        <w:rPr>
          <w:rFonts w:ascii="Calibri" w:eastAsia="Calibri" w:hAnsi="Calibri" w:cs="Calibri"/>
          <w:color w:val="0000FF"/>
          <w:szCs w:val="22"/>
        </w:rPr>
      </w:pPr>
      <w:r w:rsidRPr="4C7A83C1">
        <w:rPr>
          <w:rFonts w:ascii="Calibri" w:eastAsia="Calibri" w:hAnsi="Calibri" w:cs="Calibri"/>
          <w:color w:val="000000" w:themeColor="text1"/>
          <w:szCs w:val="22"/>
        </w:rPr>
        <w:t xml:space="preserve">[6c] M. Nakamura, “How An Airfoil Works,” </w:t>
      </w:r>
      <w:r w:rsidRPr="4C7A83C1">
        <w:rPr>
          <w:rFonts w:ascii="Calibri" w:eastAsia="Calibri" w:hAnsi="Calibri" w:cs="Calibri"/>
          <w:i/>
          <w:iCs/>
          <w:color w:val="000000" w:themeColor="text1"/>
          <w:szCs w:val="22"/>
        </w:rPr>
        <w:t>Mit.edu</w:t>
      </w:r>
      <w:r w:rsidRPr="4C7A83C1">
        <w:rPr>
          <w:rFonts w:ascii="Calibri" w:eastAsia="Calibri" w:hAnsi="Calibri" w:cs="Calibri"/>
          <w:color w:val="000000" w:themeColor="text1"/>
          <w:szCs w:val="22"/>
        </w:rPr>
        <w:t xml:space="preserve">, 2019. </w:t>
      </w:r>
      <w:hyperlink r:id="rId160">
        <w:r w:rsidRPr="4C7A83C1">
          <w:rPr>
            <w:rStyle w:val="Hyperlink"/>
            <w:rFonts w:ascii="Calibri" w:eastAsia="Calibri" w:hAnsi="Calibri" w:cs="Calibri"/>
            <w:szCs w:val="22"/>
          </w:rPr>
          <w:t>https://web.mit.edu/2.972/www/reports/airfoil/airfoil.html</w:t>
        </w:r>
      </w:hyperlink>
    </w:p>
    <w:p w14:paraId="51133483" w14:textId="6AC2FB92" w:rsidR="00AD7298" w:rsidRDefault="0F2EC68D" w:rsidP="4C7A83C1">
      <w:pPr>
        <w:suppressAutoHyphens w:val="0"/>
        <w:rPr>
          <w:rFonts w:eastAsia="Times New Roman" w:cs="Times New Roman"/>
          <w:color w:val="000000" w:themeColor="text1"/>
          <w:szCs w:val="22"/>
        </w:rPr>
      </w:pPr>
      <w:r w:rsidRPr="4C7A83C1">
        <w:rPr>
          <w:rFonts w:ascii="Calibri" w:eastAsia="Calibri" w:hAnsi="Calibri" w:cs="Calibri"/>
          <w:color w:val="000000" w:themeColor="text1"/>
          <w:szCs w:val="22"/>
        </w:rPr>
        <w:t xml:space="preserve">[7c] mi508668, “Chapter 5: Theory of Airfoil Lift Aerodynamics,” </w:t>
      </w:r>
      <w:r w:rsidRPr="4C7A83C1">
        <w:rPr>
          <w:rFonts w:ascii="Calibri" w:eastAsia="Calibri" w:hAnsi="Calibri" w:cs="Calibri"/>
          <w:i/>
          <w:iCs/>
          <w:color w:val="000000" w:themeColor="text1"/>
          <w:szCs w:val="22"/>
        </w:rPr>
        <w:t>pressbooks.online.ucf.edu</w:t>
      </w:r>
      <w:r w:rsidRPr="4C7A83C1">
        <w:rPr>
          <w:rFonts w:ascii="Calibri" w:eastAsia="Calibri" w:hAnsi="Calibri" w:cs="Calibri"/>
          <w:color w:val="000000" w:themeColor="text1"/>
          <w:szCs w:val="22"/>
        </w:rPr>
        <w:t xml:space="preserve">, Available: </w:t>
      </w:r>
      <w:hyperlink r:id="rId161">
        <w:r w:rsidRPr="4C7A83C1">
          <w:rPr>
            <w:rStyle w:val="Hyperlink"/>
            <w:rFonts w:ascii="Calibri" w:eastAsia="Calibri" w:hAnsi="Calibri" w:cs="Calibri"/>
            <w:szCs w:val="22"/>
          </w:rPr>
          <w:t>https://pressbooks.online.ucf.edu/aerodynamicstext/chapter/chapter-5-theory-of-airfoil-aerodynamics/</w:t>
        </w:r>
      </w:hyperlink>
    </w:p>
    <w:p w14:paraId="00FD816E" w14:textId="0AE4EE12" w:rsidR="00AD7298" w:rsidRDefault="0F2EC68D" w:rsidP="4C7A83C1">
      <w:pPr>
        <w:suppressAutoHyphens w:val="0"/>
        <w:spacing w:before="240" w:after="240"/>
        <w:rPr>
          <w:rFonts w:eastAsia="Times New Roman" w:cs="Times New Roman"/>
          <w:color w:val="000000" w:themeColor="text1"/>
          <w:szCs w:val="22"/>
        </w:rPr>
      </w:pPr>
      <w:r w:rsidRPr="4C7A83C1">
        <w:rPr>
          <w:rFonts w:ascii="Calibri" w:eastAsia="Calibri" w:hAnsi="Calibri" w:cs="Calibri"/>
          <w:color w:val="000000" w:themeColor="text1"/>
          <w:szCs w:val="22"/>
        </w:rPr>
        <w:t xml:space="preserve">‌ [8c]“Aerodynamics of an FSAE Car | Ansys Innovation Courses,” </w:t>
      </w:r>
      <w:r w:rsidRPr="4C7A83C1">
        <w:rPr>
          <w:rFonts w:ascii="Calibri" w:eastAsia="Calibri" w:hAnsi="Calibri" w:cs="Calibri"/>
          <w:i/>
          <w:iCs/>
          <w:color w:val="000000" w:themeColor="text1"/>
          <w:szCs w:val="22"/>
        </w:rPr>
        <w:t>Innovation Space</w:t>
      </w:r>
      <w:r w:rsidRPr="4C7A83C1">
        <w:rPr>
          <w:rFonts w:ascii="Calibri" w:eastAsia="Calibri" w:hAnsi="Calibri" w:cs="Calibri"/>
          <w:color w:val="000000" w:themeColor="text1"/>
          <w:szCs w:val="22"/>
        </w:rPr>
        <w:t xml:space="preserve">, Apr. 17, 2024. </w:t>
      </w:r>
      <w:hyperlink r:id="rId162">
        <w:r w:rsidRPr="4C7A83C1">
          <w:rPr>
            <w:rStyle w:val="Hyperlink"/>
            <w:rFonts w:ascii="Calibri" w:eastAsia="Calibri" w:hAnsi="Calibri" w:cs="Calibri"/>
            <w:szCs w:val="22"/>
          </w:rPr>
          <w:t>https://innovationspace.ansys.com/product/external-aerodynamic-analysis-of-an-fsae-car/</w:t>
        </w:r>
      </w:hyperlink>
    </w:p>
    <w:p w14:paraId="3A178D5D" w14:textId="4C001097" w:rsidR="00AD7298" w:rsidRDefault="0F2EC68D" w:rsidP="4C7A83C1">
      <w:pPr>
        <w:suppressAutoHyphens w:val="0"/>
        <w:spacing w:before="240" w:after="240"/>
        <w:rPr>
          <w:rFonts w:ascii="Calibri" w:eastAsia="Calibri" w:hAnsi="Calibri" w:cs="Calibri"/>
          <w:color w:val="000000" w:themeColor="text1"/>
          <w:szCs w:val="22"/>
        </w:rPr>
      </w:pPr>
      <w:r w:rsidRPr="4C7A83C1">
        <w:rPr>
          <w:rFonts w:ascii="Calibri" w:eastAsia="Calibri" w:hAnsi="Calibri" w:cs="Calibri"/>
          <w:color w:val="000000" w:themeColor="text1"/>
          <w:szCs w:val="22"/>
        </w:rPr>
        <w:t xml:space="preserve">[9c] Simple Random Knowledge, “FSAE Chassis Design with Weldments in SolidWorks | With Complete Rules Explanation | Formula Student,” </w:t>
      </w:r>
      <w:r w:rsidRPr="4C7A83C1">
        <w:rPr>
          <w:rFonts w:ascii="Calibri" w:eastAsia="Calibri" w:hAnsi="Calibri" w:cs="Calibri"/>
          <w:i/>
          <w:iCs/>
          <w:color w:val="000000" w:themeColor="text1"/>
          <w:szCs w:val="22"/>
        </w:rPr>
        <w:t>YouTube</w:t>
      </w:r>
      <w:r w:rsidRPr="4C7A83C1">
        <w:rPr>
          <w:rFonts w:ascii="Calibri" w:eastAsia="Calibri" w:hAnsi="Calibri" w:cs="Calibri"/>
          <w:color w:val="000000" w:themeColor="text1"/>
          <w:szCs w:val="22"/>
        </w:rPr>
        <w:t xml:space="preserve">, Jun. 13, 2021. </w:t>
      </w:r>
      <w:hyperlink r:id="rId163">
        <w:r w:rsidRPr="4C7A83C1">
          <w:rPr>
            <w:rStyle w:val="Hyperlink"/>
            <w:rFonts w:ascii="Calibri" w:eastAsia="Calibri" w:hAnsi="Calibri" w:cs="Calibri"/>
            <w:szCs w:val="22"/>
          </w:rPr>
          <w:t>https://www.youtube.com/watch?v=u--aROYyMfs</w:t>
        </w:r>
      </w:hyperlink>
      <w:r w:rsidRPr="4C7A83C1">
        <w:rPr>
          <w:rFonts w:ascii="Calibri" w:eastAsia="Calibri" w:hAnsi="Calibri" w:cs="Calibri"/>
          <w:color w:val="000000" w:themeColor="text1"/>
          <w:szCs w:val="22"/>
        </w:rPr>
        <w:t xml:space="preserve"> (accessed Nov. 28, 2024).</w:t>
      </w:r>
    </w:p>
    <w:p w14:paraId="0D5B174E" w14:textId="2B39979D" w:rsidR="00AD7298" w:rsidRDefault="0F2EC68D" w:rsidP="4C7A83C1">
      <w:pPr>
        <w:suppressAutoHyphens w:val="0"/>
        <w:spacing w:before="240" w:after="240"/>
        <w:rPr>
          <w:rFonts w:eastAsia="Times New Roman" w:cs="Times New Roman"/>
          <w:color w:val="000000" w:themeColor="text1"/>
          <w:szCs w:val="22"/>
        </w:rPr>
      </w:pPr>
      <w:r w:rsidRPr="4C7A83C1">
        <w:rPr>
          <w:rFonts w:ascii="Calibri" w:eastAsia="Calibri" w:hAnsi="Calibri" w:cs="Calibri"/>
          <w:color w:val="000000" w:themeColor="text1"/>
          <w:szCs w:val="22"/>
        </w:rPr>
        <w:t xml:space="preserve">[10c] I. Oxyzoglou, “(PDF) Design &amp; Development of an Aerodynamic Package for an FSAE Race Car,” </w:t>
      </w:r>
      <w:r w:rsidRPr="4C7A83C1">
        <w:rPr>
          <w:rFonts w:ascii="Calibri" w:eastAsia="Calibri" w:hAnsi="Calibri" w:cs="Calibri"/>
          <w:i/>
          <w:iCs/>
          <w:color w:val="000000" w:themeColor="text1"/>
          <w:szCs w:val="22"/>
        </w:rPr>
        <w:t>ResearchGate</w:t>
      </w:r>
      <w:r w:rsidRPr="4C7A83C1">
        <w:rPr>
          <w:rFonts w:ascii="Calibri" w:eastAsia="Calibri" w:hAnsi="Calibri" w:cs="Calibri"/>
          <w:color w:val="000000" w:themeColor="text1"/>
          <w:szCs w:val="22"/>
        </w:rPr>
        <w:t xml:space="preserve">, May 2017. </w:t>
      </w:r>
      <w:hyperlink r:id="rId164">
        <w:r w:rsidRPr="4C7A83C1">
          <w:rPr>
            <w:rStyle w:val="Hyperlink"/>
            <w:rFonts w:ascii="Calibri" w:eastAsia="Calibri" w:hAnsi="Calibri" w:cs="Calibri"/>
            <w:szCs w:val="22"/>
          </w:rPr>
          <w:t>https://www.researchgate.net/publication/320556659_Design_Development_of_an_Aerodynamic_Package_for_an_FSAE_Race_Car</w:t>
        </w:r>
      </w:hyperlink>
    </w:p>
    <w:p w14:paraId="37441481" w14:textId="642953B2" w:rsidR="00AD7298" w:rsidRDefault="00AD7298">
      <w:pPr>
        <w:widowControl/>
        <w:suppressAutoHyphens w:val="0"/>
      </w:pPr>
    </w:p>
    <w:p w14:paraId="37441482" w14:textId="77777777" w:rsidR="00820069" w:rsidRDefault="00820069" w:rsidP="00AD7298">
      <w:pPr>
        <w:pStyle w:val="Heading1"/>
      </w:pPr>
      <w:bookmarkStart w:id="155" w:name="_Toc472068927"/>
      <w:bookmarkStart w:id="156" w:name="_Toc484367009"/>
      <w:bookmarkStart w:id="157" w:name="_Toc146875050"/>
      <w:bookmarkStart w:id="158" w:name="_Toc1328267707"/>
      <w:r>
        <w:t>APPENDICES</w:t>
      </w:r>
      <w:bookmarkEnd w:id="155"/>
      <w:bookmarkEnd w:id="156"/>
      <w:bookmarkEnd w:id="157"/>
      <w:bookmarkEnd w:id="158"/>
    </w:p>
    <w:p w14:paraId="37441483" w14:textId="2A23FE57" w:rsidR="00820069" w:rsidRPr="00ED16FB" w:rsidRDefault="00820069">
      <w:pPr>
        <w:pStyle w:val="BodyText"/>
        <w:rPr>
          <w:i/>
          <w:iCs/>
        </w:rPr>
      </w:pPr>
      <w:r w:rsidRPr="00ED16FB">
        <w:rPr>
          <w:i/>
          <w:iCs/>
        </w:rPr>
        <w:t>[Use Appendices to include lengthy technical details or other content that would otherwise break up the text of the main body of the report.]</w:t>
      </w:r>
    </w:p>
    <w:p w14:paraId="22C0A528" w14:textId="683084FB" w:rsidR="3D9801C8" w:rsidRDefault="3D9801C8" w:rsidP="37240280">
      <w:pPr>
        <w:pStyle w:val="Heading2"/>
        <w:rPr>
          <w:rFonts w:eastAsia="Arial" w:cs="Arial"/>
          <w:color w:val="000000" w:themeColor="text1"/>
        </w:rPr>
      </w:pPr>
      <w:bookmarkStart w:id="159" w:name="_Toc617560508"/>
      <w:r w:rsidRPr="0056E777">
        <w:rPr>
          <w:rFonts w:eastAsia="Arial" w:cs="Arial"/>
          <w:color w:val="000000" w:themeColor="text1"/>
        </w:rPr>
        <w:t>Appendix A: FSAE Rules</w:t>
      </w:r>
      <w:bookmarkEnd w:id="159"/>
    </w:p>
    <w:p w14:paraId="1C8E4EC0" w14:textId="7D191E74" w:rsidR="3D9801C8" w:rsidRDefault="3D9801C8" w:rsidP="4C7A83C1">
      <w:pPr>
        <w:spacing w:after="120"/>
        <w:rPr>
          <w:rFonts w:eastAsia="Times New Roman" w:cs="Times New Roman"/>
          <w:color w:val="000000" w:themeColor="text1"/>
          <w:szCs w:val="22"/>
        </w:rPr>
      </w:pPr>
      <w:hyperlink r:id="rId165">
        <w:r w:rsidRPr="4C7A83C1">
          <w:rPr>
            <w:rStyle w:val="Hyperlink"/>
            <w:rFonts w:eastAsia="Times New Roman" w:cs="Times New Roman"/>
            <w:szCs w:val="22"/>
          </w:rPr>
          <w:t>https://www.fsaeonline.com/cdsweb/app/NewsItem.aspx?NewsItemID=3c9ca3eb-471e-472f-8453-99b943840ac7</w:t>
        </w:r>
      </w:hyperlink>
      <w:r w:rsidRPr="4C7A83C1">
        <w:rPr>
          <w:rFonts w:eastAsia="Times New Roman" w:cs="Times New Roman"/>
          <w:color w:val="000000" w:themeColor="text1"/>
          <w:szCs w:val="22"/>
        </w:rPr>
        <w:t xml:space="preserve"> </w:t>
      </w:r>
    </w:p>
    <w:p w14:paraId="659584AA" w14:textId="7163B98F" w:rsidR="3D9801C8" w:rsidRDefault="00AD7298" w:rsidP="37240280">
      <w:pPr>
        <w:pStyle w:val="Heading2"/>
        <w:rPr>
          <w:rFonts w:eastAsia="Arial" w:cs="Arial"/>
          <w:color w:val="000000" w:themeColor="text1"/>
        </w:rPr>
      </w:pPr>
      <w:bookmarkStart w:id="160" w:name="_Toc484367011"/>
      <w:bookmarkStart w:id="161" w:name="_Toc146875052"/>
      <w:bookmarkStart w:id="162" w:name="_Toc1303503473"/>
      <w:r w:rsidRPr="0056E777">
        <w:rPr>
          <w:rFonts w:eastAsia="Arial" w:cs="Arial"/>
          <w:color w:val="000000" w:themeColor="text1"/>
        </w:rPr>
        <w:t xml:space="preserve">Appendix B: </w:t>
      </w:r>
      <w:bookmarkEnd w:id="160"/>
      <w:bookmarkEnd w:id="161"/>
      <w:r w:rsidR="3D9801C8" w:rsidRPr="0056E777">
        <w:rPr>
          <w:rFonts w:eastAsia="Arial" w:cs="Arial"/>
          <w:color w:val="000000" w:themeColor="text1"/>
        </w:rPr>
        <w:t>House of Quality</w:t>
      </w:r>
      <w:bookmarkEnd w:id="162"/>
    </w:p>
    <w:p w14:paraId="4451EBD8" w14:textId="20A2BEB5" w:rsidR="4C7A83C1" w:rsidRDefault="75900534" w:rsidP="7FA6B0FF">
      <w:r>
        <w:rPr>
          <w:noProof/>
        </w:rPr>
        <w:drawing>
          <wp:inline distT="0" distB="0" distL="0" distR="0" wp14:anchorId="449D8144" wp14:editId="752D4423">
            <wp:extent cx="5943600" cy="5334000"/>
            <wp:effectExtent l="0" t="0" r="0" b="0"/>
            <wp:docPr id="138100701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1007017" name=""/>
                    <pic:cNvPicPr/>
                  </pic:nvPicPr>
                  <pic:blipFill>
                    <a:blip r:embed="rId166">
                      <a:extLst>
                        <a:ext uri="{28A0092B-C50C-407E-A947-70E740481C1C}">
                          <a14:useLocalDpi xmlns:a14="http://schemas.microsoft.com/office/drawing/2010/main" val="0"/>
                        </a:ext>
                      </a:extLst>
                    </a:blip>
                    <a:stretch>
                      <a:fillRect/>
                    </a:stretch>
                  </pic:blipFill>
                  <pic:spPr>
                    <a:xfrm>
                      <a:off x="0" y="0"/>
                      <a:ext cx="5943600" cy="5334000"/>
                    </a:xfrm>
                    <a:prstGeom prst="rect">
                      <a:avLst/>
                    </a:prstGeom>
                  </pic:spPr>
                </pic:pic>
              </a:graphicData>
            </a:graphic>
          </wp:inline>
        </w:drawing>
      </w:r>
    </w:p>
    <w:p w14:paraId="37441485" w14:textId="39319AAF" w:rsidR="00AD7298" w:rsidRPr="00AD7298" w:rsidRDefault="00AD7298" w:rsidP="00AD7298">
      <w:pPr>
        <w:pStyle w:val="Heading2"/>
        <w:rPr>
          <w:rFonts w:eastAsia="Arial" w:cs="Arial"/>
          <w:color w:val="000000" w:themeColor="text1"/>
        </w:rPr>
      </w:pPr>
      <w:bookmarkStart w:id="163" w:name="_Toc1816602452"/>
      <w:r>
        <w:t xml:space="preserve">Appendix </w:t>
      </w:r>
      <w:r w:rsidR="3FE1BBDF">
        <w:t>C</w:t>
      </w:r>
      <w:r>
        <w:t xml:space="preserve">: </w:t>
      </w:r>
      <w:r w:rsidR="1A78F203" w:rsidRPr="0056E777">
        <w:rPr>
          <w:rFonts w:eastAsia="Arial" w:cs="Arial"/>
          <w:color w:val="000000" w:themeColor="text1"/>
        </w:rPr>
        <w:t>FMEA</w:t>
      </w:r>
      <w:r w:rsidR="00C00399" w:rsidRPr="0056E777">
        <w:rPr>
          <w:rFonts w:eastAsia="Arial" w:cs="Arial"/>
          <w:color w:val="000000" w:themeColor="text1"/>
        </w:rPr>
        <w:t xml:space="preserve"> Chassis</w:t>
      </w:r>
      <w:bookmarkEnd w:id="163"/>
    </w:p>
    <w:p w14:paraId="7158C303" w14:textId="77777777" w:rsidR="00C00399" w:rsidRDefault="78D52C2F">
      <w:r>
        <w:rPr>
          <w:noProof/>
        </w:rPr>
        <w:drawing>
          <wp:inline distT="0" distB="0" distL="0" distR="0" wp14:anchorId="3886DA66" wp14:editId="29F72158">
            <wp:extent cx="5943600" cy="5076825"/>
            <wp:effectExtent l="0" t="0" r="0" b="0"/>
            <wp:docPr id="793730721" name="drawing" descr="A white sheet of paper with black text&#10;&#10;Description automatically generated, Pi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3730721" name=""/>
                    <pic:cNvPicPr/>
                  </pic:nvPicPr>
                  <pic:blipFill>
                    <a:blip r:embed="rId167">
                      <a:extLst>
                        <a:ext uri="{28A0092B-C50C-407E-A947-70E740481C1C}">
                          <a14:useLocalDpi xmlns:a14="http://schemas.microsoft.com/office/drawing/2010/main" val="0"/>
                        </a:ext>
                      </a:extLst>
                    </a:blip>
                    <a:stretch>
                      <a:fillRect/>
                    </a:stretch>
                  </pic:blipFill>
                  <pic:spPr>
                    <a:xfrm>
                      <a:off x="0" y="0"/>
                      <a:ext cx="5943600" cy="5076825"/>
                    </a:xfrm>
                    <a:prstGeom prst="rect">
                      <a:avLst/>
                    </a:prstGeom>
                  </pic:spPr>
                </pic:pic>
              </a:graphicData>
            </a:graphic>
          </wp:inline>
        </w:drawing>
      </w:r>
    </w:p>
    <w:p w14:paraId="3E9795BB" w14:textId="77777777" w:rsidR="00C00399" w:rsidRDefault="00C00399"/>
    <w:p w14:paraId="433C5C70" w14:textId="3810C96E" w:rsidR="00C00399" w:rsidRDefault="00C00399" w:rsidP="00C00399">
      <w:pPr>
        <w:pStyle w:val="Heading2"/>
      </w:pPr>
      <w:bookmarkStart w:id="164" w:name="_Toc1540847955"/>
      <w:r>
        <w:t xml:space="preserve">Appendix D: FMEA </w:t>
      </w:r>
      <w:r w:rsidR="00B03BBD">
        <w:t>Aerodynamics</w:t>
      </w:r>
      <w:bookmarkEnd w:id="164"/>
    </w:p>
    <w:p w14:paraId="7033C252" w14:textId="4FD9855D" w:rsidR="00C00399" w:rsidRDefault="00795F47">
      <w:r w:rsidRPr="00795F47">
        <w:t> </w:t>
      </w:r>
      <w:r w:rsidRPr="00795F47">
        <w:rPr>
          <w:noProof/>
        </w:rPr>
        <w:drawing>
          <wp:inline distT="0" distB="0" distL="0" distR="0" wp14:anchorId="2D2E48DC" wp14:editId="24363D47">
            <wp:extent cx="5943600" cy="2326005"/>
            <wp:effectExtent l="0" t="0" r="0" b="0"/>
            <wp:docPr id="1016927921" name="Picture 8" descr="A white sheet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A white sheet with black text&#10;&#10;AI-generated content may be incorrect."/>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5943600" cy="2326005"/>
                    </a:xfrm>
                    <a:prstGeom prst="rect">
                      <a:avLst/>
                    </a:prstGeom>
                    <a:noFill/>
                    <a:ln>
                      <a:noFill/>
                    </a:ln>
                  </pic:spPr>
                </pic:pic>
              </a:graphicData>
            </a:graphic>
          </wp:inline>
        </w:drawing>
      </w:r>
    </w:p>
    <w:p w14:paraId="1D9559BC" w14:textId="753E4040" w:rsidR="78D52C2F" w:rsidRDefault="78D52C2F">
      <w:r>
        <w:br/>
      </w:r>
    </w:p>
    <w:p w14:paraId="37441486" w14:textId="77777777" w:rsidR="00AD7298" w:rsidRDefault="00AD7298">
      <w:pPr>
        <w:pStyle w:val="BodyText"/>
      </w:pPr>
    </w:p>
    <w:sectPr w:rsidR="00AD7298" w:rsidSect="002C683C">
      <w:footerReference w:type="default" r:id="rId168"/>
      <w:type w:val="continuous"/>
      <w:pgSz w:w="12240" w:h="15840"/>
      <w:pgMar w:top="1440" w:right="1440" w:bottom="1405" w:left="1440" w:header="720" w:footer="864" w:gutter="0"/>
      <w:pgNumType w:start="1"/>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28" w:author="Alexandra Lin Brister" w:date="2025-04-20T19:45:00Z" w:initials="AB">
    <w:p w14:paraId="139C4264" w14:textId="5C8B9F09" w:rsidR="00F47219" w:rsidRDefault="00F47219">
      <w:pPr>
        <w:pStyle w:val="CommentText"/>
      </w:pPr>
      <w:r>
        <w:rPr>
          <w:rStyle w:val="CommentReference"/>
        </w:rPr>
        <w:annotationRef/>
      </w:r>
      <w:r w:rsidRPr="6DC52389">
        <w:t>Add more</w:t>
      </w:r>
    </w:p>
    <w:p w14:paraId="1AF71CC3" w14:textId="4C83F715" w:rsidR="00F47219" w:rsidRDefault="00F47219">
      <w:pPr>
        <w:pStyle w:val="CommentText"/>
      </w:pPr>
    </w:p>
  </w:comment>
  <w:comment w:id="130" w:author="Alexandra Lin Brister" w:date="2025-04-20T19:52:00Z" w:initials="AB">
    <w:p w14:paraId="6639BB3B" w14:textId="0EA6E4E8" w:rsidR="0014346B" w:rsidRDefault="0014346B">
      <w:pPr>
        <w:pStyle w:val="CommentText"/>
      </w:pPr>
      <w:r>
        <w:rPr>
          <w:rStyle w:val="CommentReference"/>
        </w:rPr>
        <w:annotationRef/>
      </w:r>
      <w:r w:rsidRPr="3EED600B">
        <w:t xml:space="preserve">ADD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AF71CC3" w15:done="1"/>
  <w15:commentEx w15:paraId="6639BB3B"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339FC9F0" w16cex:dateUtc="2025-04-21T02:45:00Z"/>
  <w16cex:commentExtensible w16cex:durableId="5D845B05" w16cex:dateUtc="2025-04-21T02:52: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AF71CC3" w16cid:durableId="339FC9F0"/>
  <w16cid:commentId w16cid:paraId="6639BB3B" w16cid:durableId="5D845B05"/>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5A9874" w14:textId="77777777" w:rsidR="000306A1" w:rsidRDefault="000306A1">
      <w:r>
        <w:separator/>
      </w:r>
    </w:p>
  </w:endnote>
  <w:endnote w:type="continuationSeparator" w:id="0">
    <w:p w14:paraId="31F88DF8" w14:textId="77777777" w:rsidR="000306A1" w:rsidRDefault="000306A1">
      <w:r>
        <w:continuationSeparator/>
      </w:r>
    </w:p>
  </w:endnote>
  <w:endnote w:type="continuationNotice" w:id="1">
    <w:p w14:paraId="54CEB3DF" w14:textId="77777777" w:rsidR="000306A1" w:rsidRDefault="000306A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 PL UMing HK">
    <w:altName w:val="MS Gothic"/>
    <w:charset w:val="80"/>
    <w:family w:val="auto"/>
    <w:pitch w:val="variable"/>
  </w:font>
  <w:font w:name="Lohit Hindi">
    <w:altName w:val="MS Gothic"/>
    <w:charset w:val="80"/>
    <w:family w:val="auto"/>
    <w:pitch w:val="variable"/>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angal">
    <w:panose1 w:val="00000400000000000000"/>
    <w:charset w:val="01"/>
    <w:family w:val="roman"/>
    <w:pitch w:val="variable"/>
    <w:sig w:usb0="00002000" w:usb1="00000000" w:usb2="00000000" w:usb3="00000000" w:csb0="00000000"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roman"/>
    <w:pitch w:val="fixed"/>
    <w:sig w:usb0="00000001" w:usb1="08070000" w:usb2="00000010" w:usb3="00000000" w:csb0="00020000" w:csb1="00000000"/>
  </w:font>
  <w:font w:name="Times">
    <w:panose1 w:val="02020603050405020304"/>
    <w:charset w:val="00"/>
    <w:family w:val="auto"/>
    <w:pitch w:val="variable"/>
    <w:sig w:usb0="E00002FF" w:usb1="5000205A"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Aptos Narrow">
    <w:altName w:val="Calibri"/>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4148B" w14:textId="194A6611" w:rsidR="00B52EEA" w:rsidRDefault="00B52EEA">
    <w:pPr>
      <w:pStyle w:val="Footer"/>
      <w:jc w:val="center"/>
    </w:pPr>
    <w:r>
      <w:fldChar w:fldCharType="begin"/>
    </w:r>
    <w:r>
      <w:instrText xml:space="preserve"> PAGE \*roman </w:instrText>
    </w:r>
    <w:r>
      <w:fldChar w:fldCharType="separate"/>
    </w:r>
    <w:r w:rsidR="00206548">
      <w:rPr>
        <w:noProof/>
      </w:rPr>
      <w:t>iv</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53865058"/>
      <w:docPartObj>
        <w:docPartGallery w:val="Page Numbers (Bottom of Page)"/>
        <w:docPartUnique/>
      </w:docPartObj>
    </w:sdtPr>
    <w:sdtEndPr>
      <w:rPr>
        <w:color w:val="7F7F7F" w:themeColor="background1" w:themeShade="7F"/>
        <w:spacing w:val="60"/>
      </w:rPr>
    </w:sdtEndPr>
    <w:sdtContent>
      <w:p w14:paraId="6B0F6F13" w14:textId="7BFA8422" w:rsidR="00ED16FB" w:rsidRDefault="00ED16FB">
        <w:pPr>
          <w:pStyle w:val="Footer"/>
          <w:pBdr>
            <w:top w:val="single" w:sz="4" w:space="1" w:color="D9D9D9" w:themeColor="background1" w:themeShade="D9"/>
          </w:pBdr>
          <w:jc w:val="right"/>
        </w:pPr>
        <w:r>
          <w:fldChar w:fldCharType="begin"/>
        </w:r>
        <w:r>
          <w:instrText xml:space="preserve"> PAGE   \* MERGEFORMAT </w:instrText>
        </w:r>
        <w:r>
          <w:fldChar w:fldCharType="separate"/>
        </w:r>
        <w:r>
          <w:rPr>
            <w:noProof/>
          </w:rPr>
          <w:t>2</w:t>
        </w:r>
        <w:r>
          <w:rPr>
            <w:noProof/>
          </w:rPr>
          <w:fldChar w:fldCharType="end"/>
        </w:r>
        <w:r>
          <w:t xml:space="preserve"> | </w:t>
        </w:r>
        <w:r>
          <w:rPr>
            <w:color w:val="7F7F7F" w:themeColor="background1" w:themeShade="7F"/>
            <w:spacing w:val="60"/>
          </w:rPr>
          <w:t>Page</w:t>
        </w:r>
      </w:p>
    </w:sdtContent>
  </w:sdt>
  <w:p w14:paraId="3744148C" w14:textId="60B97501" w:rsidR="00B52EEA" w:rsidRDefault="00B52EEA">
    <w:pPr>
      <w:pStyle w:val="Footer"/>
      <w:jc w:val="center"/>
    </w:pPr>
  </w:p>
  <w:p w14:paraId="611C070F" w14:textId="77777777" w:rsidR="000B7836" w:rsidRDefault="000B7836"/>
  <w:p w14:paraId="1AAA5381" w14:textId="77777777" w:rsidR="000B7836" w:rsidRDefault="000B7836"/>
  <w:p w14:paraId="57A54A1D" w14:textId="77777777" w:rsidR="000B7836" w:rsidRDefault="000B783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F0DFBD" w14:textId="77777777" w:rsidR="000306A1" w:rsidRDefault="000306A1">
      <w:r>
        <w:separator/>
      </w:r>
    </w:p>
  </w:footnote>
  <w:footnote w:type="continuationSeparator" w:id="0">
    <w:p w14:paraId="7B1FD604" w14:textId="77777777" w:rsidR="000306A1" w:rsidRDefault="000306A1">
      <w:r>
        <w:continuationSeparator/>
      </w:r>
    </w:p>
  </w:footnote>
  <w:footnote w:type="continuationNotice" w:id="1">
    <w:p w14:paraId="470F44B7" w14:textId="77777777" w:rsidR="000306A1" w:rsidRDefault="000306A1"/>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B5A88694"/>
    <w:lvl w:ilvl="0">
      <w:start w:val="1"/>
      <w:numFmt w:val="decimal"/>
      <w:pStyle w:val="Heading1"/>
      <w:lvlText w:val="%1."/>
      <w:lvlJc w:val="left"/>
      <w:pPr>
        <w:tabs>
          <w:tab w:val="num" w:pos="432"/>
        </w:tabs>
        <w:ind w:left="432" w:hanging="432"/>
      </w:pPr>
    </w:lvl>
    <w:lvl w:ilvl="1">
      <w:start w:val="1"/>
      <w:numFmt w:val="decimal"/>
      <w:pStyle w:val="Heading2"/>
      <w:lvlText w:val="%1.%2 "/>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4284" w:hanging="864"/>
      </w:pPr>
    </w:lvl>
    <w:lvl w:ilvl="4">
      <w:start w:val="1"/>
      <w:numFmt w:val="decimal"/>
      <w:pStyle w:val="Heading5"/>
      <w:lvlText w:val="%1.%2.%3.%4.%5."/>
      <w:lvlJc w:val="left"/>
      <w:pPr>
        <w:tabs>
          <w:tab w:val="num" w:pos="1008"/>
        </w:tabs>
        <w:ind w:left="1008" w:hanging="1008"/>
      </w:pPr>
    </w:lvl>
    <w:lvl w:ilvl="5">
      <w:start w:val="1"/>
      <w:numFmt w:val="decimal"/>
      <w:pStyle w:val="Heading6"/>
      <w:lvlText w:val="%1.%2.%3.%4.%5.%6."/>
      <w:lvlJc w:val="left"/>
      <w:pPr>
        <w:tabs>
          <w:tab w:val="num" w:pos="1152"/>
        </w:tabs>
        <w:ind w:left="1152" w:hanging="1152"/>
      </w:pPr>
    </w:lvl>
    <w:lvl w:ilvl="6">
      <w:start w:val="1"/>
      <w:numFmt w:val="decimal"/>
      <w:pStyle w:val="Heading7"/>
      <w:lvlText w:val="%1.%2.%3.%4.%5.%6.%7."/>
      <w:lvlJc w:val="left"/>
      <w:pPr>
        <w:tabs>
          <w:tab w:val="num" w:pos="1296"/>
        </w:tabs>
        <w:ind w:left="1296" w:hanging="1296"/>
      </w:pPr>
    </w:lvl>
    <w:lvl w:ilvl="7">
      <w:start w:val="1"/>
      <w:numFmt w:val="decimal"/>
      <w:pStyle w:val="Heading8"/>
      <w:lvlText w:val="%1.%2.%3.%4.%5.%6.%7.%8."/>
      <w:lvlJc w:val="left"/>
      <w:pPr>
        <w:tabs>
          <w:tab w:val="num" w:pos="1440"/>
        </w:tabs>
        <w:ind w:left="1440" w:hanging="1440"/>
      </w:pPr>
    </w:lvl>
    <w:lvl w:ilvl="8">
      <w:start w:val="1"/>
      <w:numFmt w:val="decimal"/>
      <w:pStyle w:val="Heading9"/>
      <w:lvlText w:val="%1.%2.%3.%4.%5.%6.%7.%8.%9."/>
      <w:lvlJc w:val="left"/>
      <w:pPr>
        <w:tabs>
          <w:tab w:val="num" w:pos="1584"/>
        </w:tabs>
        <w:ind w:left="1584" w:hanging="1584"/>
      </w:pPr>
    </w:lvl>
  </w:abstractNum>
  <w:abstractNum w:abstractNumId="1" w15:restartNumberingAfterBreak="0">
    <w:nsid w:val="05851B9F"/>
    <w:multiLevelType w:val="multilevel"/>
    <w:tmpl w:val="2E2490B2"/>
    <w:lvl w:ilvl="0">
      <w:start w:val="1"/>
      <w:numFmt w:val="decimal"/>
      <w:lvlText w:val="%1."/>
      <w:lvlJc w:val="left"/>
      <w:pPr>
        <w:ind w:left="1778" w:hanging="360"/>
      </w:pPr>
    </w:lvl>
    <w:lvl w:ilvl="1">
      <w:start w:val="1"/>
      <w:numFmt w:val="decimal"/>
      <w:lvlText w:val="%1.%2."/>
      <w:lvlJc w:val="left"/>
      <w:pPr>
        <w:ind w:left="2498" w:hanging="360"/>
      </w:pPr>
    </w:lvl>
    <w:lvl w:ilvl="2">
      <w:start w:val="1"/>
      <w:numFmt w:val="decimal"/>
      <w:lvlText w:val="%1.%2.%3."/>
      <w:lvlJc w:val="left"/>
      <w:pPr>
        <w:ind w:left="3218" w:hanging="180"/>
      </w:pPr>
    </w:lvl>
    <w:lvl w:ilvl="3">
      <w:start w:val="1"/>
      <w:numFmt w:val="decimal"/>
      <w:lvlText w:val="%1.%2.%3.%4."/>
      <w:lvlJc w:val="left"/>
      <w:pPr>
        <w:ind w:left="3938" w:hanging="360"/>
      </w:pPr>
    </w:lvl>
    <w:lvl w:ilvl="4">
      <w:start w:val="1"/>
      <w:numFmt w:val="decimal"/>
      <w:lvlText w:val="%1.%2.%3.%4.%5."/>
      <w:lvlJc w:val="left"/>
      <w:pPr>
        <w:ind w:left="4658" w:hanging="360"/>
      </w:pPr>
    </w:lvl>
    <w:lvl w:ilvl="5">
      <w:start w:val="1"/>
      <w:numFmt w:val="decimal"/>
      <w:lvlText w:val="%1.%2.%3.%4.%5.%6."/>
      <w:lvlJc w:val="left"/>
      <w:pPr>
        <w:ind w:left="5378" w:hanging="180"/>
      </w:pPr>
    </w:lvl>
    <w:lvl w:ilvl="6">
      <w:start w:val="1"/>
      <w:numFmt w:val="decimal"/>
      <w:lvlText w:val="%1.%2.%3.%4.%5.%6.%7."/>
      <w:lvlJc w:val="left"/>
      <w:pPr>
        <w:ind w:left="6098" w:hanging="360"/>
      </w:pPr>
    </w:lvl>
    <w:lvl w:ilvl="7">
      <w:start w:val="1"/>
      <w:numFmt w:val="decimal"/>
      <w:lvlText w:val="%1.%2.%3.%4.%5.%6.%7.%8."/>
      <w:lvlJc w:val="left"/>
      <w:pPr>
        <w:ind w:left="6818" w:hanging="360"/>
      </w:pPr>
    </w:lvl>
    <w:lvl w:ilvl="8">
      <w:start w:val="1"/>
      <w:numFmt w:val="decimal"/>
      <w:lvlText w:val="%1.%2.%3.%4.%5.%6.%7.%8.%9."/>
      <w:lvlJc w:val="left"/>
      <w:pPr>
        <w:ind w:left="7538" w:hanging="180"/>
      </w:pPr>
    </w:lvl>
  </w:abstractNum>
  <w:abstractNum w:abstractNumId="2" w15:restartNumberingAfterBreak="0">
    <w:nsid w:val="09B53140"/>
    <w:multiLevelType w:val="hybridMultilevel"/>
    <w:tmpl w:val="8FDEDA1E"/>
    <w:lvl w:ilvl="0" w:tplc="52A29FFA">
      <w:start w:val="1"/>
      <w:numFmt w:val="bullet"/>
      <w:lvlText w:val=""/>
      <w:lvlJc w:val="left"/>
      <w:pPr>
        <w:ind w:left="720" w:hanging="360"/>
      </w:pPr>
      <w:rPr>
        <w:rFonts w:ascii="Symbol" w:hAnsi="Symbol" w:hint="default"/>
      </w:rPr>
    </w:lvl>
    <w:lvl w:ilvl="1" w:tplc="DEFABE2A">
      <w:start w:val="1"/>
      <w:numFmt w:val="bullet"/>
      <w:lvlText w:val="o"/>
      <w:lvlJc w:val="left"/>
      <w:pPr>
        <w:ind w:left="1440" w:hanging="360"/>
      </w:pPr>
      <w:rPr>
        <w:rFonts w:ascii="Courier New" w:hAnsi="Courier New" w:hint="default"/>
      </w:rPr>
    </w:lvl>
    <w:lvl w:ilvl="2" w:tplc="C4E05AB8">
      <w:start w:val="1"/>
      <w:numFmt w:val="bullet"/>
      <w:lvlText w:val=""/>
      <w:lvlJc w:val="left"/>
      <w:pPr>
        <w:ind w:left="2160" w:hanging="360"/>
      </w:pPr>
      <w:rPr>
        <w:rFonts w:ascii="Wingdings" w:hAnsi="Wingdings" w:hint="default"/>
      </w:rPr>
    </w:lvl>
    <w:lvl w:ilvl="3" w:tplc="D98A3F8E">
      <w:start w:val="1"/>
      <w:numFmt w:val="bullet"/>
      <w:lvlText w:val=""/>
      <w:lvlJc w:val="left"/>
      <w:pPr>
        <w:ind w:left="2880" w:hanging="360"/>
      </w:pPr>
      <w:rPr>
        <w:rFonts w:ascii="Symbol" w:hAnsi="Symbol" w:hint="default"/>
      </w:rPr>
    </w:lvl>
    <w:lvl w:ilvl="4" w:tplc="BFCEC958">
      <w:start w:val="1"/>
      <w:numFmt w:val="bullet"/>
      <w:lvlText w:val="o"/>
      <w:lvlJc w:val="left"/>
      <w:pPr>
        <w:ind w:left="3600" w:hanging="360"/>
      </w:pPr>
      <w:rPr>
        <w:rFonts w:ascii="Courier New" w:hAnsi="Courier New" w:hint="default"/>
      </w:rPr>
    </w:lvl>
    <w:lvl w:ilvl="5" w:tplc="CDEA3E28">
      <w:start w:val="1"/>
      <w:numFmt w:val="bullet"/>
      <w:lvlText w:val=""/>
      <w:lvlJc w:val="left"/>
      <w:pPr>
        <w:ind w:left="4320" w:hanging="360"/>
      </w:pPr>
      <w:rPr>
        <w:rFonts w:ascii="Wingdings" w:hAnsi="Wingdings" w:hint="default"/>
      </w:rPr>
    </w:lvl>
    <w:lvl w:ilvl="6" w:tplc="F2FC3144">
      <w:start w:val="1"/>
      <w:numFmt w:val="bullet"/>
      <w:lvlText w:val=""/>
      <w:lvlJc w:val="left"/>
      <w:pPr>
        <w:ind w:left="5040" w:hanging="360"/>
      </w:pPr>
      <w:rPr>
        <w:rFonts w:ascii="Symbol" w:hAnsi="Symbol" w:hint="default"/>
      </w:rPr>
    </w:lvl>
    <w:lvl w:ilvl="7" w:tplc="47F29368">
      <w:start w:val="1"/>
      <w:numFmt w:val="bullet"/>
      <w:lvlText w:val="o"/>
      <w:lvlJc w:val="left"/>
      <w:pPr>
        <w:ind w:left="5760" w:hanging="360"/>
      </w:pPr>
      <w:rPr>
        <w:rFonts w:ascii="Courier New" w:hAnsi="Courier New" w:hint="default"/>
      </w:rPr>
    </w:lvl>
    <w:lvl w:ilvl="8" w:tplc="6B2606F8">
      <w:start w:val="1"/>
      <w:numFmt w:val="bullet"/>
      <w:lvlText w:val=""/>
      <w:lvlJc w:val="left"/>
      <w:pPr>
        <w:ind w:left="6480" w:hanging="360"/>
      </w:pPr>
      <w:rPr>
        <w:rFonts w:ascii="Wingdings" w:hAnsi="Wingdings" w:hint="default"/>
      </w:rPr>
    </w:lvl>
  </w:abstractNum>
  <w:abstractNum w:abstractNumId="3" w15:restartNumberingAfterBreak="0">
    <w:nsid w:val="0CBD8AF4"/>
    <w:multiLevelType w:val="multilevel"/>
    <w:tmpl w:val="4E70AEF4"/>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1047DAE6"/>
    <w:multiLevelType w:val="multilevel"/>
    <w:tmpl w:val="66683598"/>
    <w:lvl w:ilvl="0">
      <w:start w:val="1"/>
      <w:numFmt w:val="decimal"/>
      <w:lvlText w:val="%1."/>
      <w:lvlJc w:val="left"/>
      <w:pPr>
        <w:ind w:left="720" w:hanging="360"/>
      </w:pPr>
    </w:lvl>
    <w:lvl w:ilvl="1">
      <w:start w:val="1"/>
      <w:numFmt w:val="lowerLetter"/>
      <w:lvlText w:val="%2."/>
      <w:lvlJc w:val="left"/>
      <w:pPr>
        <w:ind w:left="1440" w:hanging="360"/>
      </w:pPr>
    </w:lvl>
    <w:lvl w:ilvl="2">
      <w:start w:val="3"/>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 w15:restartNumberingAfterBreak="0">
    <w:nsid w:val="10FF298F"/>
    <w:multiLevelType w:val="hybridMultilevel"/>
    <w:tmpl w:val="4E5A28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905291F"/>
    <w:multiLevelType w:val="multilevel"/>
    <w:tmpl w:val="0C2670D2"/>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7" w15:restartNumberingAfterBreak="0">
    <w:nsid w:val="1B8DBB67"/>
    <w:multiLevelType w:val="hybridMultilevel"/>
    <w:tmpl w:val="0DE464E4"/>
    <w:lvl w:ilvl="0" w:tplc="FE9C3566">
      <w:start w:val="1"/>
      <w:numFmt w:val="bullet"/>
      <w:lvlText w:val=""/>
      <w:lvlJc w:val="left"/>
      <w:pPr>
        <w:ind w:left="720" w:hanging="360"/>
      </w:pPr>
      <w:rPr>
        <w:rFonts w:ascii="Symbol" w:hAnsi="Symbol" w:hint="default"/>
      </w:rPr>
    </w:lvl>
    <w:lvl w:ilvl="1" w:tplc="0D70BC46">
      <w:start w:val="1"/>
      <w:numFmt w:val="bullet"/>
      <w:lvlText w:val="o"/>
      <w:lvlJc w:val="left"/>
      <w:pPr>
        <w:ind w:left="1440" w:hanging="360"/>
      </w:pPr>
      <w:rPr>
        <w:rFonts w:ascii="Courier New" w:hAnsi="Courier New" w:hint="default"/>
      </w:rPr>
    </w:lvl>
    <w:lvl w:ilvl="2" w:tplc="49A82944">
      <w:start w:val="1"/>
      <w:numFmt w:val="bullet"/>
      <w:lvlText w:val=""/>
      <w:lvlJc w:val="left"/>
      <w:pPr>
        <w:ind w:left="2160" w:hanging="360"/>
      </w:pPr>
      <w:rPr>
        <w:rFonts w:ascii="Wingdings" w:hAnsi="Wingdings" w:hint="default"/>
      </w:rPr>
    </w:lvl>
    <w:lvl w:ilvl="3" w:tplc="7DFA74C2">
      <w:start w:val="1"/>
      <w:numFmt w:val="bullet"/>
      <w:lvlText w:val=""/>
      <w:lvlJc w:val="left"/>
      <w:pPr>
        <w:ind w:left="2880" w:hanging="360"/>
      </w:pPr>
      <w:rPr>
        <w:rFonts w:ascii="Symbol" w:hAnsi="Symbol" w:hint="default"/>
      </w:rPr>
    </w:lvl>
    <w:lvl w:ilvl="4" w:tplc="9D7C1006">
      <w:start w:val="1"/>
      <w:numFmt w:val="bullet"/>
      <w:lvlText w:val="o"/>
      <w:lvlJc w:val="left"/>
      <w:pPr>
        <w:ind w:left="3600" w:hanging="360"/>
      </w:pPr>
      <w:rPr>
        <w:rFonts w:ascii="Courier New" w:hAnsi="Courier New" w:hint="default"/>
      </w:rPr>
    </w:lvl>
    <w:lvl w:ilvl="5" w:tplc="2884DACC">
      <w:start w:val="1"/>
      <w:numFmt w:val="bullet"/>
      <w:lvlText w:val=""/>
      <w:lvlJc w:val="left"/>
      <w:pPr>
        <w:ind w:left="4320" w:hanging="360"/>
      </w:pPr>
      <w:rPr>
        <w:rFonts w:ascii="Wingdings" w:hAnsi="Wingdings" w:hint="default"/>
      </w:rPr>
    </w:lvl>
    <w:lvl w:ilvl="6" w:tplc="5C9A0E86">
      <w:start w:val="1"/>
      <w:numFmt w:val="bullet"/>
      <w:lvlText w:val=""/>
      <w:lvlJc w:val="left"/>
      <w:pPr>
        <w:ind w:left="5040" w:hanging="360"/>
      </w:pPr>
      <w:rPr>
        <w:rFonts w:ascii="Symbol" w:hAnsi="Symbol" w:hint="default"/>
      </w:rPr>
    </w:lvl>
    <w:lvl w:ilvl="7" w:tplc="6F30EBC4">
      <w:start w:val="1"/>
      <w:numFmt w:val="bullet"/>
      <w:lvlText w:val="o"/>
      <w:lvlJc w:val="left"/>
      <w:pPr>
        <w:ind w:left="5760" w:hanging="360"/>
      </w:pPr>
      <w:rPr>
        <w:rFonts w:ascii="Courier New" w:hAnsi="Courier New" w:hint="default"/>
      </w:rPr>
    </w:lvl>
    <w:lvl w:ilvl="8" w:tplc="7280309A">
      <w:start w:val="1"/>
      <w:numFmt w:val="bullet"/>
      <w:lvlText w:val=""/>
      <w:lvlJc w:val="left"/>
      <w:pPr>
        <w:ind w:left="6480" w:hanging="360"/>
      </w:pPr>
      <w:rPr>
        <w:rFonts w:ascii="Wingdings" w:hAnsi="Wingdings" w:hint="default"/>
      </w:rPr>
    </w:lvl>
  </w:abstractNum>
  <w:abstractNum w:abstractNumId="8" w15:restartNumberingAfterBreak="0">
    <w:nsid w:val="1CE36E5C"/>
    <w:multiLevelType w:val="multilevel"/>
    <w:tmpl w:val="08F034C4"/>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22813FD5"/>
    <w:multiLevelType w:val="multilevel"/>
    <w:tmpl w:val="B4E2EA46"/>
    <w:lvl w:ilvl="0">
      <w:start w:val="1"/>
      <w:numFmt w:val="decimal"/>
      <w:lvlText w:val="%1."/>
      <w:lvlJc w:val="left"/>
      <w:pPr>
        <w:ind w:left="720" w:hanging="360"/>
      </w:pPr>
    </w:lvl>
    <w:lvl w:ilvl="1">
      <w:start w:val="1"/>
      <w:numFmt w:val="lowerLetter"/>
      <w:lvlText w:val="%2."/>
      <w:lvlJc w:val="left"/>
      <w:pPr>
        <w:ind w:left="1440" w:hanging="360"/>
      </w:pPr>
    </w:lvl>
    <w:lvl w:ilvl="2">
      <w:start w:val="2"/>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 w15:restartNumberingAfterBreak="0">
    <w:nsid w:val="22986755"/>
    <w:multiLevelType w:val="multilevel"/>
    <w:tmpl w:val="7E6C8C96"/>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1" w15:restartNumberingAfterBreak="0">
    <w:nsid w:val="250D7FDA"/>
    <w:multiLevelType w:val="multilevel"/>
    <w:tmpl w:val="C0400EDA"/>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284F66FB"/>
    <w:multiLevelType w:val="multilevel"/>
    <w:tmpl w:val="4AFADB52"/>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3" w15:restartNumberingAfterBreak="0">
    <w:nsid w:val="2889A3B9"/>
    <w:multiLevelType w:val="multilevel"/>
    <w:tmpl w:val="F6C8D930"/>
    <w:lvl w:ilvl="0">
      <w:start w:val="1"/>
      <w:numFmt w:val="decimal"/>
      <w:lvlText w:val="%1."/>
      <w:lvlJc w:val="left"/>
      <w:pPr>
        <w:ind w:left="720" w:hanging="360"/>
      </w:pPr>
    </w:lvl>
    <w:lvl w:ilvl="1">
      <w:start w:val="4"/>
      <w:numFmt w:val="decimal"/>
      <w:lvlText w:val="%1.%2 "/>
      <w:lvlJc w:val="left"/>
      <w:pPr>
        <w:ind w:left="576" w:hanging="576"/>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2A603291"/>
    <w:multiLevelType w:val="hybridMultilevel"/>
    <w:tmpl w:val="72824C60"/>
    <w:lvl w:ilvl="0" w:tplc="78A6EB26">
      <w:start w:val="1"/>
      <w:numFmt w:val="bullet"/>
      <w:lvlText w:val=""/>
      <w:lvlJc w:val="left"/>
      <w:pPr>
        <w:ind w:left="720" w:hanging="360"/>
      </w:pPr>
      <w:rPr>
        <w:rFonts w:ascii="Symbol" w:hAnsi="Symbol" w:hint="default"/>
      </w:rPr>
    </w:lvl>
    <w:lvl w:ilvl="1" w:tplc="D0FCE156">
      <w:start w:val="1"/>
      <w:numFmt w:val="bullet"/>
      <w:lvlText w:val="o"/>
      <w:lvlJc w:val="left"/>
      <w:pPr>
        <w:ind w:left="1440" w:hanging="360"/>
      </w:pPr>
      <w:rPr>
        <w:rFonts w:ascii="Courier New" w:hAnsi="Courier New" w:hint="default"/>
      </w:rPr>
    </w:lvl>
    <w:lvl w:ilvl="2" w:tplc="3814CE04">
      <w:start w:val="1"/>
      <w:numFmt w:val="bullet"/>
      <w:lvlText w:val=""/>
      <w:lvlJc w:val="left"/>
      <w:pPr>
        <w:ind w:left="2160" w:hanging="360"/>
      </w:pPr>
      <w:rPr>
        <w:rFonts w:ascii="Wingdings" w:hAnsi="Wingdings" w:hint="default"/>
      </w:rPr>
    </w:lvl>
    <w:lvl w:ilvl="3" w:tplc="1EF8814A">
      <w:start w:val="1"/>
      <w:numFmt w:val="bullet"/>
      <w:lvlText w:val=""/>
      <w:lvlJc w:val="left"/>
      <w:pPr>
        <w:ind w:left="2880" w:hanging="360"/>
      </w:pPr>
      <w:rPr>
        <w:rFonts w:ascii="Symbol" w:hAnsi="Symbol" w:hint="default"/>
      </w:rPr>
    </w:lvl>
    <w:lvl w:ilvl="4" w:tplc="60DA1D5A">
      <w:start w:val="1"/>
      <w:numFmt w:val="bullet"/>
      <w:lvlText w:val="o"/>
      <w:lvlJc w:val="left"/>
      <w:pPr>
        <w:ind w:left="3600" w:hanging="360"/>
      </w:pPr>
      <w:rPr>
        <w:rFonts w:ascii="Courier New" w:hAnsi="Courier New" w:hint="default"/>
      </w:rPr>
    </w:lvl>
    <w:lvl w:ilvl="5" w:tplc="757A456C">
      <w:start w:val="1"/>
      <w:numFmt w:val="bullet"/>
      <w:lvlText w:val=""/>
      <w:lvlJc w:val="left"/>
      <w:pPr>
        <w:ind w:left="4320" w:hanging="360"/>
      </w:pPr>
      <w:rPr>
        <w:rFonts w:ascii="Wingdings" w:hAnsi="Wingdings" w:hint="default"/>
      </w:rPr>
    </w:lvl>
    <w:lvl w:ilvl="6" w:tplc="A768DDBE">
      <w:start w:val="1"/>
      <w:numFmt w:val="bullet"/>
      <w:lvlText w:val=""/>
      <w:lvlJc w:val="left"/>
      <w:pPr>
        <w:ind w:left="5040" w:hanging="360"/>
      </w:pPr>
      <w:rPr>
        <w:rFonts w:ascii="Symbol" w:hAnsi="Symbol" w:hint="default"/>
      </w:rPr>
    </w:lvl>
    <w:lvl w:ilvl="7" w:tplc="7A56A34A">
      <w:start w:val="1"/>
      <w:numFmt w:val="bullet"/>
      <w:lvlText w:val="o"/>
      <w:lvlJc w:val="left"/>
      <w:pPr>
        <w:ind w:left="5760" w:hanging="360"/>
      </w:pPr>
      <w:rPr>
        <w:rFonts w:ascii="Courier New" w:hAnsi="Courier New" w:hint="default"/>
      </w:rPr>
    </w:lvl>
    <w:lvl w:ilvl="8" w:tplc="E8EE9AD4">
      <w:start w:val="1"/>
      <w:numFmt w:val="bullet"/>
      <w:lvlText w:val=""/>
      <w:lvlJc w:val="left"/>
      <w:pPr>
        <w:ind w:left="6480" w:hanging="360"/>
      </w:pPr>
      <w:rPr>
        <w:rFonts w:ascii="Wingdings" w:hAnsi="Wingdings" w:hint="default"/>
      </w:rPr>
    </w:lvl>
  </w:abstractNum>
  <w:abstractNum w:abstractNumId="15" w15:restartNumberingAfterBreak="0">
    <w:nsid w:val="3317526D"/>
    <w:multiLevelType w:val="multilevel"/>
    <w:tmpl w:val="471E95EC"/>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369C9ACC"/>
    <w:multiLevelType w:val="multilevel"/>
    <w:tmpl w:val="58C6F6E4"/>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7" w15:restartNumberingAfterBreak="0">
    <w:nsid w:val="3B479C8F"/>
    <w:multiLevelType w:val="hybridMultilevel"/>
    <w:tmpl w:val="0D4EB388"/>
    <w:lvl w:ilvl="0" w:tplc="EF60EB38">
      <w:start w:val="1"/>
      <w:numFmt w:val="bullet"/>
      <w:lvlText w:val=""/>
      <w:lvlJc w:val="left"/>
      <w:pPr>
        <w:ind w:left="720" w:hanging="360"/>
      </w:pPr>
      <w:rPr>
        <w:rFonts w:ascii="Symbol" w:hAnsi="Symbol" w:hint="default"/>
      </w:rPr>
    </w:lvl>
    <w:lvl w:ilvl="1" w:tplc="574208D4">
      <w:start w:val="1"/>
      <w:numFmt w:val="bullet"/>
      <w:lvlText w:val="o"/>
      <w:lvlJc w:val="left"/>
      <w:pPr>
        <w:ind w:left="1440" w:hanging="360"/>
      </w:pPr>
      <w:rPr>
        <w:rFonts w:ascii="Courier New" w:hAnsi="Courier New" w:hint="default"/>
      </w:rPr>
    </w:lvl>
    <w:lvl w:ilvl="2" w:tplc="2E18BED8">
      <w:start w:val="1"/>
      <w:numFmt w:val="bullet"/>
      <w:lvlText w:val=""/>
      <w:lvlJc w:val="left"/>
      <w:pPr>
        <w:ind w:left="2160" w:hanging="360"/>
      </w:pPr>
      <w:rPr>
        <w:rFonts w:ascii="Wingdings" w:hAnsi="Wingdings" w:hint="default"/>
      </w:rPr>
    </w:lvl>
    <w:lvl w:ilvl="3" w:tplc="EB8A95A2">
      <w:start w:val="1"/>
      <w:numFmt w:val="bullet"/>
      <w:lvlText w:val=""/>
      <w:lvlJc w:val="left"/>
      <w:pPr>
        <w:ind w:left="2880" w:hanging="360"/>
      </w:pPr>
      <w:rPr>
        <w:rFonts w:ascii="Symbol" w:hAnsi="Symbol" w:hint="default"/>
      </w:rPr>
    </w:lvl>
    <w:lvl w:ilvl="4" w:tplc="0ACC7144">
      <w:start w:val="1"/>
      <w:numFmt w:val="bullet"/>
      <w:lvlText w:val="o"/>
      <w:lvlJc w:val="left"/>
      <w:pPr>
        <w:ind w:left="3600" w:hanging="360"/>
      </w:pPr>
      <w:rPr>
        <w:rFonts w:ascii="Courier New" w:hAnsi="Courier New" w:hint="default"/>
      </w:rPr>
    </w:lvl>
    <w:lvl w:ilvl="5" w:tplc="DE3A14F6">
      <w:start w:val="1"/>
      <w:numFmt w:val="bullet"/>
      <w:lvlText w:val=""/>
      <w:lvlJc w:val="left"/>
      <w:pPr>
        <w:ind w:left="4320" w:hanging="360"/>
      </w:pPr>
      <w:rPr>
        <w:rFonts w:ascii="Wingdings" w:hAnsi="Wingdings" w:hint="default"/>
      </w:rPr>
    </w:lvl>
    <w:lvl w:ilvl="6" w:tplc="6E7CE352">
      <w:start w:val="1"/>
      <w:numFmt w:val="bullet"/>
      <w:lvlText w:val=""/>
      <w:lvlJc w:val="left"/>
      <w:pPr>
        <w:ind w:left="5040" w:hanging="360"/>
      </w:pPr>
      <w:rPr>
        <w:rFonts w:ascii="Symbol" w:hAnsi="Symbol" w:hint="default"/>
      </w:rPr>
    </w:lvl>
    <w:lvl w:ilvl="7" w:tplc="485A1FFA">
      <w:start w:val="1"/>
      <w:numFmt w:val="bullet"/>
      <w:lvlText w:val="o"/>
      <w:lvlJc w:val="left"/>
      <w:pPr>
        <w:ind w:left="5760" w:hanging="360"/>
      </w:pPr>
      <w:rPr>
        <w:rFonts w:ascii="Courier New" w:hAnsi="Courier New" w:hint="default"/>
      </w:rPr>
    </w:lvl>
    <w:lvl w:ilvl="8" w:tplc="316A1B64">
      <w:start w:val="1"/>
      <w:numFmt w:val="bullet"/>
      <w:lvlText w:val=""/>
      <w:lvlJc w:val="left"/>
      <w:pPr>
        <w:ind w:left="6480" w:hanging="360"/>
      </w:pPr>
      <w:rPr>
        <w:rFonts w:ascii="Wingdings" w:hAnsi="Wingdings" w:hint="default"/>
      </w:rPr>
    </w:lvl>
  </w:abstractNum>
  <w:abstractNum w:abstractNumId="18" w15:restartNumberingAfterBreak="0">
    <w:nsid w:val="464DC365"/>
    <w:multiLevelType w:val="multilevel"/>
    <w:tmpl w:val="F53492F6"/>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9" w15:restartNumberingAfterBreak="0">
    <w:nsid w:val="4B395E62"/>
    <w:multiLevelType w:val="hybridMultilevel"/>
    <w:tmpl w:val="0F02194E"/>
    <w:lvl w:ilvl="0" w:tplc="26EC7FBE">
      <w:start w:val="1"/>
      <w:numFmt w:val="lowerLetter"/>
      <w:lvlText w:val="%1."/>
      <w:lvlJc w:val="left"/>
      <w:pPr>
        <w:ind w:left="720" w:hanging="360"/>
      </w:pPr>
    </w:lvl>
    <w:lvl w:ilvl="1" w:tplc="2C46E722">
      <w:start w:val="1"/>
      <w:numFmt w:val="lowerLetter"/>
      <w:lvlText w:val="%2."/>
      <w:lvlJc w:val="left"/>
      <w:pPr>
        <w:ind w:left="1440" w:hanging="360"/>
      </w:pPr>
    </w:lvl>
    <w:lvl w:ilvl="2" w:tplc="84680DFC">
      <w:start w:val="1"/>
      <w:numFmt w:val="lowerRoman"/>
      <w:lvlText w:val="%3."/>
      <w:lvlJc w:val="right"/>
      <w:pPr>
        <w:ind w:left="2160" w:hanging="180"/>
      </w:pPr>
    </w:lvl>
    <w:lvl w:ilvl="3" w:tplc="C8501C64">
      <w:start w:val="1"/>
      <w:numFmt w:val="decimal"/>
      <w:lvlText w:val="%4."/>
      <w:lvlJc w:val="left"/>
      <w:pPr>
        <w:ind w:left="2880" w:hanging="360"/>
      </w:pPr>
    </w:lvl>
    <w:lvl w:ilvl="4" w:tplc="B1B2AEB6">
      <w:start w:val="1"/>
      <w:numFmt w:val="lowerLetter"/>
      <w:lvlText w:val="%5."/>
      <w:lvlJc w:val="left"/>
      <w:pPr>
        <w:ind w:left="3600" w:hanging="360"/>
      </w:pPr>
    </w:lvl>
    <w:lvl w:ilvl="5" w:tplc="FCF017F6">
      <w:start w:val="1"/>
      <w:numFmt w:val="lowerRoman"/>
      <w:lvlText w:val="%6."/>
      <w:lvlJc w:val="right"/>
      <w:pPr>
        <w:ind w:left="4320" w:hanging="180"/>
      </w:pPr>
    </w:lvl>
    <w:lvl w:ilvl="6" w:tplc="A350E212">
      <w:start w:val="1"/>
      <w:numFmt w:val="decimal"/>
      <w:lvlText w:val="%7."/>
      <w:lvlJc w:val="left"/>
      <w:pPr>
        <w:ind w:left="5040" w:hanging="360"/>
      </w:pPr>
    </w:lvl>
    <w:lvl w:ilvl="7" w:tplc="7840C678">
      <w:start w:val="1"/>
      <w:numFmt w:val="lowerLetter"/>
      <w:lvlText w:val="%8."/>
      <w:lvlJc w:val="left"/>
      <w:pPr>
        <w:ind w:left="5760" w:hanging="360"/>
      </w:pPr>
    </w:lvl>
    <w:lvl w:ilvl="8" w:tplc="83084F0E">
      <w:start w:val="1"/>
      <w:numFmt w:val="lowerRoman"/>
      <w:lvlText w:val="%9."/>
      <w:lvlJc w:val="right"/>
      <w:pPr>
        <w:ind w:left="6480" w:hanging="180"/>
      </w:pPr>
    </w:lvl>
  </w:abstractNum>
  <w:abstractNum w:abstractNumId="20" w15:restartNumberingAfterBreak="0">
    <w:nsid w:val="4B91B9E7"/>
    <w:multiLevelType w:val="multilevel"/>
    <w:tmpl w:val="E2EE6072"/>
    <w:lvl w:ilvl="0">
      <w:start w:val="1"/>
      <w:numFmt w:val="decimal"/>
      <w:lvlText w:val="%1."/>
      <w:lvlJc w:val="left"/>
      <w:pPr>
        <w:ind w:left="720" w:hanging="360"/>
      </w:pPr>
    </w:lvl>
    <w:lvl w:ilvl="1">
      <w:start w:val="1"/>
      <w:numFmt w:val="decimal"/>
      <w:lvlText w:val="%1.%2 "/>
      <w:lvlJc w:val="left"/>
      <w:pPr>
        <w:ind w:left="576" w:hanging="576"/>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4BEF6736"/>
    <w:multiLevelType w:val="multilevel"/>
    <w:tmpl w:val="A9769A80"/>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4F17027F"/>
    <w:multiLevelType w:val="hybridMultilevel"/>
    <w:tmpl w:val="FFFFFFFF"/>
    <w:lvl w:ilvl="0" w:tplc="58F654C6">
      <w:start w:val="1"/>
      <w:numFmt w:val="lowerLetter"/>
      <w:lvlText w:val="%1."/>
      <w:lvlJc w:val="left"/>
      <w:pPr>
        <w:ind w:left="720" w:hanging="360"/>
      </w:pPr>
    </w:lvl>
    <w:lvl w:ilvl="1" w:tplc="B914E588">
      <w:start w:val="1"/>
      <w:numFmt w:val="lowerLetter"/>
      <w:lvlText w:val="%2."/>
      <w:lvlJc w:val="left"/>
      <w:pPr>
        <w:ind w:left="1440" w:hanging="360"/>
      </w:pPr>
    </w:lvl>
    <w:lvl w:ilvl="2" w:tplc="3C804890">
      <w:start w:val="1"/>
      <w:numFmt w:val="lowerRoman"/>
      <w:lvlText w:val="%3."/>
      <w:lvlJc w:val="right"/>
      <w:pPr>
        <w:ind w:left="2160" w:hanging="180"/>
      </w:pPr>
    </w:lvl>
    <w:lvl w:ilvl="3" w:tplc="3CF4BD94">
      <w:start w:val="1"/>
      <w:numFmt w:val="decimal"/>
      <w:lvlText w:val="%4."/>
      <w:lvlJc w:val="left"/>
      <w:pPr>
        <w:ind w:left="2880" w:hanging="360"/>
      </w:pPr>
    </w:lvl>
    <w:lvl w:ilvl="4" w:tplc="4A76F49A">
      <w:start w:val="1"/>
      <w:numFmt w:val="lowerLetter"/>
      <w:lvlText w:val="%5."/>
      <w:lvlJc w:val="left"/>
      <w:pPr>
        <w:ind w:left="3600" w:hanging="360"/>
      </w:pPr>
    </w:lvl>
    <w:lvl w:ilvl="5" w:tplc="5E5ED5C8">
      <w:start w:val="1"/>
      <w:numFmt w:val="lowerRoman"/>
      <w:lvlText w:val="%6."/>
      <w:lvlJc w:val="right"/>
      <w:pPr>
        <w:ind w:left="4320" w:hanging="180"/>
      </w:pPr>
    </w:lvl>
    <w:lvl w:ilvl="6" w:tplc="E53A65A4">
      <w:start w:val="1"/>
      <w:numFmt w:val="decimal"/>
      <w:lvlText w:val="%7."/>
      <w:lvlJc w:val="left"/>
      <w:pPr>
        <w:ind w:left="5040" w:hanging="360"/>
      </w:pPr>
    </w:lvl>
    <w:lvl w:ilvl="7" w:tplc="A93C135C">
      <w:start w:val="1"/>
      <w:numFmt w:val="lowerLetter"/>
      <w:lvlText w:val="%8."/>
      <w:lvlJc w:val="left"/>
      <w:pPr>
        <w:ind w:left="5760" w:hanging="360"/>
      </w:pPr>
    </w:lvl>
    <w:lvl w:ilvl="8" w:tplc="F22C2B18">
      <w:start w:val="1"/>
      <w:numFmt w:val="lowerRoman"/>
      <w:lvlText w:val="%9."/>
      <w:lvlJc w:val="right"/>
      <w:pPr>
        <w:ind w:left="6480" w:hanging="180"/>
      </w:pPr>
    </w:lvl>
  </w:abstractNum>
  <w:abstractNum w:abstractNumId="23" w15:restartNumberingAfterBreak="0">
    <w:nsid w:val="563C5162"/>
    <w:multiLevelType w:val="hybridMultilevel"/>
    <w:tmpl w:val="24C87016"/>
    <w:lvl w:ilvl="0" w:tplc="5E5C69F8">
      <w:start w:val="1"/>
      <w:numFmt w:val="bullet"/>
      <w:lvlText w:val=""/>
      <w:lvlJc w:val="left"/>
      <w:pPr>
        <w:ind w:left="720" w:hanging="360"/>
      </w:pPr>
      <w:rPr>
        <w:rFonts w:ascii="Symbol" w:hAnsi="Symbol" w:hint="default"/>
      </w:rPr>
    </w:lvl>
    <w:lvl w:ilvl="1" w:tplc="BB8EC85C">
      <w:start w:val="1"/>
      <w:numFmt w:val="bullet"/>
      <w:lvlText w:val="o"/>
      <w:lvlJc w:val="left"/>
      <w:pPr>
        <w:ind w:left="1440" w:hanging="360"/>
      </w:pPr>
      <w:rPr>
        <w:rFonts w:ascii="Courier New" w:hAnsi="Courier New" w:hint="default"/>
      </w:rPr>
    </w:lvl>
    <w:lvl w:ilvl="2" w:tplc="F06AA060">
      <w:start w:val="1"/>
      <w:numFmt w:val="bullet"/>
      <w:lvlText w:val=""/>
      <w:lvlJc w:val="left"/>
      <w:pPr>
        <w:ind w:left="2160" w:hanging="360"/>
      </w:pPr>
      <w:rPr>
        <w:rFonts w:ascii="Wingdings" w:hAnsi="Wingdings" w:hint="default"/>
      </w:rPr>
    </w:lvl>
    <w:lvl w:ilvl="3" w:tplc="F0C2DA88">
      <w:start w:val="1"/>
      <w:numFmt w:val="bullet"/>
      <w:lvlText w:val=""/>
      <w:lvlJc w:val="left"/>
      <w:pPr>
        <w:ind w:left="2880" w:hanging="360"/>
      </w:pPr>
      <w:rPr>
        <w:rFonts w:ascii="Symbol" w:hAnsi="Symbol" w:hint="default"/>
      </w:rPr>
    </w:lvl>
    <w:lvl w:ilvl="4" w:tplc="1A463066">
      <w:start w:val="1"/>
      <w:numFmt w:val="bullet"/>
      <w:lvlText w:val="o"/>
      <w:lvlJc w:val="left"/>
      <w:pPr>
        <w:ind w:left="3600" w:hanging="360"/>
      </w:pPr>
      <w:rPr>
        <w:rFonts w:ascii="Courier New" w:hAnsi="Courier New" w:hint="default"/>
      </w:rPr>
    </w:lvl>
    <w:lvl w:ilvl="5" w:tplc="3E1AC62A">
      <w:start w:val="1"/>
      <w:numFmt w:val="bullet"/>
      <w:lvlText w:val=""/>
      <w:lvlJc w:val="left"/>
      <w:pPr>
        <w:ind w:left="4320" w:hanging="360"/>
      </w:pPr>
      <w:rPr>
        <w:rFonts w:ascii="Wingdings" w:hAnsi="Wingdings" w:hint="default"/>
      </w:rPr>
    </w:lvl>
    <w:lvl w:ilvl="6" w:tplc="F42E15E0">
      <w:start w:val="1"/>
      <w:numFmt w:val="bullet"/>
      <w:lvlText w:val=""/>
      <w:lvlJc w:val="left"/>
      <w:pPr>
        <w:ind w:left="5040" w:hanging="360"/>
      </w:pPr>
      <w:rPr>
        <w:rFonts w:ascii="Symbol" w:hAnsi="Symbol" w:hint="default"/>
      </w:rPr>
    </w:lvl>
    <w:lvl w:ilvl="7" w:tplc="AC34F78E">
      <w:start w:val="1"/>
      <w:numFmt w:val="bullet"/>
      <w:lvlText w:val="o"/>
      <w:lvlJc w:val="left"/>
      <w:pPr>
        <w:ind w:left="5760" w:hanging="360"/>
      </w:pPr>
      <w:rPr>
        <w:rFonts w:ascii="Courier New" w:hAnsi="Courier New" w:hint="default"/>
      </w:rPr>
    </w:lvl>
    <w:lvl w:ilvl="8" w:tplc="BB460CD6">
      <w:start w:val="1"/>
      <w:numFmt w:val="bullet"/>
      <w:lvlText w:val=""/>
      <w:lvlJc w:val="left"/>
      <w:pPr>
        <w:ind w:left="6480" w:hanging="360"/>
      </w:pPr>
      <w:rPr>
        <w:rFonts w:ascii="Wingdings" w:hAnsi="Wingdings" w:hint="default"/>
      </w:rPr>
    </w:lvl>
  </w:abstractNum>
  <w:abstractNum w:abstractNumId="24" w15:restartNumberingAfterBreak="0">
    <w:nsid w:val="58894DDD"/>
    <w:multiLevelType w:val="hybridMultilevel"/>
    <w:tmpl w:val="FFFFFFFF"/>
    <w:lvl w:ilvl="0" w:tplc="959C24EE">
      <w:start w:val="1"/>
      <w:numFmt w:val="lowerLetter"/>
      <w:lvlText w:val="%1."/>
      <w:lvlJc w:val="left"/>
      <w:pPr>
        <w:ind w:left="720" w:hanging="360"/>
      </w:pPr>
    </w:lvl>
    <w:lvl w:ilvl="1" w:tplc="48AC5D4A">
      <w:start w:val="1"/>
      <w:numFmt w:val="lowerLetter"/>
      <w:lvlText w:val="%2."/>
      <w:lvlJc w:val="left"/>
      <w:pPr>
        <w:ind w:left="1440" w:hanging="360"/>
      </w:pPr>
    </w:lvl>
    <w:lvl w:ilvl="2" w:tplc="645C9C74">
      <w:start w:val="1"/>
      <w:numFmt w:val="lowerRoman"/>
      <w:lvlText w:val="%3."/>
      <w:lvlJc w:val="right"/>
      <w:pPr>
        <w:ind w:left="2160" w:hanging="180"/>
      </w:pPr>
    </w:lvl>
    <w:lvl w:ilvl="3" w:tplc="A6FCAF3A">
      <w:start w:val="1"/>
      <w:numFmt w:val="decimal"/>
      <w:lvlText w:val="%4."/>
      <w:lvlJc w:val="left"/>
      <w:pPr>
        <w:ind w:left="2880" w:hanging="360"/>
      </w:pPr>
    </w:lvl>
    <w:lvl w:ilvl="4" w:tplc="FAE49A36">
      <w:start w:val="1"/>
      <w:numFmt w:val="lowerLetter"/>
      <w:lvlText w:val="%5."/>
      <w:lvlJc w:val="left"/>
      <w:pPr>
        <w:ind w:left="3600" w:hanging="360"/>
      </w:pPr>
    </w:lvl>
    <w:lvl w:ilvl="5" w:tplc="7C5EB588">
      <w:start w:val="1"/>
      <w:numFmt w:val="lowerRoman"/>
      <w:lvlText w:val="%6."/>
      <w:lvlJc w:val="right"/>
      <w:pPr>
        <w:ind w:left="4320" w:hanging="180"/>
      </w:pPr>
    </w:lvl>
    <w:lvl w:ilvl="6" w:tplc="ADDEC1B8">
      <w:start w:val="1"/>
      <w:numFmt w:val="decimal"/>
      <w:lvlText w:val="%7."/>
      <w:lvlJc w:val="left"/>
      <w:pPr>
        <w:ind w:left="5040" w:hanging="360"/>
      </w:pPr>
    </w:lvl>
    <w:lvl w:ilvl="7" w:tplc="3F42195C">
      <w:start w:val="1"/>
      <w:numFmt w:val="lowerLetter"/>
      <w:lvlText w:val="%8."/>
      <w:lvlJc w:val="left"/>
      <w:pPr>
        <w:ind w:left="5760" w:hanging="360"/>
      </w:pPr>
    </w:lvl>
    <w:lvl w:ilvl="8" w:tplc="331291FA">
      <w:start w:val="1"/>
      <w:numFmt w:val="lowerRoman"/>
      <w:lvlText w:val="%9."/>
      <w:lvlJc w:val="right"/>
      <w:pPr>
        <w:ind w:left="6480" w:hanging="180"/>
      </w:pPr>
    </w:lvl>
  </w:abstractNum>
  <w:abstractNum w:abstractNumId="25" w15:restartNumberingAfterBreak="0">
    <w:nsid w:val="60700428"/>
    <w:multiLevelType w:val="hybridMultilevel"/>
    <w:tmpl w:val="5C84A3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63BACF85"/>
    <w:multiLevelType w:val="multilevel"/>
    <w:tmpl w:val="C95EB3B8"/>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27" w15:restartNumberingAfterBreak="0">
    <w:nsid w:val="6438960D"/>
    <w:multiLevelType w:val="multilevel"/>
    <w:tmpl w:val="36D28196"/>
    <w:lvl w:ilvl="0">
      <w:start w:val="1"/>
      <w:numFmt w:val="decimal"/>
      <w:lvlText w:val="%1."/>
      <w:lvlJc w:val="left"/>
      <w:pPr>
        <w:ind w:left="720" w:hanging="360"/>
      </w:pPr>
    </w:lvl>
    <w:lvl w:ilvl="1">
      <w:start w:val="1"/>
      <w:numFmt w:val="decimal"/>
      <w:lvlText w:val="%1.%2 "/>
      <w:lvlJc w:val="left"/>
      <w:pPr>
        <w:ind w:left="576" w:hanging="576"/>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8" w15:restartNumberingAfterBreak="0">
    <w:nsid w:val="6975DB27"/>
    <w:multiLevelType w:val="multilevel"/>
    <w:tmpl w:val="88801DAE"/>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
      <w:lvlJc w:val="left"/>
      <w:pPr>
        <w:ind w:left="720" w:hanging="72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9" w15:restartNumberingAfterBreak="0">
    <w:nsid w:val="6E11304C"/>
    <w:multiLevelType w:val="hybridMultilevel"/>
    <w:tmpl w:val="FFFFFFFF"/>
    <w:lvl w:ilvl="0" w:tplc="54EA15D0">
      <w:start w:val="1"/>
      <w:numFmt w:val="bullet"/>
      <w:lvlText w:val=""/>
      <w:lvlJc w:val="left"/>
      <w:pPr>
        <w:ind w:left="720" w:hanging="360"/>
      </w:pPr>
      <w:rPr>
        <w:rFonts w:ascii="Symbol" w:hAnsi="Symbol" w:hint="default"/>
      </w:rPr>
    </w:lvl>
    <w:lvl w:ilvl="1" w:tplc="24D2E8EA">
      <w:start w:val="1"/>
      <w:numFmt w:val="bullet"/>
      <w:lvlText w:val="o"/>
      <w:lvlJc w:val="left"/>
      <w:pPr>
        <w:ind w:left="1440" w:hanging="360"/>
      </w:pPr>
      <w:rPr>
        <w:rFonts w:ascii="Courier New" w:hAnsi="Courier New" w:hint="default"/>
      </w:rPr>
    </w:lvl>
    <w:lvl w:ilvl="2" w:tplc="FDEE4538">
      <w:start w:val="1"/>
      <w:numFmt w:val="bullet"/>
      <w:lvlText w:val=""/>
      <w:lvlJc w:val="left"/>
      <w:pPr>
        <w:ind w:left="2160" w:hanging="360"/>
      </w:pPr>
      <w:rPr>
        <w:rFonts w:ascii="Wingdings" w:hAnsi="Wingdings" w:hint="default"/>
      </w:rPr>
    </w:lvl>
    <w:lvl w:ilvl="3" w:tplc="FEE427F8">
      <w:start w:val="1"/>
      <w:numFmt w:val="bullet"/>
      <w:lvlText w:val=""/>
      <w:lvlJc w:val="left"/>
      <w:pPr>
        <w:ind w:left="2880" w:hanging="360"/>
      </w:pPr>
      <w:rPr>
        <w:rFonts w:ascii="Symbol" w:hAnsi="Symbol" w:hint="default"/>
      </w:rPr>
    </w:lvl>
    <w:lvl w:ilvl="4" w:tplc="CCB6E4EC">
      <w:start w:val="1"/>
      <w:numFmt w:val="bullet"/>
      <w:lvlText w:val="o"/>
      <w:lvlJc w:val="left"/>
      <w:pPr>
        <w:ind w:left="3600" w:hanging="360"/>
      </w:pPr>
      <w:rPr>
        <w:rFonts w:ascii="Courier New" w:hAnsi="Courier New" w:hint="default"/>
      </w:rPr>
    </w:lvl>
    <w:lvl w:ilvl="5" w:tplc="E98662BA">
      <w:start w:val="1"/>
      <w:numFmt w:val="bullet"/>
      <w:lvlText w:val=""/>
      <w:lvlJc w:val="left"/>
      <w:pPr>
        <w:ind w:left="4320" w:hanging="360"/>
      </w:pPr>
      <w:rPr>
        <w:rFonts w:ascii="Wingdings" w:hAnsi="Wingdings" w:hint="default"/>
      </w:rPr>
    </w:lvl>
    <w:lvl w:ilvl="6" w:tplc="0FF69048">
      <w:start w:val="1"/>
      <w:numFmt w:val="bullet"/>
      <w:lvlText w:val=""/>
      <w:lvlJc w:val="left"/>
      <w:pPr>
        <w:ind w:left="5040" w:hanging="360"/>
      </w:pPr>
      <w:rPr>
        <w:rFonts w:ascii="Symbol" w:hAnsi="Symbol" w:hint="default"/>
      </w:rPr>
    </w:lvl>
    <w:lvl w:ilvl="7" w:tplc="B02289B4">
      <w:start w:val="1"/>
      <w:numFmt w:val="bullet"/>
      <w:lvlText w:val="o"/>
      <w:lvlJc w:val="left"/>
      <w:pPr>
        <w:ind w:left="5760" w:hanging="360"/>
      </w:pPr>
      <w:rPr>
        <w:rFonts w:ascii="Courier New" w:hAnsi="Courier New" w:hint="default"/>
      </w:rPr>
    </w:lvl>
    <w:lvl w:ilvl="8" w:tplc="41A02A7E">
      <w:start w:val="1"/>
      <w:numFmt w:val="bullet"/>
      <w:lvlText w:val=""/>
      <w:lvlJc w:val="left"/>
      <w:pPr>
        <w:ind w:left="6480" w:hanging="360"/>
      </w:pPr>
      <w:rPr>
        <w:rFonts w:ascii="Wingdings" w:hAnsi="Wingdings" w:hint="default"/>
      </w:rPr>
    </w:lvl>
  </w:abstractNum>
  <w:abstractNum w:abstractNumId="30" w15:restartNumberingAfterBreak="0">
    <w:nsid w:val="6E747555"/>
    <w:multiLevelType w:val="hybridMultilevel"/>
    <w:tmpl w:val="3774B180"/>
    <w:lvl w:ilvl="0" w:tplc="0DFA797A">
      <w:start w:val="1"/>
      <w:numFmt w:val="bullet"/>
      <w:lvlText w:val=""/>
      <w:lvlJc w:val="left"/>
      <w:pPr>
        <w:ind w:left="720" w:hanging="360"/>
      </w:pPr>
      <w:rPr>
        <w:rFonts w:ascii="Symbol" w:hAnsi="Symbol" w:hint="default"/>
      </w:rPr>
    </w:lvl>
    <w:lvl w:ilvl="1" w:tplc="CA0CEA8A">
      <w:start w:val="1"/>
      <w:numFmt w:val="bullet"/>
      <w:lvlText w:val="o"/>
      <w:lvlJc w:val="left"/>
      <w:pPr>
        <w:ind w:left="1440" w:hanging="360"/>
      </w:pPr>
      <w:rPr>
        <w:rFonts w:ascii="Courier New" w:hAnsi="Courier New" w:hint="default"/>
      </w:rPr>
    </w:lvl>
    <w:lvl w:ilvl="2" w:tplc="63B4870E">
      <w:start w:val="1"/>
      <w:numFmt w:val="bullet"/>
      <w:lvlText w:val=""/>
      <w:lvlJc w:val="left"/>
      <w:pPr>
        <w:ind w:left="2160" w:hanging="360"/>
      </w:pPr>
      <w:rPr>
        <w:rFonts w:ascii="Wingdings" w:hAnsi="Wingdings" w:hint="default"/>
      </w:rPr>
    </w:lvl>
    <w:lvl w:ilvl="3" w:tplc="86CA676C">
      <w:start w:val="1"/>
      <w:numFmt w:val="bullet"/>
      <w:lvlText w:val=""/>
      <w:lvlJc w:val="left"/>
      <w:pPr>
        <w:ind w:left="2880" w:hanging="360"/>
      </w:pPr>
      <w:rPr>
        <w:rFonts w:ascii="Symbol" w:hAnsi="Symbol" w:hint="default"/>
      </w:rPr>
    </w:lvl>
    <w:lvl w:ilvl="4" w:tplc="013A49B4">
      <w:start w:val="1"/>
      <w:numFmt w:val="bullet"/>
      <w:lvlText w:val="o"/>
      <w:lvlJc w:val="left"/>
      <w:pPr>
        <w:ind w:left="3600" w:hanging="360"/>
      </w:pPr>
      <w:rPr>
        <w:rFonts w:ascii="Courier New" w:hAnsi="Courier New" w:hint="default"/>
      </w:rPr>
    </w:lvl>
    <w:lvl w:ilvl="5" w:tplc="07B4F2F8">
      <w:start w:val="1"/>
      <w:numFmt w:val="bullet"/>
      <w:lvlText w:val=""/>
      <w:lvlJc w:val="left"/>
      <w:pPr>
        <w:ind w:left="4320" w:hanging="360"/>
      </w:pPr>
      <w:rPr>
        <w:rFonts w:ascii="Wingdings" w:hAnsi="Wingdings" w:hint="default"/>
      </w:rPr>
    </w:lvl>
    <w:lvl w:ilvl="6" w:tplc="B85E6F2E">
      <w:start w:val="1"/>
      <w:numFmt w:val="bullet"/>
      <w:lvlText w:val=""/>
      <w:lvlJc w:val="left"/>
      <w:pPr>
        <w:ind w:left="5040" w:hanging="360"/>
      </w:pPr>
      <w:rPr>
        <w:rFonts w:ascii="Symbol" w:hAnsi="Symbol" w:hint="default"/>
      </w:rPr>
    </w:lvl>
    <w:lvl w:ilvl="7" w:tplc="D7986220">
      <w:start w:val="1"/>
      <w:numFmt w:val="bullet"/>
      <w:lvlText w:val="o"/>
      <w:lvlJc w:val="left"/>
      <w:pPr>
        <w:ind w:left="5760" w:hanging="360"/>
      </w:pPr>
      <w:rPr>
        <w:rFonts w:ascii="Courier New" w:hAnsi="Courier New" w:hint="default"/>
      </w:rPr>
    </w:lvl>
    <w:lvl w:ilvl="8" w:tplc="035E7A90">
      <w:start w:val="1"/>
      <w:numFmt w:val="bullet"/>
      <w:lvlText w:val=""/>
      <w:lvlJc w:val="left"/>
      <w:pPr>
        <w:ind w:left="6480" w:hanging="360"/>
      </w:pPr>
      <w:rPr>
        <w:rFonts w:ascii="Wingdings" w:hAnsi="Wingdings" w:hint="default"/>
      </w:rPr>
    </w:lvl>
  </w:abstractNum>
  <w:abstractNum w:abstractNumId="31" w15:restartNumberingAfterBreak="0">
    <w:nsid w:val="72B8CEEB"/>
    <w:multiLevelType w:val="hybridMultilevel"/>
    <w:tmpl w:val="7AF46F50"/>
    <w:lvl w:ilvl="0" w:tplc="E5F6A0CE">
      <w:start w:val="1"/>
      <w:numFmt w:val="bullet"/>
      <w:lvlText w:val=""/>
      <w:lvlJc w:val="left"/>
      <w:pPr>
        <w:ind w:left="720" w:hanging="360"/>
      </w:pPr>
      <w:rPr>
        <w:rFonts w:ascii="Symbol" w:hAnsi="Symbol" w:hint="default"/>
      </w:rPr>
    </w:lvl>
    <w:lvl w:ilvl="1" w:tplc="A87ABE10">
      <w:start w:val="1"/>
      <w:numFmt w:val="bullet"/>
      <w:lvlText w:val="o"/>
      <w:lvlJc w:val="left"/>
      <w:pPr>
        <w:ind w:left="1440" w:hanging="360"/>
      </w:pPr>
      <w:rPr>
        <w:rFonts w:ascii="Courier New" w:hAnsi="Courier New" w:hint="default"/>
      </w:rPr>
    </w:lvl>
    <w:lvl w:ilvl="2" w:tplc="0ABE581C">
      <w:start w:val="1"/>
      <w:numFmt w:val="bullet"/>
      <w:lvlText w:val=""/>
      <w:lvlJc w:val="left"/>
      <w:pPr>
        <w:ind w:left="2160" w:hanging="360"/>
      </w:pPr>
      <w:rPr>
        <w:rFonts w:ascii="Wingdings" w:hAnsi="Wingdings" w:hint="default"/>
      </w:rPr>
    </w:lvl>
    <w:lvl w:ilvl="3" w:tplc="8A820CB4">
      <w:start w:val="1"/>
      <w:numFmt w:val="bullet"/>
      <w:lvlText w:val=""/>
      <w:lvlJc w:val="left"/>
      <w:pPr>
        <w:ind w:left="2880" w:hanging="360"/>
      </w:pPr>
      <w:rPr>
        <w:rFonts w:ascii="Symbol" w:hAnsi="Symbol" w:hint="default"/>
      </w:rPr>
    </w:lvl>
    <w:lvl w:ilvl="4" w:tplc="CC0A3778">
      <w:start w:val="1"/>
      <w:numFmt w:val="bullet"/>
      <w:lvlText w:val="o"/>
      <w:lvlJc w:val="left"/>
      <w:pPr>
        <w:ind w:left="3600" w:hanging="360"/>
      </w:pPr>
      <w:rPr>
        <w:rFonts w:ascii="Courier New" w:hAnsi="Courier New" w:hint="default"/>
      </w:rPr>
    </w:lvl>
    <w:lvl w:ilvl="5" w:tplc="84FC5480">
      <w:start w:val="1"/>
      <w:numFmt w:val="bullet"/>
      <w:lvlText w:val=""/>
      <w:lvlJc w:val="left"/>
      <w:pPr>
        <w:ind w:left="4320" w:hanging="360"/>
      </w:pPr>
      <w:rPr>
        <w:rFonts w:ascii="Wingdings" w:hAnsi="Wingdings" w:hint="default"/>
      </w:rPr>
    </w:lvl>
    <w:lvl w:ilvl="6" w:tplc="14CC2090">
      <w:start w:val="1"/>
      <w:numFmt w:val="bullet"/>
      <w:lvlText w:val=""/>
      <w:lvlJc w:val="left"/>
      <w:pPr>
        <w:ind w:left="5040" w:hanging="360"/>
      </w:pPr>
      <w:rPr>
        <w:rFonts w:ascii="Symbol" w:hAnsi="Symbol" w:hint="default"/>
      </w:rPr>
    </w:lvl>
    <w:lvl w:ilvl="7" w:tplc="A0126D5E">
      <w:start w:val="1"/>
      <w:numFmt w:val="bullet"/>
      <w:lvlText w:val="o"/>
      <w:lvlJc w:val="left"/>
      <w:pPr>
        <w:ind w:left="5760" w:hanging="360"/>
      </w:pPr>
      <w:rPr>
        <w:rFonts w:ascii="Courier New" w:hAnsi="Courier New" w:hint="default"/>
      </w:rPr>
    </w:lvl>
    <w:lvl w:ilvl="8" w:tplc="08A0398E">
      <w:start w:val="1"/>
      <w:numFmt w:val="bullet"/>
      <w:lvlText w:val=""/>
      <w:lvlJc w:val="left"/>
      <w:pPr>
        <w:ind w:left="6480" w:hanging="360"/>
      </w:pPr>
      <w:rPr>
        <w:rFonts w:ascii="Wingdings" w:hAnsi="Wingdings" w:hint="default"/>
      </w:rPr>
    </w:lvl>
  </w:abstractNum>
  <w:abstractNum w:abstractNumId="32" w15:restartNumberingAfterBreak="0">
    <w:nsid w:val="7663BA71"/>
    <w:multiLevelType w:val="multilevel"/>
    <w:tmpl w:val="E74A9CEA"/>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33" w15:restartNumberingAfterBreak="0">
    <w:nsid w:val="78567C31"/>
    <w:multiLevelType w:val="hybridMultilevel"/>
    <w:tmpl w:val="ECC60F02"/>
    <w:lvl w:ilvl="0" w:tplc="06D431BE">
      <w:start w:val="1"/>
      <w:numFmt w:val="lowerLetter"/>
      <w:lvlText w:val="%1."/>
      <w:lvlJc w:val="left"/>
      <w:pPr>
        <w:ind w:left="720" w:hanging="360"/>
      </w:pPr>
    </w:lvl>
    <w:lvl w:ilvl="1" w:tplc="AE36FF66">
      <w:start w:val="1"/>
      <w:numFmt w:val="lowerLetter"/>
      <w:lvlText w:val="%2."/>
      <w:lvlJc w:val="left"/>
      <w:pPr>
        <w:ind w:left="1440" w:hanging="360"/>
      </w:pPr>
    </w:lvl>
    <w:lvl w:ilvl="2" w:tplc="801ACCD8">
      <w:start w:val="1"/>
      <w:numFmt w:val="lowerRoman"/>
      <w:lvlText w:val="%3."/>
      <w:lvlJc w:val="right"/>
      <w:pPr>
        <w:ind w:left="2160" w:hanging="180"/>
      </w:pPr>
    </w:lvl>
    <w:lvl w:ilvl="3" w:tplc="F66AC42E">
      <w:start w:val="1"/>
      <w:numFmt w:val="decimal"/>
      <w:lvlText w:val="%4."/>
      <w:lvlJc w:val="left"/>
      <w:pPr>
        <w:ind w:left="2880" w:hanging="360"/>
      </w:pPr>
    </w:lvl>
    <w:lvl w:ilvl="4" w:tplc="A2CAA74C">
      <w:start w:val="1"/>
      <w:numFmt w:val="lowerLetter"/>
      <w:lvlText w:val="%5."/>
      <w:lvlJc w:val="left"/>
      <w:pPr>
        <w:ind w:left="3600" w:hanging="360"/>
      </w:pPr>
    </w:lvl>
    <w:lvl w:ilvl="5" w:tplc="A8569DE8">
      <w:start w:val="1"/>
      <w:numFmt w:val="lowerRoman"/>
      <w:lvlText w:val="%6."/>
      <w:lvlJc w:val="right"/>
      <w:pPr>
        <w:ind w:left="4320" w:hanging="180"/>
      </w:pPr>
    </w:lvl>
    <w:lvl w:ilvl="6" w:tplc="49D836FC">
      <w:start w:val="1"/>
      <w:numFmt w:val="decimal"/>
      <w:lvlText w:val="%7."/>
      <w:lvlJc w:val="left"/>
      <w:pPr>
        <w:ind w:left="5040" w:hanging="360"/>
      </w:pPr>
    </w:lvl>
    <w:lvl w:ilvl="7" w:tplc="E07A2962">
      <w:start w:val="1"/>
      <w:numFmt w:val="lowerLetter"/>
      <w:lvlText w:val="%8."/>
      <w:lvlJc w:val="left"/>
      <w:pPr>
        <w:ind w:left="5760" w:hanging="360"/>
      </w:pPr>
    </w:lvl>
    <w:lvl w:ilvl="8" w:tplc="0044957A">
      <w:start w:val="1"/>
      <w:numFmt w:val="lowerRoman"/>
      <w:lvlText w:val="%9."/>
      <w:lvlJc w:val="right"/>
      <w:pPr>
        <w:ind w:left="6480" w:hanging="180"/>
      </w:pPr>
    </w:lvl>
  </w:abstractNum>
  <w:abstractNum w:abstractNumId="34" w15:restartNumberingAfterBreak="0">
    <w:nsid w:val="7CBD993B"/>
    <w:multiLevelType w:val="multilevel"/>
    <w:tmpl w:val="EF8A40E2"/>
    <w:lvl w:ilvl="0">
      <w:start w:val="1"/>
      <w:numFmt w:val="decimal"/>
      <w:lvlText w:val="%1."/>
      <w:lvlJc w:val="left"/>
      <w:pPr>
        <w:ind w:left="720" w:hanging="360"/>
      </w:pPr>
    </w:lvl>
    <w:lvl w:ilvl="1">
      <w:start w:val="1"/>
      <w:numFmt w:val="decimal"/>
      <w:lvlText w:val="%1.%2 "/>
      <w:lvlJc w:val="left"/>
      <w:pPr>
        <w:ind w:left="576" w:hanging="576"/>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5" w15:restartNumberingAfterBreak="0">
    <w:nsid w:val="7FD243A7"/>
    <w:multiLevelType w:val="hybridMultilevel"/>
    <w:tmpl w:val="F0B85686"/>
    <w:lvl w:ilvl="0" w:tplc="E89C50BC">
      <w:start w:val="1"/>
      <w:numFmt w:val="bullet"/>
      <w:lvlText w:val=""/>
      <w:lvlJc w:val="left"/>
      <w:pPr>
        <w:ind w:left="720" w:hanging="360"/>
      </w:pPr>
      <w:rPr>
        <w:rFonts w:ascii="Symbol" w:hAnsi="Symbol" w:hint="default"/>
      </w:rPr>
    </w:lvl>
    <w:lvl w:ilvl="1" w:tplc="980A2AF4">
      <w:start w:val="1"/>
      <w:numFmt w:val="bullet"/>
      <w:lvlText w:val="o"/>
      <w:lvlJc w:val="left"/>
      <w:pPr>
        <w:ind w:left="1440" w:hanging="360"/>
      </w:pPr>
      <w:rPr>
        <w:rFonts w:ascii="Courier New" w:hAnsi="Courier New" w:hint="default"/>
      </w:rPr>
    </w:lvl>
    <w:lvl w:ilvl="2" w:tplc="26AE4A54">
      <w:start w:val="1"/>
      <w:numFmt w:val="bullet"/>
      <w:lvlText w:val=""/>
      <w:lvlJc w:val="left"/>
      <w:pPr>
        <w:ind w:left="2160" w:hanging="360"/>
      </w:pPr>
      <w:rPr>
        <w:rFonts w:ascii="Wingdings" w:hAnsi="Wingdings" w:hint="default"/>
      </w:rPr>
    </w:lvl>
    <w:lvl w:ilvl="3" w:tplc="0AC44400">
      <w:start w:val="1"/>
      <w:numFmt w:val="bullet"/>
      <w:lvlText w:val=""/>
      <w:lvlJc w:val="left"/>
      <w:pPr>
        <w:ind w:left="2880" w:hanging="360"/>
      </w:pPr>
      <w:rPr>
        <w:rFonts w:ascii="Symbol" w:hAnsi="Symbol" w:hint="default"/>
      </w:rPr>
    </w:lvl>
    <w:lvl w:ilvl="4" w:tplc="20C22356">
      <w:start w:val="1"/>
      <w:numFmt w:val="bullet"/>
      <w:lvlText w:val="o"/>
      <w:lvlJc w:val="left"/>
      <w:pPr>
        <w:ind w:left="3600" w:hanging="360"/>
      </w:pPr>
      <w:rPr>
        <w:rFonts w:ascii="Courier New" w:hAnsi="Courier New" w:hint="default"/>
      </w:rPr>
    </w:lvl>
    <w:lvl w:ilvl="5" w:tplc="F4FE59D0">
      <w:start w:val="1"/>
      <w:numFmt w:val="bullet"/>
      <w:lvlText w:val=""/>
      <w:lvlJc w:val="left"/>
      <w:pPr>
        <w:ind w:left="4320" w:hanging="360"/>
      </w:pPr>
      <w:rPr>
        <w:rFonts w:ascii="Wingdings" w:hAnsi="Wingdings" w:hint="default"/>
      </w:rPr>
    </w:lvl>
    <w:lvl w:ilvl="6" w:tplc="DA188E4A">
      <w:start w:val="1"/>
      <w:numFmt w:val="bullet"/>
      <w:lvlText w:val=""/>
      <w:lvlJc w:val="left"/>
      <w:pPr>
        <w:ind w:left="5040" w:hanging="360"/>
      </w:pPr>
      <w:rPr>
        <w:rFonts w:ascii="Symbol" w:hAnsi="Symbol" w:hint="default"/>
      </w:rPr>
    </w:lvl>
    <w:lvl w:ilvl="7" w:tplc="59405C40">
      <w:start w:val="1"/>
      <w:numFmt w:val="bullet"/>
      <w:lvlText w:val="o"/>
      <w:lvlJc w:val="left"/>
      <w:pPr>
        <w:ind w:left="5760" w:hanging="360"/>
      </w:pPr>
      <w:rPr>
        <w:rFonts w:ascii="Courier New" w:hAnsi="Courier New" w:hint="default"/>
      </w:rPr>
    </w:lvl>
    <w:lvl w:ilvl="8" w:tplc="94E46466">
      <w:start w:val="1"/>
      <w:numFmt w:val="bullet"/>
      <w:lvlText w:val=""/>
      <w:lvlJc w:val="left"/>
      <w:pPr>
        <w:ind w:left="6480" w:hanging="360"/>
      </w:pPr>
      <w:rPr>
        <w:rFonts w:ascii="Wingdings" w:hAnsi="Wingdings" w:hint="default"/>
      </w:rPr>
    </w:lvl>
  </w:abstractNum>
  <w:num w:numId="1" w16cid:durableId="309797262">
    <w:abstractNumId w:val="0"/>
  </w:num>
  <w:num w:numId="2" w16cid:durableId="1629621699">
    <w:abstractNumId w:val="25"/>
  </w:num>
  <w:num w:numId="3" w16cid:durableId="1497187975">
    <w:abstractNumId w:val="14"/>
  </w:num>
  <w:num w:numId="4" w16cid:durableId="1353604267">
    <w:abstractNumId w:val="20"/>
  </w:num>
  <w:num w:numId="5" w16cid:durableId="600525689">
    <w:abstractNumId w:val="13"/>
  </w:num>
  <w:num w:numId="6" w16cid:durableId="1586307175">
    <w:abstractNumId w:val="2"/>
  </w:num>
  <w:num w:numId="7" w16cid:durableId="988706470">
    <w:abstractNumId w:val="27"/>
  </w:num>
  <w:num w:numId="8" w16cid:durableId="602810753">
    <w:abstractNumId w:val="28"/>
  </w:num>
  <w:num w:numId="9" w16cid:durableId="738408856">
    <w:abstractNumId w:val="8"/>
  </w:num>
  <w:num w:numId="10" w16cid:durableId="1773239704">
    <w:abstractNumId w:val="18"/>
  </w:num>
  <w:num w:numId="11" w16cid:durableId="785930255">
    <w:abstractNumId w:val="34"/>
  </w:num>
  <w:num w:numId="12" w16cid:durableId="1206212482">
    <w:abstractNumId w:val="15"/>
  </w:num>
  <w:num w:numId="13" w16cid:durableId="83376822">
    <w:abstractNumId w:val="21"/>
  </w:num>
  <w:num w:numId="14" w16cid:durableId="1236432732">
    <w:abstractNumId w:val="12"/>
  </w:num>
  <w:num w:numId="15" w16cid:durableId="213662025">
    <w:abstractNumId w:val="6"/>
  </w:num>
  <w:num w:numId="16" w16cid:durableId="1338458530">
    <w:abstractNumId w:val="26"/>
  </w:num>
  <w:num w:numId="17" w16cid:durableId="2075426558">
    <w:abstractNumId w:val="10"/>
  </w:num>
  <w:num w:numId="18" w16cid:durableId="1031372725">
    <w:abstractNumId w:val="19"/>
  </w:num>
  <w:num w:numId="19" w16cid:durableId="141624399">
    <w:abstractNumId w:val="33"/>
  </w:num>
  <w:num w:numId="20" w16cid:durableId="515048057">
    <w:abstractNumId w:val="17"/>
  </w:num>
  <w:num w:numId="21" w16cid:durableId="22246569">
    <w:abstractNumId w:val="31"/>
  </w:num>
  <w:num w:numId="22" w16cid:durableId="1245264637">
    <w:abstractNumId w:val="4"/>
  </w:num>
  <w:num w:numId="23" w16cid:durableId="1929118507">
    <w:abstractNumId w:val="9"/>
  </w:num>
  <w:num w:numId="24" w16cid:durableId="2080637027">
    <w:abstractNumId w:val="7"/>
  </w:num>
  <w:num w:numId="25" w16cid:durableId="1978416758">
    <w:abstractNumId w:val="35"/>
  </w:num>
  <w:num w:numId="26" w16cid:durableId="533269314">
    <w:abstractNumId w:val="32"/>
  </w:num>
  <w:num w:numId="27" w16cid:durableId="380059512">
    <w:abstractNumId w:val="16"/>
  </w:num>
  <w:num w:numId="28" w16cid:durableId="87780152">
    <w:abstractNumId w:val="1"/>
  </w:num>
  <w:num w:numId="29" w16cid:durableId="2015958652">
    <w:abstractNumId w:val="30"/>
  </w:num>
  <w:num w:numId="30" w16cid:durableId="2132019013">
    <w:abstractNumId w:val="11"/>
  </w:num>
  <w:num w:numId="31" w16cid:durableId="371152412">
    <w:abstractNumId w:val="23"/>
  </w:num>
  <w:num w:numId="32" w16cid:durableId="141654385">
    <w:abstractNumId w:val="3"/>
  </w:num>
  <w:num w:numId="33" w16cid:durableId="94449244">
    <w:abstractNumId w:val="5"/>
  </w:num>
  <w:num w:numId="34" w16cid:durableId="2094009423">
    <w:abstractNumId w:val="29"/>
  </w:num>
  <w:num w:numId="35" w16cid:durableId="1499810691">
    <w:abstractNumId w:val="22"/>
  </w:num>
  <w:num w:numId="36" w16cid:durableId="1053770502">
    <w:abstractNumId w:val="2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lexandra Lin Brister">
    <w15:presenceInfo w15:providerId="AD" w15:userId="S::alb967@nau.edu::4f6b0d78-b3f8-42c7-ab44-a23b1e2f8b3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displayBackgroundShape/>
  <w:embedSystemFonts/>
  <w:stylePaneFormatFilter w:val="0000" w:allStyles="0" w:customStyles="0" w:latentStyles="0" w:stylesInUse="0" w:headingStyles="0" w:numberingStyles="0" w:tableStyles="0" w:directFormattingOnRuns="0" w:directFormattingOnParagraphs="0" w:directFormattingOnNumbering="0" w:directFormattingOnTables="0" w:clearFormatting="0" w:top3HeadingStyles="0" w:visibleStyles="0" w:alternateStyleNames="0"/>
  <w:defaultTabStop w:val="709"/>
  <w:defaultTableStyle w:val="Normal"/>
  <w:drawingGridHorizontalSpacing w:val="0"/>
  <w:drawingGridVerticalSpacing w:val="0"/>
  <w:displayHorizontalDrawingGridEvery w:val="0"/>
  <w:displayVerticalDrawingGridEvery w:val="0"/>
  <w:doNotUseMarginsForDrawingGridOrigin/>
  <w:drawingGridHorizontalOrigin w:val="0"/>
  <w:drawingGridVerticalOrigin w:val="0"/>
  <w:noPunctuationKerning/>
  <w:characterSpacingControl w:val="doNotCompress"/>
  <w:strictFirstAndLastChars/>
  <w:footnotePr>
    <w:footnote w:id="-1"/>
    <w:footnote w:id="0"/>
    <w:footnote w:id="1"/>
  </w:footnotePr>
  <w:endnotePr>
    <w:endnote w:id="-1"/>
    <w:endnote w:id="0"/>
    <w:endnote w:id="1"/>
  </w:endnotePr>
  <w:compat>
    <w:spaceForUL/>
    <w:balanceSingleByteDoubleByteWidth/>
    <w:doNotLeaveBackslashAlone/>
    <w:ulTrailSpace/>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6BAA"/>
    <w:rsid w:val="000005B8"/>
    <w:rsid w:val="00003CAD"/>
    <w:rsid w:val="00011E42"/>
    <w:rsid w:val="000125EA"/>
    <w:rsid w:val="00012674"/>
    <w:rsid w:val="00013A24"/>
    <w:rsid w:val="00015151"/>
    <w:rsid w:val="00017005"/>
    <w:rsid w:val="00021ECA"/>
    <w:rsid w:val="00024D8B"/>
    <w:rsid w:val="0002555D"/>
    <w:rsid w:val="00027A53"/>
    <w:rsid w:val="00027D95"/>
    <w:rsid w:val="00030649"/>
    <w:rsid w:val="000306A1"/>
    <w:rsid w:val="00030783"/>
    <w:rsid w:val="0003126D"/>
    <w:rsid w:val="00031F43"/>
    <w:rsid w:val="00032ACB"/>
    <w:rsid w:val="0003322C"/>
    <w:rsid w:val="000357F5"/>
    <w:rsid w:val="000377D9"/>
    <w:rsid w:val="0004092B"/>
    <w:rsid w:val="00040AA2"/>
    <w:rsid w:val="00040E13"/>
    <w:rsid w:val="00046B58"/>
    <w:rsid w:val="00050350"/>
    <w:rsid w:val="0005074B"/>
    <w:rsid w:val="00052BFB"/>
    <w:rsid w:val="00053A89"/>
    <w:rsid w:val="00054E08"/>
    <w:rsid w:val="0005736D"/>
    <w:rsid w:val="00061552"/>
    <w:rsid w:val="00062A31"/>
    <w:rsid w:val="00062CD3"/>
    <w:rsid w:val="000631C6"/>
    <w:rsid w:val="00064819"/>
    <w:rsid w:val="000650FB"/>
    <w:rsid w:val="00070379"/>
    <w:rsid w:val="000721DC"/>
    <w:rsid w:val="00072CB3"/>
    <w:rsid w:val="0009080F"/>
    <w:rsid w:val="00094BAA"/>
    <w:rsid w:val="00095B7A"/>
    <w:rsid w:val="00095EB8"/>
    <w:rsid w:val="000A630C"/>
    <w:rsid w:val="000A6711"/>
    <w:rsid w:val="000B07F3"/>
    <w:rsid w:val="000B08EF"/>
    <w:rsid w:val="000B0C73"/>
    <w:rsid w:val="000B2847"/>
    <w:rsid w:val="000B2935"/>
    <w:rsid w:val="000B67D6"/>
    <w:rsid w:val="000B6E82"/>
    <w:rsid w:val="000B7836"/>
    <w:rsid w:val="000C1501"/>
    <w:rsid w:val="000C2527"/>
    <w:rsid w:val="000D0972"/>
    <w:rsid w:val="000D1347"/>
    <w:rsid w:val="000D1BD1"/>
    <w:rsid w:val="000D3DC4"/>
    <w:rsid w:val="000E4980"/>
    <w:rsid w:val="000E6503"/>
    <w:rsid w:val="000E7DB4"/>
    <w:rsid w:val="000F3CF1"/>
    <w:rsid w:val="000F5AC3"/>
    <w:rsid w:val="00103977"/>
    <w:rsid w:val="00104531"/>
    <w:rsid w:val="001072C0"/>
    <w:rsid w:val="001078CE"/>
    <w:rsid w:val="0011084E"/>
    <w:rsid w:val="0011176C"/>
    <w:rsid w:val="00111FD0"/>
    <w:rsid w:val="00115C2F"/>
    <w:rsid w:val="001237C6"/>
    <w:rsid w:val="0013072A"/>
    <w:rsid w:val="00130F6E"/>
    <w:rsid w:val="00130FDE"/>
    <w:rsid w:val="00131A3B"/>
    <w:rsid w:val="00137029"/>
    <w:rsid w:val="0014097F"/>
    <w:rsid w:val="0014346B"/>
    <w:rsid w:val="001470A7"/>
    <w:rsid w:val="0014716F"/>
    <w:rsid w:val="00147BF0"/>
    <w:rsid w:val="00151D07"/>
    <w:rsid w:val="00151E2F"/>
    <w:rsid w:val="00160EF8"/>
    <w:rsid w:val="0016154E"/>
    <w:rsid w:val="001645F1"/>
    <w:rsid w:val="00164957"/>
    <w:rsid w:val="00164CD4"/>
    <w:rsid w:val="00170141"/>
    <w:rsid w:val="001710F7"/>
    <w:rsid w:val="00173C42"/>
    <w:rsid w:val="00176173"/>
    <w:rsid w:val="0018238B"/>
    <w:rsid w:val="001878B2"/>
    <w:rsid w:val="001908B5"/>
    <w:rsid w:val="00190F81"/>
    <w:rsid w:val="00190FB1"/>
    <w:rsid w:val="00194E90"/>
    <w:rsid w:val="001A237E"/>
    <w:rsid w:val="001A3388"/>
    <w:rsid w:val="001A3401"/>
    <w:rsid w:val="001A53A7"/>
    <w:rsid w:val="001B31B6"/>
    <w:rsid w:val="001B33FF"/>
    <w:rsid w:val="001C4612"/>
    <w:rsid w:val="001D1A03"/>
    <w:rsid w:val="001D2805"/>
    <w:rsid w:val="001D35CA"/>
    <w:rsid w:val="001D3956"/>
    <w:rsid w:val="001D496C"/>
    <w:rsid w:val="001D4C7C"/>
    <w:rsid w:val="001D727B"/>
    <w:rsid w:val="001E5C70"/>
    <w:rsid w:val="001F0771"/>
    <w:rsid w:val="001F298B"/>
    <w:rsid w:val="001F480D"/>
    <w:rsid w:val="001F4F99"/>
    <w:rsid w:val="001F61D8"/>
    <w:rsid w:val="001F799A"/>
    <w:rsid w:val="00201053"/>
    <w:rsid w:val="0020452F"/>
    <w:rsid w:val="0020615E"/>
    <w:rsid w:val="0020631F"/>
    <w:rsid w:val="00206548"/>
    <w:rsid w:val="0020BF8B"/>
    <w:rsid w:val="00212344"/>
    <w:rsid w:val="00212E26"/>
    <w:rsid w:val="002133B3"/>
    <w:rsid w:val="002151FD"/>
    <w:rsid w:val="00216421"/>
    <w:rsid w:val="00222176"/>
    <w:rsid w:val="0022477A"/>
    <w:rsid w:val="002248BF"/>
    <w:rsid w:val="00224E80"/>
    <w:rsid w:val="0022721B"/>
    <w:rsid w:val="002277C1"/>
    <w:rsid w:val="0023116B"/>
    <w:rsid w:val="00232307"/>
    <w:rsid w:val="00232D49"/>
    <w:rsid w:val="00234DBC"/>
    <w:rsid w:val="0024094C"/>
    <w:rsid w:val="002409E4"/>
    <w:rsid w:val="00242377"/>
    <w:rsid w:val="00247AE4"/>
    <w:rsid w:val="00257A4B"/>
    <w:rsid w:val="00261483"/>
    <w:rsid w:val="00265559"/>
    <w:rsid w:val="00265FA5"/>
    <w:rsid w:val="002660CF"/>
    <w:rsid w:val="00266B37"/>
    <w:rsid w:val="00266B44"/>
    <w:rsid w:val="002675E6"/>
    <w:rsid w:val="00267A56"/>
    <w:rsid w:val="002719CE"/>
    <w:rsid w:val="002721E2"/>
    <w:rsid w:val="00273474"/>
    <w:rsid w:val="00276B4C"/>
    <w:rsid w:val="00276CED"/>
    <w:rsid w:val="002811B0"/>
    <w:rsid w:val="0028174E"/>
    <w:rsid w:val="00281A71"/>
    <w:rsid w:val="002840A5"/>
    <w:rsid w:val="002877E2"/>
    <w:rsid w:val="00290285"/>
    <w:rsid w:val="00294A89"/>
    <w:rsid w:val="0029504F"/>
    <w:rsid w:val="002A1013"/>
    <w:rsid w:val="002A4ABB"/>
    <w:rsid w:val="002A59AA"/>
    <w:rsid w:val="002A680D"/>
    <w:rsid w:val="002B0D98"/>
    <w:rsid w:val="002B2427"/>
    <w:rsid w:val="002B2F65"/>
    <w:rsid w:val="002B460B"/>
    <w:rsid w:val="002B4DDD"/>
    <w:rsid w:val="002B6CFB"/>
    <w:rsid w:val="002B7245"/>
    <w:rsid w:val="002B7B97"/>
    <w:rsid w:val="002B7E9D"/>
    <w:rsid w:val="002C0FC7"/>
    <w:rsid w:val="002C683C"/>
    <w:rsid w:val="002C6DCB"/>
    <w:rsid w:val="002D0B08"/>
    <w:rsid w:val="002D0D8D"/>
    <w:rsid w:val="002D172A"/>
    <w:rsid w:val="002D2DEF"/>
    <w:rsid w:val="002D2FCA"/>
    <w:rsid w:val="002D3792"/>
    <w:rsid w:val="002D380E"/>
    <w:rsid w:val="002D470D"/>
    <w:rsid w:val="002D4C6B"/>
    <w:rsid w:val="002E1B87"/>
    <w:rsid w:val="002E25F5"/>
    <w:rsid w:val="002E27AB"/>
    <w:rsid w:val="002E35A8"/>
    <w:rsid w:val="002E37D4"/>
    <w:rsid w:val="002E53EA"/>
    <w:rsid w:val="002E60E7"/>
    <w:rsid w:val="002E651C"/>
    <w:rsid w:val="002E7C01"/>
    <w:rsid w:val="002F28F5"/>
    <w:rsid w:val="002F31D1"/>
    <w:rsid w:val="002F3DD1"/>
    <w:rsid w:val="002F4116"/>
    <w:rsid w:val="00300C91"/>
    <w:rsid w:val="00300D26"/>
    <w:rsid w:val="003014D3"/>
    <w:rsid w:val="00301D78"/>
    <w:rsid w:val="003023B8"/>
    <w:rsid w:val="0030335B"/>
    <w:rsid w:val="00303F26"/>
    <w:rsid w:val="0030435B"/>
    <w:rsid w:val="00304C8C"/>
    <w:rsid w:val="003051FB"/>
    <w:rsid w:val="00307BF7"/>
    <w:rsid w:val="0030F852"/>
    <w:rsid w:val="00310545"/>
    <w:rsid w:val="00312B71"/>
    <w:rsid w:val="00315A95"/>
    <w:rsid w:val="00315AC9"/>
    <w:rsid w:val="00321EFD"/>
    <w:rsid w:val="003222C5"/>
    <w:rsid w:val="003231B4"/>
    <w:rsid w:val="00323710"/>
    <w:rsid w:val="00323819"/>
    <w:rsid w:val="00324DD5"/>
    <w:rsid w:val="00325F51"/>
    <w:rsid w:val="003260C3"/>
    <w:rsid w:val="003269D1"/>
    <w:rsid w:val="00330BE6"/>
    <w:rsid w:val="00331A1D"/>
    <w:rsid w:val="00332573"/>
    <w:rsid w:val="00332995"/>
    <w:rsid w:val="00333230"/>
    <w:rsid w:val="00333D79"/>
    <w:rsid w:val="00335FB8"/>
    <w:rsid w:val="00341CE1"/>
    <w:rsid w:val="0034309E"/>
    <w:rsid w:val="00343CA2"/>
    <w:rsid w:val="00343D7B"/>
    <w:rsid w:val="003506DA"/>
    <w:rsid w:val="0035212A"/>
    <w:rsid w:val="003530C7"/>
    <w:rsid w:val="0036047A"/>
    <w:rsid w:val="0036307E"/>
    <w:rsid w:val="003637D0"/>
    <w:rsid w:val="00364FF5"/>
    <w:rsid w:val="003714B4"/>
    <w:rsid w:val="003715F6"/>
    <w:rsid w:val="00371E13"/>
    <w:rsid w:val="00373B10"/>
    <w:rsid w:val="003770B2"/>
    <w:rsid w:val="00380FA4"/>
    <w:rsid w:val="0038248A"/>
    <w:rsid w:val="003824FE"/>
    <w:rsid w:val="00382AA4"/>
    <w:rsid w:val="003831CF"/>
    <w:rsid w:val="00387740"/>
    <w:rsid w:val="0039027C"/>
    <w:rsid w:val="0039218D"/>
    <w:rsid w:val="00392E4C"/>
    <w:rsid w:val="003933BA"/>
    <w:rsid w:val="0039388C"/>
    <w:rsid w:val="0039475D"/>
    <w:rsid w:val="00395281"/>
    <w:rsid w:val="00396278"/>
    <w:rsid w:val="00396481"/>
    <w:rsid w:val="003A5133"/>
    <w:rsid w:val="003B044C"/>
    <w:rsid w:val="003B5C84"/>
    <w:rsid w:val="003B5EC9"/>
    <w:rsid w:val="003B670E"/>
    <w:rsid w:val="003B7A69"/>
    <w:rsid w:val="003C1FA7"/>
    <w:rsid w:val="003C2751"/>
    <w:rsid w:val="003C2F06"/>
    <w:rsid w:val="003C507E"/>
    <w:rsid w:val="003C5187"/>
    <w:rsid w:val="003C5E59"/>
    <w:rsid w:val="003C6029"/>
    <w:rsid w:val="003D2EA6"/>
    <w:rsid w:val="003D4BF4"/>
    <w:rsid w:val="003D5409"/>
    <w:rsid w:val="003D5CE3"/>
    <w:rsid w:val="003E04CD"/>
    <w:rsid w:val="003E0AB0"/>
    <w:rsid w:val="003E2B17"/>
    <w:rsid w:val="003E2CBF"/>
    <w:rsid w:val="003E4489"/>
    <w:rsid w:val="003E4EC0"/>
    <w:rsid w:val="003E53ED"/>
    <w:rsid w:val="003F4846"/>
    <w:rsid w:val="003F4F60"/>
    <w:rsid w:val="003F5838"/>
    <w:rsid w:val="003F740E"/>
    <w:rsid w:val="003F7412"/>
    <w:rsid w:val="00400E23"/>
    <w:rsid w:val="004013CE"/>
    <w:rsid w:val="004036D5"/>
    <w:rsid w:val="00403B30"/>
    <w:rsid w:val="004111F3"/>
    <w:rsid w:val="0041134B"/>
    <w:rsid w:val="0041461E"/>
    <w:rsid w:val="00414C7B"/>
    <w:rsid w:val="00422619"/>
    <w:rsid w:val="00422D8D"/>
    <w:rsid w:val="00426144"/>
    <w:rsid w:val="00426805"/>
    <w:rsid w:val="00426D75"/>
    <w:rsid w:val="00435ADB"/>
    <w:rsid w:val="0044056C"/>
    <w:rsid w:val="004405B5"/>
    <w:rsid w:val="004414A3"/>
    <w:rsid w:val="004443DE"/>
    <w:rsid w:val="00446684"/>
    <w:rsid w:val="004501A2"/>
    <w:rsid w:val="004564FC"/>
    <w:rsid w:val="004672F8"/>
    <w:rsid w:val="004717E2"/>
    <w:rsid w:val="004727C2"/>
    <w:rsid w:val="00476455"/>
    <w:rsid w:val="00477F74"/>
    <w:rsid w:val="004803CD"/>
    <w:rsid w:val="00482AB4"/>
    <w:rsid w:val="00482E33"/>
    <w:rsid w:val="00483C9F"/>
    <w:rsid w:val="00487BF3"/>
    <w:rsid w:val="00492578"/>
    <w:rsid w:val="00494A74"/>
    <w:rsid w:val="00494AC2"/>
    <w:rsid w:val="0049630F"/>
    <w:rsid w:val="00496D59"/>
    <w:rsid w:val="00497451"/>
    <w:rsid w:val="004A0560"/>
    <w:rsid w:val="004A1EE7"/>
    <w:rsid w:val="004A5ED1"/>
    <w:rsid w:val="004B244F"/>
    <w:rsid w:val="004B4F3F"/>
    <w:rsid w:val="004B505D"/>
    <w:rsid w:val="004B5C34"/>
    <w:rsid w:val="004C0379"/>
    <w:rsid w:val="004C211D"/>
    <w:rsid w:val="004C4766"/>
    <w:rsid w:val="004C5263"/>
    <w:rsid w:val="004C6E7D"/>
    <w:rsid w:val="004D1112"/>
    <w:rsid w:val="004D2690"/>
    <w:rsid w:val="004D2CCA"/>
    <w:rsid w:val="004D2D8D"/>
    <w:rsid w:val="004D457A"/>
    <w:rsid w:val="004D5F61"/>
    <w:rsid w:val="004D651B"/>
    <w:rsid w:val="004D68E9"/>
    <w:rsid w:val="004D7199"/>
    <w:rsid w:val="004D7C3B"/>
    <w:rsid w:val="004E07A3"/>
    <w:rsid w:val="004E304A"/>
    <w:rsid w:val="004E5C2E"/>
    <w:rsid w:val="004E5D90"/>
    <w:rsid w:val="004F7A11"/>
    <w:rsid w:val="004F7E74"/>
    <w:rsid w:val="005031A7"/>
    <w:rsid w:val="00505528"/>
    <w:rsid w:val="005061CF"/>
    <w:rsid w:val="005129EB"/>
    <w:rsid w:val="00515A12"/>
    <w:rsid w:val="00516E2D"/>
    <w:rsid w:val="00516EF7"/>
    <w:rsid w:val="00517655"/>
    <w:rsid w:val="005222FC"/>
    <w:rsid w:val="00524259"/>
    <w:rsid w:val="00526364"/>
    <w:rsid w:val="005268E2"/>
    <w:rsid w:val="00530CE5"/>
    <w:rsid w:val="00530F17"/>
    <w:rsid w:val="00531788"/>
    <w:rsid w:val="00541816"/>
    <w:rsid w:val="00545605"/>
    <w:rsid w:val="005471E8"/>
    <w:rsid w:val="005479BE"/>
    <w:rsid w:val="00547CB6"/>
    <w:rsid w:val="00554BBD"/>
    <w:rsid w:val="00555098"/>
    <w:rsid w:val="0056026B"/>
    <w:rsid w:val="0056088E"/>
    <w:rsid w:val="00560A16"/>
    <w:rsid w:val="005613FC"/>
    <w:rsid w:val="005636AB"/>
    <w:rsid w:val="00564056"/>
    <w:rsid w:val="00564CAF"/>
    <w:rsid w:val="005665CB"/>
    <w:rsid w:val="005667E7"/>
    <w:rsid w:val="005672B7"/>
    <w:rsid w:val="0056E777"/>
    <w:rsid w:val="0057489F"/>
    <w:rsid w:val="00575E84"/>
    <w:rsid w:val="00576B06"/>
    <w:rsid w:val="00581CC8"/>
    <w:rsid w:val="005821F7"/>
    <w:rsid w:val="00583DAB"/>
    <w:rsid w:val="00584044"/>
    <w:rsid w:val="00587DF4"/>
    <w:rsid w:val="005A5628"/>
    <w:rsid w:val="005A7D66"/>
    <w:rsid w:val="005B0D9E"/>
    <w:rsid w:val="005B106B"/>
    <w:rsid w:val="005B25F9"/>
    <w:rsid w:val="005B760F"/>
    <w:rsid w:val="005C21FF"/>
    <w:rsid w:val="005C3462"/>
    <w:rsid w:val="005C5276"/>
    <w:rsid w:val="005C63FD"/>
    <w:rsid w:val="005D0D54"/>
    <w:rsid w:val="005D39DC"/>
    <w:rsid w:val="005D427E"/>
    <w:rsid w:val="005D5D62"/>
    <w:rsid w:val="005E0463"/>
    <w:rsid w:val="005E33D3"/>
    <w:rsid w:val="005F00F1"/>
    <w:rsid w:val="005F1AEE"/>
    <w:rsid w:val="005F2E63"/>
    <w:rsid w:val="005F6655"/>
    <w:rsid w:val="005F7F38"/>
    <w:rsid w:val="00600CB0"/>
    <w:rsid w:val="00601E11"/>
    <w:rsid w:val="00603F95"/>
    <w:rsid w:val="00606D2A"/>
    <w:rsid w:val="0061027F"/>
    <w:rsid w:val="00610472"/>
    <w:rsid w:val="00611864"/>
    <w:rsid w:val="00611BCA"/>
    <w:rsid w:val="00612A44"/>
    <w:rsid w:val="006209B9"/>
    <w:rsid w:val="00620B73"/>
    <w:rsid w:val="00624653"/>
    <w:rsid w:val="00625328"/>
    <w:rsid w:val="00625CBC"/>
    <w:rsid w:val="0062760D"/>
    <w:rsid w:val="00640FFF"/>
    <w:rsid w:val="00641270"/>
    <w:rsid w:val="00642790"/>
    <w:rsid w:val="006460A8"/>
    <w:rsid w:val="006506A2"/>
    <w:rsid w:val="00654C28"/>
    <w:rsid w:val="006600B1"/>
    <w:rsid w:val="006614D1"/>
    <w:rsid w:val="006635BB"/>
    <w:rsid w:val="00663978"/>
    <w:rsid w:val="006641E3"/>
    <w:rsid w:val="00667B68"/>
    <w:rsid w:val="00672028"/>
    <w:rsid w:val="0067432F"/>
    <w:rsid w:val="006813A3"/>
    <w:rsid w:val="006828F6"/>
    <w:rsid w:val="006832BD"/>
    <w:rsid w:val="0068457B"/>
    <w:rsid w:val="00684E05"/>
    <w:rsid w:val="00690936"/>
    <w:rsid w:val="00690E72"/>
    <w:rsid w:val="00690FA9"/>
    <w:rsid w:val="0069361F"/>
    <w:rsid w:val="0069417A"/>
    <w:rsid w:val="00697EEA"/>
    <w:rsid w:val="006A0695"/>
    <w:rsid w:val="006A1D8A"/>
    <w:rsid w:val="006A270C"/>
    <w:rsid w:val="006A5B47"/>
    <w:rsid w:val="006A649E"/>
    <w:rsid w:val="006A6AC3"/>
    <w:rsid w:val="006A7691"/>
    <w:rsid w:val="006B27DE"/>
    <w:rsid w:val="006B690B"/>
    <w:rsid w:val="006B7D65"/>
    <w:rsid w:val="006C22F2"/>
    <w:rsid w:val="006C2E11"/>
    <w:rsid w:val="006C6914"/>
    <w:rsid w:val="006C6D05"/>
    <w:rsid w:val="006C7659"/>
    <w:rsid w:val="006D04BE"/>
    <w:rsid w:val="006D18AD"/>
    <w:rsid w:val="006D39B1"/>
    <w:rsid w:val="006D43E1"/>
    <w:rsid w:val="006D7D49"/>
    <w:rsid w:val="006E0F5E"/>
    <w:rsid w:val="006E32C0"/>
    <w:rsid w:val="006F082E"/>
    <w:rsid w:val="006F20EB"/>
    <w:rsid w:val="006F230E"/>
    <w:rsid w:val="006F2B17"/>
    <w:rsid w:val="006F393C"/>
    <w:rsid w:val="006F4618"/>
    <w:rsid w:val="006F5B28"/>
    <w:rsid w:val="006F6435"/>
    <w:rsid w:val="006F68AC"/>
    <w:rsid w:val="00701213"/>
    <w:rsid w:val="0070134F"/>
    <w:rsid w:val="00702B1A"/>
    <w:rsid w:val="00705681"/>
    <w:rsid w:val="00710059"/>
    <w:rsid w:val="007131E5"/>
    <w:rsid w:val="00721653"/>
    <w:rsid w:val="00721EB5"/>
    <w:rsid w:val="00722394"/>
    <w:rsid w:val="007236E4"/>
    <w:rsid w:val="00730D07"/>
    <w:rsid w:val="00733A83"/>
    <w:rsid w:val="00735C95"/>
    <w:rsid w:val="00736B15"/>
    <w:rsid w:val="0073751D"/>
    <w:rsid w:val="00740481"/>
    <w:rsid w:val="00742B0A"/>
    <w:rsid w:val="007465C2"/>
    <w:rsid w:val="007467D9"/>
    <w:rsid w:val="00746A18"/>
    <w:rsid w:val="007475FA"/>
    <w:rsid w:val="00747677"/>
    <w:rsid w:val="00747EEF"/>
    <w:rsid w:val="007503ED"/>
    <w:rsid w:val="00752B1F"/>
    <w:rsid w:val="0075348D"/>
    <w:rsid w:val="00753F29"/>
    <w:rsid w:val="00753FDD"/>
    <w:rsid w:val="0075665C"/>
    <w:rsid w:val="00757C78"/>
    <w:rsid w:val="00761812"/>
    <w:rsid w:val="007618F1"/>
    <w:rsid w:val="007638AF"/>
    <w:rsid w:val="00763AD3"/>
    <w:rsid w:val="00763C1B"/>
    <w:rsid w:val="00764BC6"/>
    <w:rsid w:val="00766FE8"/>
    <w:rsid w:val="007723C9"/>
    <w:rsid w:val="00772F20"/>
    <w:rsid w:val="007744EE"/>
    <w:rsid w:val="007809BE"/>
    <w:rsid w:val="00781073"/>
    <w:rsid w:val="00782B7E"/>
    <w:rsid w:val="00782E6E"/>
    <w:rsid w:val="00783B90"/>
    <w:rsid w:val="00784717"/>
    <w:rsid w:val="00786DF8"/>
    <w:rsid w:val="00790918"/>
    <w:rsid w:val="007912A3"/>
    <w:rsid w:val="0079226B"/>
    <w:rsid w:val="00795BF9"/>
    <w:rsid w:val="00795F47"/>
    <w:rsid w:val="00797602"/>
    <w:rsid w:val="007A7AD1"/>
    <w:rsid w:val="007B09CF"/>
    <w:rsid w:val="007B0B43"/>
    <w:rsid w:val="007B2930"/>
    <w:rsid w:val="007B2F39"/>
    <w:rsid w:val="007B323F"/>
    <w:rsid w:val="007B460C"/>
    <w:rsid w:val="007B57DC"/>
    <w:rsid w:val="007C2B10"/>
    <w:rsid w:val="007C2C96"/>
    <w:rsid w:val="007C3B9A"/>
    <w:rsid w:val="007C5502"/>
    <w:rsid w:val="007C5637"/>
    <w:rsid w:val="007D0B02"/>
    <w:rsid w:val="007D2316"/>
    <w:rsid w:val="007D33D4"/>
    <w:rsid w:val="007D4745"/>
    <w:rsid w:val="007E06B5"/>
    <w:rsid w:val="007E0C77"/>
    <w:rsid w:val="007E18C7"/>
    <w:rsid w:val="007E1A11"/>
    <w:rsid w:val="007E1AB2"/>
    <w:rsid w:val="007E2A29"/>
    <w:rsid w:val="007E65FB"/>
    <w:rsid w:val="007F2926"/>
    <w:rsid w:val="007F6A4B"/>
    <w:rsid w:val="0080053F"/>
    <w:rsid w:val="00805249"/>
    <w:rsid w:val="00805727"/>
    <w:rsid w:val="0080789B"/>
    <w:rsid w:val="00810444"/>
    <w:rsid w:val="008106AE"/>
    <w:rsid w:val="00820069"/>
    <w:rsid w:val="008241AB"/>
    <w:rsid w:val="008260E0"/>
    <w:rsid w:val="008277D9"/>
    <w:rsid w:val="00831CEB"/>
    <w:rsid w:val="0083361B"/>
    <w:rsid w:val="00837016"/>
    <w:rsid w:val="008440C1"/>
    <w:rsid w:val="00850B9E"/>
    <w:rsid w:val="00851A8B"/>
    <w:rsid w:val="00854797"/>
    <w:rsid w:val="00857909"/>
    <w:rsid w:val="0085790A"/>
    <w:rsid w:val="0086084F"/>
    <w:rsid w:val="00860C73"/>
    <w:rsid w:val="008628C3"/>
    <w:rsid w:val="0086381B"/>
    <w:rsid w:val="00864529"/>
    <w:rsid w:val="008654AF"/>
    <w:rsid w:val="00866D1A"/>
    <w:rsid w:val="00866E48"/>
    <w:rsid w:val="008717E9"/>
    <w:rsid w:val="00874E56"/>
    <w:rsid w:val="00875818"/>
    <w:rsid w:val="00881F6F"/>
    <w:rsid w:val="008820C1"/>
    <w:rsid w:val="008850CD"/>
    <w:rsid w:val="00887293"/>
    <w:rsid w:val="00891503"/>
    <w:rsid w:val="00891734"/>
    <w:rsid w:val="008919F2"/>
    <w:rsid w:val="0089698A"/>
    <w:rsid w:val="00897560"/>
    <w:rsid w:val="0089789F"/>
    <w:rsid w:val="008979EA"/>
    <w:rsid w:val="008A1F64"/>
    <w:rsid w:val="008A257C"/>
    <w:rsid w:val="008A39C5"/>
    <w:rsid w:val="008A48D0"/>
    <w:rsid w:val="008A7567"/>
    <w:rsid w:val="008B03AF"/>
    <w:rsid w:val="008B2F7C"/>
    <w:rsid w:val="008B319A"/>
    <w:rsid w:val="008C054D"/>
    <w:rsid w:val="008C0815"/>
    <w:rsid w:val="008C158B"/>
    <w:rsid w:val="008C2738"/>
    <w:rsid w:val="008C37CB"/>
    <w:rsid w:val="008D2BCA"/>
    <w:rsid w:val="008D671D"/>
    <w:rsid w:val="008E0BFD"/>
    <w:rsid w:val="008E11A9"/>
    <w:rsid w:val="008E1827"/>
    <w:rsid w:val="008E24B9"/>
    <w:rsid w:val="008E45F7"/>
    <w:rsid w:val="008E540B"/>
    <w:rsid w:val="008F06B4"/>
    <w:rsid w:val="008F111C"/>
    <w:rsid w:val="008F2E92"/>
    <w:rsid w:val="008F37DF"/>
    <w:rsid w:val="008F422B"/>
    <w:rsid w:val="00901BBB"/>
    <w:rsid w:val="00902DB5"/>
    <w:rsid w:val="00904CEC"/>
    <w:rsid w:val="00905360"/>
    <w:rsid w:val="009053EE"/>
    <w:rsid w:val="00905884"/>
    <w:rsid w:val="009063E5"/>
    <w:rsid w:val="0090698E"/>
    <w:rsid w:val="00906B48"/>
    <w:rsid w:val="00911127"/>
    <w:rsid w:val="00911477"/>
    <w:rsid w:val="0091376A"/>
    <w:rsid w:val="00915F25"/>
    <w:rsid w:val="009173CB"/>
    <w:rsid w:val="00922566"/>
    <w:rsid w:val="00930742"/>
    <w:rsid w:val="009371E5"/>
    <w:rsid w:val="00937421"/>
    <w:rsid w:val="0093776D"/>
    <w:rsid w:val="00940055"/>
    <w:rsid w:val="00940B84"/>
    <w:rsid w:val="00941E11"/>
    <w:rsid w:val="0094442A"/>
    <w:rsid w:val="00946F18"/>
    <w:rsid w:val="00947608"/>
    <w:rsid w:val="00947CC5"/>
    <w:rsid w:val="00950F38"/>
    <w:rsid w:val="00951ADA"/>
    <w:rsid w:val="00953065"/>
    <w:rsid w:val="009538DC"/>
    <w:rsid w:val="00953ED2"/>
    <w:rsid w:val="00957079"/>
    <w:rsid w:val="0095733F"/>
    <w:rsid w:val="009651E6"/>
    <w:rsid w:val="0096762B"/>
    <w:rsid w:val="00970843"/>
    <w:rsid w:val="009711D7"/>
    <w:rsid w:val="0097662B"/>
    <w:rsid w:val="009771E4"/>
    <w:rsid w:val="00982251"/>
    <w:rsid w:val="009824AA"/>
    <w:rsid w:val="00985571"/>
    <w:rsid w:val="0099325B"/>
    <w:rsid w:val="009938D9"/>
    <w:rsid w:val="00994B45"/>
    <w:rsid w:val="009A1F9E"/>
    <w:rsid w:val="009A6174"/>
    <w:rsid w:val="009A61CD"/>
    <w:rsid w:val="009A6296"/>
    <w:rsid w:val="009A6308"/>
    <w:rsid w:val="009B07E8"/>
    <w:rsid w:val="009B4EE0"/>
    <w:rsid w:val="009B574A"/>
    <w:rsid w:val="009C64E9"/>
    <w:rsid w:val="009C74E6"/>
    <w:rsid w:val="009D1389"/>
    <w:rsid w:val="009D4FF9"/>
    <w:rsid w:val="009D7E6A"/>
    <w:rsid w:val="009E0567"/>
    <w:rsid w:val="009E118E"/>
    <w:rsid w:val="009E341C"/>
    <w:rsid w:val="009E344B"/>
    <w:rsid w:val="009E34CF"/>
    <w:rsid w:val="009E651E"/>
    <w:rsid w:val="009F2747"/>
    <w:rsid w:val="009F31F3"/>
    <w:rsid w:val="009F5CFF"/>
    <w:rsid w:val="009F6853"/>
    <w:rsid w:val="009F730A"/>
    <w:rsid w:val="00A00771"/>
    <w:rsid w:val="00A0486F"/>
    <w:rsid w:val="00A05D64"/>
    <w:rsid w:val="00A07657"/>
    <w:rsid w:val="00A07F59"/>
    <w:rsid w:val="00A1057F"/>
    <w:rsid w:val="00A12C5F"/>
    <w:rsid w:val="00A12DA8"/>
    <w:rsid w:val="00A17FDA"/>
    <w:rsid w:val="00A20031"/>
    <w:rsid w:val="00A22FEF"/>
    <w:rsid w:val="00A25016"/>
    <w:rsid w:val="00A2687D"/>
    <w:rsid w:val="00A30819"/>
    <w:rsid w:val="00A365E5"/>
    <w:rsid w:val="00A37A44"/>
    <w:rsid w:val="00A40E90"/>
    <w:rsid w:val="00A41C09"/>
    <w:rsid w:val="00A436CD"/>
    <w:rsid w:val="00A4413F"/>
    <w:rsid w:val="00A465F9"/>
    <w:rsid w:val="00A47547"/>
    <w:rsid w:val="00A5103D"/>
    <w:rsid w:val="00A51080"/>
    <w:rsid w:val="00A515FC"/>
    <w:rsid w:val="00A54DE3"/>
    <w:rsid w:val="00A5564E"/>
    <w:rsid w:val="00A5643C"/>
    <w:rsid w:val="00A579C9"/>
    <w:rsid w:val="00A6035E"/>
    <w:rsid w:val="00A653E6"/>
    <w:rsid w:val="00A66B1C"/>
    <w:rsid w:val="00A67CE3"/>
    <w:rsid w:val="00A67E40"/>
    <w:rsid w:val="00A70F3A"/>
    <w:rsid w:val="00A73598"/>
    <w:rsid w:val="00A73AA4"/>
    <w:rsid w:val="00A759FD"/>
    <w:rsid w:val="00A77AE1"/>
    <w:rsid w:val="00A8072A"/>
    <w:rsid w:val="00A81A47"/>
    <w:rsid w:val="00A824E9"/>
    <w:rsid w:val="00A82BCD"/>
    <w:rsid w:val="00A82EBA"/>
    <w:rsid w:val="00A82F60"/>
    <w:rsid w:val="00A860A8"/>
    <w:rsid w:val="00A917C7"/>
    <w:rsid w:val="00A945A6"/>
    <w:rsid w:val="00A95457"/>
    <w:rsid w:val="00A95C36"/>
    <w:rsid w:val="00AA19CD"/>
    <w:rsid w:val="00AA329E"/>
    <w:rsid w:val="00AA33AE"/>
    <w:rsid w:val="00AA38EA"/>
    <w:rsid w:val="00AA571D"/>
    <w:rsid w:val="00AA644B"/>
    <w:rsid w:val="00AA6F48"/>
    <w:rsid w:val="00AA78CA"/>
    <w:rsid w:val="00AB102D"/>
    <w:rsid w:val="00AB20F0"/>
    <w:rsid w:val="00AB4141"/>
    <w:rsid w:val="00AB4D00"/>
    <w:rsid w:val="00AB50F3"/>
    <w:rsid w:val="00AB75BF"/>
    <w:rsid w:val="00AB75E2"/>
    <w:rsid w:val="00AB7E9D"/>
    <w:rsid w:val="00AC138A"/>
    <w:rsid w:val="00AD0D30"/>
    <w:rsid w:val="00AD4B80"/>
    <w:rsid w:val="00AD5B89"/>
    <w:rsid w:val="00AD7298"/>
    <w:rsid w:val="00AD788A"/>
    <w:rsid w:val="00AE252B"/>
    <w:rsid w:val="00AE54B6"/>
    <w:rsid w:val="00AE59A3"/>
    <w:rsid w:val="00AE6697"/>
    <w:rsid w:val="00AF1264"/>
    <w:rsid w:val="00AF1D28"/>
    <w:rsid w:val="00AF3793"/>
    <w:rsid w:val="00AF44E1"/>
    <w:rsid w:val="00AF5DFB"/>
    <w:rsid w:val="00AF7276"/>
    <w:rsid w:val="00B03BBD"/>
    <w:rsid w:val="00B054F7"/>
    <w:rsid w:val="00B0550F"/>
    <w:rsid w:val="00B06DA9"/>
    <w:rsid w:val="00B11180"/>
    <w:rsid w:val="00B12395"/>
    <w:rsid w:val="00B13770"/>
    <w:rsid w:val="00B13EB1"/>
    <w:rsid w:val="00B17A41"/>
    <w:rsid w:val="00B2181B"/>
    <w:rsid w:val="00B230E6"/>
    <w:rsid w:val="00B23294"/>
    <w:rsid w:val="00B252D9"/>
    <w:rsid w:val="00B25C3C"/>
    <w:rsid w:val="00B2701E"/>
    <w:rsid w:val="00B275A5"/>
    <w:rsid w:val="00B309E6"/>
    <w:rsid w:val="00B3408C"/>
    <w:rsid w:val="00B344BE"/>
    <w:rsid w:val="00B400DC"/>
    <w:rsid w:val="00B43E24"/>
    <w:rsid w:val="00B449A1"/>
    <w:rsid w:val="00B504D7"/>
    <w:rsid w:val="00B507A3"/>
    <w:rsid w:val="00B51F1E"/>
    <w:rsid w:val="00B52709"/>
    <w:rsid w:val="00B5276E"/>
    <w:rsid w:val="00B52EEA"/>
    <w:rsid w:val="00B53EC4"/>
    <w:rsid w:val="00B55B1F"/>
    <w:rsid w:val="00B57600"/>
    <w:rsid w:val="00B57F9E"/>
    <w:rsid w:val="00B602BD"/>
    <w:rsid w:val="00B61461"/>
    <w:rsid w:val="00B614EF"/>
    <w:rsid w:val="00B634A6"/>
    <w:rsid w:val="00B634A7"/>
    <w:rsid w:val="00B6430A"/>
    <w:rsid w:val="00B65326"/>
    <w:rsid w:val="00B656EE"/>
    <w:rsid w:val="00B67667"/>
    <w:rsid w:val="00B67F8A"/>
    <w:rsid w:val="00B7201D"/>
    <w:rsid w:val="00B7394E"/>
    <w:rsid w:val="00B7438B"/>
    <w:rsid w:val="00B74A95"/>
    <w:rsid w:val="00B75845"/>
    <w:rsid w:val="00B8048E"/>
    <w:rsid w:val="00B81E1E"/>
    <w:rsid w:val="00B83F25"/>
    <w:rsid w:val="00B87840"/>
    <w:rsid w:val="00B87D95"/>
    <w:rsid w:val="00B95868"/>
    <w:rsid w:val="00B97CA5"/>
    <w:rsid w:val="00BA022E"/>
    <w:rsid w:val="00BA4067"/>
    <w:rsid w:val="00BA5AB8"/>
    <w:rsid w:val="00BA7FE9"/>
    <w:rsid w:val="00BB0ADC"/>
    <w:rsid w:val="00BB2DE6"/>
    <w:rsid w:val="00BB4F2E"/>
    <w:rsid w:val="00BB7671"/>
    <w:rsid w:val="00BB7F79"/>
    <w:rsid w:val="00BC1EB0"/>
    <w:rsid w:val="00BC661B"/>
    <w:rsid w:val="00BC69A1"/>
    <w:rsid w:val="00BD0168"/>
    <w:rsid w:val="00BD14AE"/>
    <w:rsid w:val="00BD3D29"/>
    <w:rsid w:val="00BD49DE"/>
    <w:rsid w:val="00BD6694"/>
    <w:rsid w:val="00BD69AE"/>
    <w:rsid w:val="00BE0682"/>
    <w:rsid w:val="00BE42AA"/>
    <w:rsid w:val="00BF38EC"/>
    <w:rsid w:val="00BF3D35"/>
    <w:rsid w:val="00BF7068"/>
    <w:rsid w:val="00C00399"/>
    <w:rsid w:val="00C00856"/>
    <w:rsid w:val="00C021AF"/>
    <w:rsid w:val="00C0692A"/>
    <w:rsid w:val="00C123BB"/>
    <w:rsid w:val="00C13A5B"/>
    <w:rsid w:val="00C147F2"/>
    <w:rsid w:val="00C156B3"/>
    <w:rsid w:val="00C15C3F"/>
    <w:rsid w:val="00C164AF"/>
    <w:rsid w:val="00C17771"/>
    <w:rsid w:val="00C207C9"/>
    <w:rsid w:val="00C23DA1"/>
    <w:rsid w:val="00C30592"/>
    <w:rsid w:val="00C30A90"/>
    <w:rsid w:val="00C33F14"/>
    <w:rsid w:val="00C35023"/>
    <w:rsid w:val="00C36995"/>
    <w:rsid w:val="00C3699E"/>
    <w:rsid w:val="00C4212D"/>
    <w:rsid w:val="00C437CB"/>
    <w:rsid w:val="00C452AC"/>
    <w:rsid w:val="00C45315"/>
    <w:rsid w:val="00C469B9"/>
    <w:rsid w:val="00C568D5"/>
    <w:rsid w:val="00C568D7"/>
    <w:rsid w:val="00C57A0A"/>
    <w:rsid w:val="00C57AEC"/>
    <w:rsid w:val="00C63917"/>
    <w:rsid w:val="00C655F1"/>
    <w:rsid w:val="00C65648"/>
    <w:rsid w:val="00C6607E"/>
    <w:rsid w:val="00C66B6B"/>
    <w:rsid w:val="00C70296"/>
    <w:rsid w:val="00C70D76"/>
    <w:rsid w:val="00C75521"/>
    <w:rsid w:val="00C764F9"/>
    <w:rsid w:val="00C81530"/>
    <w:rsid w:val="00C84F86"/>
    <w:rsid w:val="00C90ECE"/>
    <w:rsid w:val="00C919CF"/>
    <w:rsid w:val="00C91E37"/>
    <w:rsid w:val="00C920EE"/>
    <w:rsid w:val="00C93EF6"/>
    <w:rsid w:val="00C965B3"/>
    <w:rsid w:val="00C96630"/>
    <w:rsid w:val="00CA01E2"/>
    <w:rsid w:val="00CA0352"/>
    <w:rsid w:val="00CA2436"/>
    <w:rsid w:val="00CA4ECF"/>
    <w:rsid w:val="00CA5340"/>
    <w:rsid w:val="00CB31BC"/>
    <w:rsid w:val="00CB3BBB"/>
    <w:rsid w:val="00CB413B"/>
    <w:rsid w:val="00CB652D"/>
    <w:rsid w:val="00CC343B"/>
    <w:rsid w:val="00CC38DA"/>
    <w:rsid w:val="00CC514C"/>
    <w:rsid w:val="00CC7F68"/>
    <w:rsid w:val="00CD035D"/>
    <w:rsid w:val="00CD0D6E"/>
    <w:rsid w:val="00CD1C4E"/>
    <w:rsid w:val="00CD27CC"/>
    <w:rsid w:val="00CE288D"/>
    <w:rsid w:val="00CE4E70"/>
    <w:rsid w:val="00CE5D0F"/>
    <w:rsid w:val="00CE6020"/>
    <w:rsid w:val="00CF034A"/>
    <w:rsid w:val="00CF1B02"/>
    <w:rsid w:val="00CF3491"/>
    <w:rsid w:val="00CF3AD1"/>
    <w:rsid w:val="00CF4216"/>
    <w:rsid w:val="00CF4557"/>
    <w:rsid w:val="00CF49D1"/>
    <w:rsid w:val="00CF573C"/>
    <w:rsid w:val="00CF5B07"/>
    <w:rsid w:val="00D00AA7"/>
    <w:rsid w:val="00D017B3"/>
    <w:rsid w:val="00D0446F"/>
    <w:rsid w:val="00D04A83"/>
    <w:rsid w:val="00D04BCC"/>
    <w:rsid w:val="00D06DE0"/>
    <w:rsid w:val="00D10C63"/>
    <w:rsid w:val="00D16C8A"/>
    <w:rsid w:val="00D17F17"/>
    <w:rsid w:val="00D2108D"/>
    <w:rsid w:val="00D22AF2"/>
    <w:rsid w:val="00D25DE1"/>
    <w:rsid w:val="00D3580A"/>
    <w:rsid w:val="00D45800"/>
    <w:rsid w:val="00D45B45"/>
    <w:rsid w:val="00D45FDE"/>
    <w:rsid w:val="00D5373A"/>
    <w:rsid w:val="00D542A1"/>
    <w:rsid w:val="00D55AE5"/>
    <w:rsid w:val="00D55C57"/>
    <w:rsid w:val="00D57C9E"/>
    <w:rsid w:val="00D604BA"/>
    <w:rsid w:val="00D614D5"/>
    <w:rsid w:val="00D62A6E"/>
    <w:rsid w:val="00D630EC"/>
    <w:rsid w:val="00D66838"/>
    <w:rsid w:val="00D70834"/>
    <w:rsid w:val="00D722B2"/>
    <w:rsid w:val="00D761F9"/>
    <w:rsid w:val="00D77E9A"/>
    <w:rsid w:val="00D801C7"/>
    <w:rsid w:val="00D83AFB"/>
    <w:rsid w:val="00D8484E"/>
    <w:rsid w:val="00D85D81"/>
    <w:rsid w:val="00D85E3A"/>
    <w:rsid w:val="00D864A8"/>
    <w:rsid w:val="00D868F4"/>
    <w:rsid w:val="00D86A51"/>
    <w:rsid w:val="00D8727B"/>
    <w:rsid w:val="00D93DCB"/>
    <w:rsid w:val="00DA13F9"/>
    <w:rsid w:val="00DA1F6A"/>
    <w:rsid w:val="00DA2F87"/>
    <w:rsid w:val="00DA4DB9"/>
    <w:rsid w:val="00DA7EA4"/>
    <w:rsid w:val="00DAFAC3"/>
    <w:rsid w:val="00DB1D40"/>
    <w:rsid w:val="00DB1F91"/>
    <w:rsid w:val="00DB436E"/>
    <w:rsid w:val="00DB43D3"/>
    <w:rsid w:val="00DB5249"/>
    <w:rsid w:val="00DB63DE"/>
    <w:rsid w:val="00DB6608"/>
    <w:rsid w:val="00DC18CD"/>
    <w:rsid w:val="00DC1A83"/>
    <w:rsid w:val="00DC29AE"/>
    <w:rsid w:val="00DC4117"/>
    <w:rsid w:val="00DC5C41"/>
    <w:rsid w:val="00DC61B2"/>
    <w:rsid w:val="00DD115A"/>
    <w:rsid w:val="00DD342B"/>
    <w:rsid w:val="00DD4267"/>
    <w:rsid w:val="00DD45C5"/>
    <w:rsid w:val="00DD57E1"/>
    <w:rsid w:val="00DD7415"/>
    <w:rsid w:val="00DD7C66"/>
    <w:rsid w:val="00DE0156"/>
    <w:rsid w:val="00DE15D7"/>
    <w:rsid w:val="00DE1D19"/>
    <w:rsid w:val="00DE2292"/>
    <w:rsid w:val="00DE24D1"/>
    <w:rsid w:val="00DE3A13"/>
    <w:rsid w:val="00DE54D3"/>
    <w:rsid w:val="00DE710F"/>
    <w:rsid w:val="00DE7FE8"/>
    <w:rsid w:val="00DF146E"/>
    <w:rsid w:val="00DF3F58"/>
    <w:rsid w:val="00DF4B97"/>
    <w:rsid w:val="00DF531B"/>
    <w:rsid w:val="00DF587B"/>
    <w:rsid w:val="00E00EB2"/>
    <w:rsid w:val="00E01968"/>
    <w:rsid w:val="00E040D8"/>
    <w:rsid w:val="00E15104"/>
    <w:rsid w:val="00E155E5"/>
    <w:rsid w:val="00E15EB8"/>
    <w:rsid w:val="00E169C8"/>
    <w:rsid w:val="00E16AF1"/>
    <w:rsid w:val="00E20838"/>
    <w:rsid w:val="00E214A2"/>
    <w:rsid w:val="00E27CFC"/>
    <w:rsid w:val="00E304A8"/>
    <w:rsid w:val="00E31958"/>
    <w:rsid w:val="00E326EC"/>
    <w:rsid w:val="00E340A3"/>
    <w:rsid w:val="00E36CDA"/>
    <w:rsid w:val="00E410E2"/>
    <w:rsid w:val="00E42187"/>
    <w:rsid w:val="00E423E3"/>
    <w:rsid w:val="00E44313"/>
    <w:rsid w:val="00E4448B"/>
    <w:rsid w:val="00E45FD3"/>
    <w:rsid w:val="00E472A6"/>
    <w:rsid w:val="00E52B38"/>
    <w:rsid w:val="00E53C6A"/>
    <w:rsid w:val="00E56F1D"/>
    <w:rsid w:val="00E57B3C"/>
    <w:rsid w:val="00E60EC9"/>
    <w:rsid w:val="00E62BB0"/>
    <w:rsid w:val="00E6577B"/>
    <w:rsid w:val="00E66418"/>
    <w:rsid w:val="00E70F36"/>
    <w:rsid w:val="00E7127F"/>
    <w:rsid w:val="00E7184D"/>
    <w:rsid w:val="00E72679"/>
    <w:rsid w:val="00E76565"/>
    <w:rsid w:val="00E774DD"/>
    <w:rsid w:val="00E8068E"/>
    <w:rsid w:val="00E82E36"/>
    <w:rsid w:val="00E83167"/>
    <w:rsid w:val="00E9008C"/>
    <w:rsid w:val="00E90A64"/>
    <w:rsid w:val="00E90CF6"/>
    <w:rsid w:val="00E943F3"/>
    <w:rsid w:val="00E968FF"/>
    <w:rsid w:val="00E96F6D"/>
    <w:rsid w:val="00EA0327"/>
    <w:rsid w:val="00EA24E4"/>
    <w:rsid w:val="00EA3138"/>
    <w:rsid w:val="00EA6300"/>
    <w:rsid w:val="00EB0EC3"/>
    <w:rsid w:val="00EB2CEA"/>
    <w:rsid w:val="00EB4B96"/>
    <w:rsid w:val="00EB6C8B"/>
    <w:rsid w:val="00EB768F"/>
    <w:rsid w:val="00EC0F6D"/>
    <w:rsid w:val="00EC37DE"/>
    <w:rsid w:val="00EC7F14"/>
    <w:rsid w:val="00ED0177"/>
    <w:rsid w:val="00ED16FB"/>
    <w:rsid w:val="00ED2E01"/>
    <w:rsid w:val="00ED4262"/>
    <w:rsid w:val="00ED5E39"/>
    <w:rsid w:val="00ED6007"/>
    <w:rsid w:val="00EE0D1B"/>
    <w:rsid w:val="00EE3A95"/>
    <w:rsid w:val="00EE4665"/>
    <w:rsid w:val="00EF10C6"/>
    <w:rsid w:val="00EF2154"/>
    <w:rsid w:val="00EF29B6"/>
    <w:rsid w:val="00EF323A"/>
    <w:rsid w:val="00EF4863"/>
    <w:rsid w:val="00EF7B4B"/>
    <w:rsid w:val="00F00108"/>
    <w:rsid w:val="00F00354"/>
    <w:rsid w:val="00F027B7"/>
    <w:rsid w:val="00F02A49"/>
    <w:rsid w:val="00F032A0"/>
    <w:rsid w:val="00F15560"/>
    <w:rsid w:val="00F17563"/>
    <w:rsid w:val="00F17D55"/>
    <w:rsid w:val="00F23190"/>
    <w:rsid w:val="00F2354A"/>
    <w:rsid w:val="00F2406B"/>
    <w:rsid w:val="00F24275"/>
    <w:rsid w:val="00F25209"/>
    <w:rsid w:val="00F25E19"/>
    <w:rsid w:val="00F27389"/>
    <w:rsid w:val="00F31323"/>
    <w:rsid w:val="00F314C1"/>
    <w:rsid w:val="00F316E6"/>
    <w:rsid w:val="00F356C4"/>
    <w:rsid w:val="00F370BB"/>
    <w:rsid w:val="00F37E7F"/>
    <w:rsid w:val="00F417F8"/>
    <w:rsid w:val="00F4233C"/>
    <w:rsid w:val="00F45EB2"/>
    <w:rsid w:val="00F466F4"/>
    <w:rsid w:val="00F46C0E"/>
    <w:rsid w:val="00F47219"/>
    <w:rsid w:val="00F515AC"/>
    <w:rsid w:val="00F517A8"/>
    <w:rsid w:val="00F52B8F"/>
    <w:rsid w:val="00F536C9"/>
    <w:rsid w:val="00F539EB"/>
    <w:rsid w:val="00F54316"/>
    <w:rsid w:val="00F54DB2"/>
    <w:rsid w:val="00F54F70"/>
    <w:rsid w:val="00F556A1"/>
    <w:rsid w:val="00F56BAA"/>
    <w:rsid w:val="00F56BD7"/>
    <w:rsid w:val="00F60670"/>
    <w:rsid w:val="00F6094B"/>
    <w:rsid w:val="00F623EC"/>
    <w:rsid w:val="00F6291B"/>
    <w:rsid w:val="00F65943"/>
    <w:rsid w:val="00F65D04"/>
    <w:rsid w:val="00F704E7"/>
    <w:rsid w:val="00F73C7B"/>
    <w:rsid w:val="00F742CF"/>
    <w:rsid w:val="00F759CD"/>
    <w:rsid w:val="00F768BA"/>
    <w:rsid w:val="00F76E38"/>
    <w:rsid w:val="00F77440"/>
    <w:rsid w:val="00F824FE"/>
    <w:rsid w:val="00F83447"/>
    <w:rsid w:val="00F837BF"/>
    <w:rsid w:val="00F8495D"/>
    <w:rsid w:val="00F85C24"/>
    <w:rsid w:val="00F8640A"/>
    <w:rsid w:val="00F910C1"/>
    <w:rsid w:val="00F93452"/>
    <w:rsid w:val="00F9708A"/>
    <w:rsid w:val="00FA0F1C"/>
    <w:rsid w:val="00FA2248"/>
    <w:rsid w:val="00FA4F37"/>
    <w:rsid w:val="00FA5EC6"/>
    <w:rsid w:val="00FA61D5"/>
    <w:rsid w:val="00FB056E"/>
    <w:rsid w:val="00FB4245"/>
    <w:rsid w:val="00FB5C09"/>
    <w:rsid w:val="00FC0167"/>
    <w:rsid w:val="00FC296C"/>
    <w:rsid w:val="00FC2D19"/>
    <w:rsid w:val="00FC505D"/>
    <w:rsid w:val="00FD2D27"/>
    <w:rsid w:val="00FD418A"/>
    <w:rsid w:val="00FD4287"/>
    <w:rsid w:val="00FD4698"/>
    <w:rsid w:val="00FD5900"/>
    <w:rsid w:val="00FD7EEF"/>
    <w:rsid w:val="00FE2C38"/>
    <w:rsid w:val="00FE5E68"/>
    <w:rsid w:val="00FE5E76"/>
    <w:rsid w:val="00FF2F37"/>
    <w:rsid w:val="00FF32C5"/>
    <w:rsid w:val="00FF419D"/>
    <w:rsid w:val="0105334C"/>
    <w:rsid w:val="012E10B0"/>
    <w:rsid w:val="01A9BE9F"/>
    <w:rsid w:val="01C23627"/>
    <w:rsid w:val="01C6ADFC"/>
    <w:rsid w:val="01F8E5D5"/>
    <w:rsid w:val="02113A1C"/>
    <w:rsid w:val="024F2824"/>
    <w:rsid w:val="02AA9018"/>
    <w:rsid w:val="03B0DFAA"/>
    <w:rsid w:val="03D7BC9A"/>
    <w:rsid w:val="0537BC79"/>
    <w:rsid w:val="0570BC05"/>
    <w:rsid w:val="0579419F"/>
    <w:rsid w:val="059E7006"/>
    <w:rsid w:val="05C3FCE8"/>
    <w:rsid w:val="06308989"/>
    <w:rsid w:val="06B42D58"/>
    <w:rsid w:val="0700C21A"/>
    <w:rsid w:val="07438354"/>
    <w:rsid w:val="074839E1"/>
    <w:rsid w:val="07635A9E"/>
    <w:rsid w:val="07C60265"/>
    <w:rsid w:val="07C84065"/>
    <w:rsid w:val="07C927B4"/>
    <w:rsid w:val="07F05374"/>
    <w:rsid w:val="0801AFEF"/>
    <w:rsid w:val="0813C06D"/>
    <w:rsid w:val="087A8ECA"/>
    <w:rsid w:val="08974AE5"/>
    <w:rsid w:val="094D9993"/>
    <w:rsid w:val="094DF5FD"/>
    <w:rsid w:val="099EF62F"/>
    <w:rsid w:val="09ECFD17"/>
    <w:rsid w:val="0A2BDA7A"/>
    <w:rsid w:val="0A5777A8"/>
    <w:rsid w:val="0A715410"/>
    <w:rsid w:val="0AD863FF"/>
    <w:rsid w:val="0AFCEBF0"/>
    <w:rsid w:val="0B7454F8"/>
    <w:rsid w:val="0B75F7C8"/>
    <w:rsid w:val="0BA639F0"/>
    <w:rsid w:val="0C56575F"/>
    <w:rsid w:val="0D3C64C5"/>
    <w:rsid w:val="0D488C8B"/>
    <w:rsid w:val="0D5CF610"/>
    <w:rsid w:val="0DAA0F37"/>
    <w:rsid w:val="0DAC45D6"/>
    <w:rsid w:val="0DD1BE8E"/>
    <w:rsid w:val="0E4A98F4"/>
    <w:rsid w:val="0E87FCF0"/>
    <w:rsid w:val="0ECE1E66"/>
    <w:rsid w:val="0F2EC68D"/>
    <w:rsid w:val="0F34B87A"/>
    <w:rsid w:val="0F52E479"/>
    <w:rsid w:val="0F8427E7"/>
    <w:rsid w:val="0F9359D9"/>
    <w:rsid w:val="0FF523AB"/>
    <w:rsid w:val="10D63ACD"/>
    <w:rsid w:val="10D93A22"/>
    <w:rsid w:val="11150E52"/>
    <w:rsid w:val="121648E1"/>
    <w:rsid w:val="1241E6DD"/>
    <w:rsid w:val="12B809B7"/>
    <w:rsid w:val="12E426FC"/>
    <w:rsid w:val="1323DCED"/>
    <w:rsid w:val="13D3A420"/>
    <w:rsid w:val="13D4BDA3"/>
    <w:rsid w:val="150B984C"/>
    <w:rsid w:val="151A0025"/>
    <w:rsid w:val="152B4E4A"/>
    <w:rsid w:val="1591AB2C"/>
    <w:rsid w:val="15AB35F5"/>
    <w:rsid w:val="15DCEC96"/>
    <w:rsid w:val="15FDB9CE"/>
    <w:rsid w:val="166A62F1"/>
    <w:rsid w:val="16D1C655"/>
    <w:rsid w:val="16F40FCB"/>
    <w:rsid w:val="178D5464"/>
    <w:rsid w:val="179A68D0"/>
    <w:rsid w:val="18B9B63B"/>
    <w:rsid w:val="18F58A1B"/>
    <w:rsid w:val="190AE61D"/>
    <w:rsid w:val="19253216"/>
    <w:rsid w:val="1974A07F"/>
    <w:rsid w:val="197BCD5E"/>
    <w:rsid w:val="1982E06A"/>
    <w:rsid w:val="1985A9EB"/>
    <w:rsid w:val="198F66E6"/>
    <w:rsid w:val="19BBDC97"/>
    <w:rsid w:val="1A1B00DE"/>
    <w:rsid w:val="1A1D3D6F"/>
    <w:rsid w:val="1A51BC42"/>
    <w:rsid w:val="1A670A01"/>
    <w:rsid w:val="1A77E908"/>
    <w:rsid w:val="1A78F203"/>
    <w:rsid w:val="1A99F448"/>
    <w:rsid w:val="1AB91EFD"/>
    <w:rsid w:val="1B209CC7"/>
    <w:rsid w:val="1B25AF48"/>
    <w:rsid w:val="1B409C1E"/>
    <w:rsid w:val="1BF3267C"/>
    <w:rsid w:val="1BFA3B98"/>
    <w:rsid w:val="1C1E3B41"/>
    <w:rsid w:val="1D25E213"/>
    <w:rsid w:val="1D27AEED"/>
    <w:rsid w:val="1D5722C0"/>
    <w:rsid w:val="1D5BAC59"/>
    <w:rsid w:val="1D856440"/>
    <w:rsid w:val="1DAD2E73"/>
    <w:rsid w:val="1DEE96C8"/>
    <w:rsid w:val="1E03F19C"/>
    <w:rsid w:val="1EC164C6"/>
    <w:rsid w:val="1ED7ED0F"/>
    <w:rsid w:val="1EEDE8E0"/>
    <w:rsid w:val="1F2AD305"/>
    <w:rsid w:val="1FD6AA70"/>
    <w:rsid w:val="2010A994"/>
    <w:rsid w:val="202C75F8"/>
    <w:rsid w:val="206D63B8"/>
    <w:rsid w:val="2073F41B"/>
    <w:rsid w:val="20AC7A72"/>
    <w:rsid w:val="20E5CB9B"/>
    <w:rsid w:val="20EB127C"/>
    <w:rsid w:val="211A47B0"/>
    <w:rsid w:val="2121BCBE"/>
    <w:rsid w:val="2170CDCC"/>
    <w:rsid w:val="21EC30C1"/>
    <w:rsid w:val="2203DCD3"/>
    <w:rsid w:val="2211A3C3"/>
    <w:rsid w:val="22714FBA"/>
    <w:rsid w:val="22C59C3F"/>
    <w:rsid w:val="22C5BAF5"/>
    <w:rsid w:val="22E55C18"/>
    <w:rsid w:val="23168AEE"/>
    <w:rsid w:val="2326F21B"/>
    <w:rsid w:val="2332944A"/>
    <w:rsid w:val="233B23A6"/>
    <w:rsid w:val="233CAF14"/>
    <w:rsid w:val="235C96E2"/>
    <w:rsid w:val="23CFAAF7"/>
    <w:rsid w:val="23D7380F"/>
    <w:rsid w:val="24856097"/>
    <w:rsid w:val="248E3A4E"/>
    <w:rsid w:val="24B24E5A"/>
    <w:rsid w:val="25195D11"/>
    <w:rsid w:val="258C40A1"/>
    <w:rsid w:val="25C8AC16"/>
    <w:rsid w:val="266898C1"/>
    <w:rsid w:val="2683A7A5"/>
    <w:rsid w:val="26B141B6"/>
    <w:rsid w:val="273BCC6B"/>
    <w:rsid w:val="27659E66"/>
    <w:rsid w:val="27F00886"/>
    <w:rsid w:val="28AF4EA3"/>
    <w:rsid w:val="28F20868"/>
    <w:rsid w:val="28FFACE3"/>
    <w:rsid w:val="290E5608"/>
    <w:rsid w:val="29126C10"/>
    <w:rsid w:val="2937982D"/>
    <w:rsid w:val="29620996"/>
    <w:rsid w:val="298C3535"/>
    <w:rsid w:val="29C8F011"/>
    <w:rsid w:val="2A084816"/>
    <w:rsid w:val="2A414BDD"/>
    <w:rsid w:val="2B19A127"/>
    <w:rsid w:val="2B895DD0"/>
    <w:rsid w:val="2BE375E1"/>
    <w:rsid w:val="2C5B7C28"/>
    <w:rsid w:val="2C94EC81"/>
    <w:rsid w:val="2CADFF39"/>
    <w:rsid w:val="2D48BEBA"/>
    <w:rsid w:val="2DA7B3F9"/>
    <w:rsid w:val="2DACD9C0"/>
    <w:rsid w:val="2DAD7E91"/>
    <w:rsid w:val="2DC8DE4B"/>
    <w:rsid w:val="2DE0A64C"/>
    <w:rsid w:val="2F0CD287"/>
    <w:rsid w:val="2F247D2C"/>
    <w:rsid w:val="2F398574"/>
    <w:rsid w:val="2F8CEC37"/>
    <w:rsid w:val="2F920D9A"/>
    <w:rsid w:val="2FDDD4BC"/>
    <w:rsid w:val="303FC7EF"/>
    <w:rsid w:val="306644A3"/>
    <w:rsid w:val="30B8A69E"/>
    <w:rsid w:val="30DF00F0"/>
    <w:rsid w:val="31133DB3"/>
    <w:rsid w:val="311A7471"/>
    <w:rsid w:val="312B40C7"/>
    <w:rsid w:val="32A1386E"/>
    <w:rsid w:val="32C6D351"/>
    <w:rsid w:val="332D18EC"/>
    <w:rsid w:val="333FB273"/>
    <w:rsid w:val="33491AB0"/>
    <w:rsid w:val="334F39D7"/>
    <w:rsid w:val="335999DF"/>
    <w:rsid w:val="33A55AB7"/>
    <w:rsid w:val="33C64CC1"/>
    <w:rsid w:val="34240D57"/>
    <w:rsid w:val="34A7CFA5"/>
    <w:rsid w:val="34BB486E"/>
    <w:rsid w:val="3503835B"/>
    <w:rsid w:val="35967246"/>
    <w:rsid w:val="35B9642B"/>
    <w:rsid w:val="35C1FC06"/>
    <w:rsid w:val="35D04844"/>
    <w:rsid w:val="36A59E88"/>
    <w:rsid w:val="36FD4159"/>
    <w:rsid w:val="37240280"/>
    <w:rsid w:val="3758FFED"/>
    <w:rsid w:val="375C8B4A"/>
    <w:rsid w:val="379F23D8"/>
    <w:rsid w:val="3851C199"/>
    <w:rsid w:val="386375C2"/>
    <w:rsid w:val="386A2DA4"/>
    <w:rsid w:val="38AC2AEB"/>
    <w:rsid w:val="38F67683"/>
    <w:rsid w:val="39919556"/>
    <w:rsid w:val="39DF037B"/>
    <w:rsid w:val="3A40D60D"/>
    <w:rsid w:val="3A9020AE"/>
    <w:rsid w:val="3A97B12A"/>
    <w:rsid w:val="3AB879A5"/>
    <w:rsid w:val="3AC15BCB"/>
    <w:rsid w:val="3B750BCE"/>
    <w:rsid w:val="3C2DCDC4"/>
    <w:rsid w:val="3C86D195"/>
    <w:rsid w:val="3D373EC9"/>
    <w:rsid w:val="3D823E61"/>
    <w:rsid w:val="3D9801C8"/>
    <w:rsid w:val="3DACA1A2"/>
    <w:rsid w:val="3DACF2F1"/>
    <w:rsid w:val="3DF84AEB"/>
    <w:rsid w:val="3E0141E6"/>
    <w:rsid w:val="3E0A8ABB"/>
    <w:rsid w:val="3E4C6696"/>
    <w:rsid w:val="3ECDA069"/>
    <w:rsid w:val="3F033462"/>
    <w:rsid w:val="3F18851D"/>
    <w:rsid w:val="3F33B184"/>
    <w:rsid w:val="3F8D1826"/>
    <w:rsid w:val="3FBEAE51"/>
    <w:rsid w:val="3FE1BBDF"/>
    <w:rsid w:val="400EC582"/>
    <w:rsid w:val="408411A2"/>
    <w:rsid w:val="408A59C8"/>
    <w:rsid w:val="409F10EE"/>
    <w:rsid w:val="413DB826"/>
    <w:rsid w:val="41C6827A"/>
    <w:rsid w:val="41F1F7B9"/>
    <w:rsid w:val="41FBB3E5"/>
    <w:rsid w:val="42176DDF"/>
    <w:rsid w:val="42352B1A"/>
    <w:rsid w:val="42713BF6"/>
    <w:rsid w:val="428C72E4"/>
    <w:rsid w:val="43198A99"/>
    <w:rsid w:val="43291747"/>
    <w:rsid w:val="432F114A"/>
    <w:rsid w:val="434E8679"/>
    <w:rsid w:val="43580199"/>
    <w:rsid w:val="436B9D65"/>
    <w:rsid w:val="4377092A"/>
    <w:rsid w:val="43A1ACB3"/>
    <w:rsid w:val="43B97129"/>
    <w:rsid w:val="43EC3ECE"/>
    <w:rsid w:val="4408C794"/>
    <w:rsid w:val="443A9132"/>
    <w:rsid w:val="443BEF8C"/>
    <w:rsid w:val="443C2739"/>
    <w:rsid w:val="445E8976"/>
    <w:rsid w:val="447ACF20"/>
    <w:rsid w:val="44D074C8"/>
    <w:rsid w:val="44E33F3D"/>
    <w:rsid w:val="4521E5BA"/>
    <w:rsid w:val="458FF1D4"/>
    <w:rsid w:val="4603226E"/>
    <w:rsid w:val="461DC0F8"/>
    <w:rsid w:val="4626C57B"/>
    <w:rsid w:val="462C9B23"/>
    <w:rsid w:val="4633A5D2"/>
    <w:rsid w:val="466A297D"/>
    <w:rsid w:val="468D99A5"/>
    <w:rsid w:val="46BC13D1"/>
    <w:rsid w:val="46D867C9"/>
    <w:rsid w:val="46FD10D6"/>
    <w:rsid w:val="4734AC64"/>
    <w:rsid w:val="477BE8AC"/>
    <w:rsid w:val="47B5ED95"/>
    <w:rsid w:val="47C44331"/>
    <w:rsid w:val="47E98EDD"/>
    <w:rsid w:val="47E9B590"/>
    <w:rsid w:val="489C82C9"/>
    <w:rsid w:val="48DFE142"/>
    <w:rsid w:val="49076CE8"/>
    <w:rsid w:val="496F3FFA"/>
    <w:rsid w:val="49B2289D"/>
    <w:rsid w:val="4A1C0943"/>
    <w:rsid w:val="4A65521A"/>
    <w:rsid w:val="4ADBD27C"/>
    <w:rsid w:val="4B05A46F"/>
    <w:rsid w:val="4B3FEE4B"/>
    <w:rsid w:val="4BACC6A5"/>
    <w:rsid w:val="4BB5A0B4"/>
    <w:rsid w:val="4BC0ECB8"/>
    <w:rsid w:val="4BEF32C9"/>
    <w:rsid w:val="4C170BED"/>
    <w:rsid w:val="4C7A83C1"/>
    <w:rsid w:val="4C8D989B"/>
    <w:rsid w:val="4C9DA4F0"/>
    <w:rsid w:val="4CC9754E"/>
    <w:rsid w:val="4CDF8128"/>
    <w:rsid w:val="4D5077D1"/>
    <w:rsid w:val="4D84D384"/>
    <w:rsid w:val="4DF7B6AB"/>
    <w:rsid w:val="4E0C8206"/>
    <w:rsid w:val="4E290A3B"/>
    <w:rsid w:val="4E6DD775"/>
    <w:rsid w:val="4E8E9606"/>
    <w:rsid w:val="4EB8E71E"/>
    <w:rsid w:val="4EB98A49"/>
    <w:rsid w:val="4FBEBDD1"/>
    <w:rsid w:val="4FEA400E"/>
    <w:rsid w:val="50213B53"/>
    <w:rsid w:val="504CC86E"/>
    <w:rsid w:val="50D2FBC9"/>
    <w:rsid w:val="510EBF4F"/>
    <w:rsid w:val="5153A0E0"/>
    <w:rsid w:val="51C28E0C"/>
    <w:rsid w:val="51E9418B"/>
    <w:rsid w:val="5238A420"/>
    <w:rsid w:val="528BD142"/>
    <w:rsid w:val="529A4261"/>
    <w:rsid w:val="53ACBECD"/>
    <w:rsid w:val="53F1B180"/>
    <w:rsid w:val="54183F6D"/>
    <w:rsid w:val="5461D657"/>
    <w:rsid w:val="5469701A"/>
    <w:rsid w:val="548C260F"/>
    <w:rsid w:val="54B5A5CA"/>
    <w:rsid w:val="54F46F5E"/>
    <w:rsid w:val="5529F00D"/>
    <w:rsid w:val="5544DDCD"/>
    <w:rsid w:val="555FC4B1"/>
    <w:rsid w:val="55DE7B39"/>
    <w:rsid w:val="562644CF"/>
    <w:rsid w:val="56585757"/>
    <w:rsid w:val="56E0F5BA"/>
    <w:rsid w:val="56E2D1A7"/>
    <w:rsid w:val="56E7BCF3"/>
    <w:rsid w:val="56F9EEF5"/>
    <w:rsid w:val="574C39C5"/>
    <w:rsid w:val="57CAE935"/>
    <w:rsid w:val="5802F1B9"/>
    <w:rsid w:val="581D6A95"/>
    <w:rsid w:val="584D4903"/>
    <w:rsid w:val="599E3477"/>
    <w:rsid w:val="5A4E5E7D"/>
    <w:rsid w:val="5A69DAA5"/>
    <w:rsid w:val="5AA3E49F"/>
    <w:rsid w:val="5AB3D0E0"/>
    <w:rsid w:val="5ABC60EA"/>
    <w:rsid w:val="5AE66FCC"/>
    <w:rsid w:val="5B087C52"/>
    <w:rsid w:val="5B8B6401"/>
    <w:rsid w:val="5C675BC7"/>
    <w:rsid w:val="5CAC59A6"/>
    <w:rsid w:val="5CDCA962"/>
    <w:rsid w:val="5D052EDD"/>
    <w:rsid w:val="5D3A5EAC"/>
    <w:rsid w:val="5D5D2907"/>
    <w:rsid w:val="5DBAC136"/>
    <w:rsid w:val="5DBB4077"/>
    <w:rsid w:val="5DBBC41A"/>
    <w:rsid w:val="5DFA2FF7"/>
    <w:rsid w:val="5E1BD189"/>
    <w:rsid w:val="5E56EB0E"/>
    <w:rsid w:val="5E6C29D5"/>
    <w:rsid w:val="5E8016C3"/>
    <w:rsid w:val="5EB57D51"/>
    <w:rsid w:val="5EBCDDB7"/>
    <w:rsid w:val="5EC573A0"/>
    <w:rsid w:val="5EDC6E21"/>
    <w:rsid w:val="5F1AC11C"/>
    <w:rsid w:val="5F1D84E6"/>
    <w:rsid w:val="5F4D63E2"/>
    <w:rsid w:val="5F824340"/>
    <w:rsid w:val="608A09E7"/>
    <w:rsid w:val="609595BD"/>
    <w:rsid w:val="60C66298"/>
    <w:rsid w:val="60EFA177"/>
    <w:rsid w:val="611BED70"/>
    <w:rsid w:val="61BC656F"/>
    <w:rsid w:val="62039506"/>
    <w:rsid w:val="621225D6"/>
    <w:rsid w:val="624A864E"/>
    <w:rsid w:val="626CCC7F"/>
    <w:rsid w:val="62B618DB"/>
    <w:rsid w:val="639AE3B9"/>
    <w:rsid w:val="63BB8D6E"/>
    <w:rsid w:val="63C28709"/>
    <w:rsid w:val="63CB8B6A"/>
    <w:rsid w:val="64741092"/>
    <w:rsid w:val="6494E96C"/>
    <w:rsid w:val="649AEE4A"/>
    <w:rsid w:val="64B5CE15"/>
    <w:rsid w:val="65028BE4"/>
    <w:rsid w:val="6515D61B"/>
    <w:rsid w:val="651FB70B"/>
    <w:rsid w:val="65421D93"/>
    <w:rsid w:val="6551627D"/>
    <w:rsid w:val="65AC0495"/>
    <w:rsid w:val="65DC5BDE"/>
    <w:rsid w:val="66EBB7F6"/>
    <w:rsid w:val="6718E768"/>
    <w:rsid w:val="67456B2E"/>
    <w:rsid w:val="6774F77F"/>
    <w:rsid w:val="679743C8"/>
    <w:rsid w:val="679D44B5"/>
    <w:rsid w:val="67E4F7FD"/>
    <w:rsid w:val="685A1096"/>
    <w:rsid w:val="68CF75C3"/>
    <w:rsid w:val="68E1573E"/>
    <w:rsid w:val="698DF3FF"/>
    <w:rsid w:val="69B96A1B"/>
    <w:rsid w:val="6AA67649"/>
    <w:rsid w:val="6AE84708"/>
    <w:rsid w:val="6B28BACE"/>
    <w:rsid w:val="6B6E523E"/>
    <w:rsid w:val="6BDD8A50"/>
    <w:rsid w:val="6C57BF37"/>
    <w:rsid w:val="6CCB13C8"/>
    <w:rsid w:val="6DE90F75"/>
    <w:rsid w:val="6F187571"/>
    <w:rsid w:val="6FC37A3A"/>
    <w:rsid w:val="7002EDEC"/>
    <w:rsid w:val="70038C40"/>
    <w:rsid w:val="7004B7B0"/>
    <w:rsid w:val="700A2EBD"/>
    <w:rsid w:val="70C8852C"/>
    <w:rsid w:val="70CF2D58"/>
    <w:rsid w:val="70EC8DE5"/>
    <w:rsid w:val="71C5001C"/>
    <w:rsid w:val="7239803A"/>
    <w:rsid w:val="72D8F365"/>
    <w:rsid w:val="72F357ED"/>
    <w:rsid w:val="733A25EF"/>
    <w:rsid w:val="73456E7B"/>
    <w:rsid w:val="73C85126"/>
    <w:rsid w:val="745541B3"/>
    <w:rsid w:val="749A5F5A"/>
    <w:rsid w:val="751CE876"/>
    <w:rsid w:val="75900534"/>
    <w:rsid w:val="75DCC441"/>
    <w:rsid w:val="75FA78BB"/>
    <w:rsid w:val="7669D398"/>
    <w:rsid w:val="76AA621F"/>
    <w:rsid w:val="76CFF052"/>
    <w:rsid w:val="76D0F339"/>
    <w:rsid w:val="7706BA58"/>
    <w:rsid w:val="770BD4FA"/>
    <w:rsid w:val="775F5C63"/>
    <w:rsid w:val="776B21C2"/>
    <w:rsid w:val="776E87DD"/>
    <w:rsid w:val="77D58261"/>
    <w:rsid w:val="7824CB75"/>
    <w:rsid w:val="78667F64"/>
    <w:rsid w:val="786C8811"/>
    <w:rsid w:val="787D445A"/>
    <w:rsid w:val="78956CD3"/>
    <w:rsid w:val="789FD26A"/>
    <w:rsid w:val="78C703AE"/>
    <w:rsid w:val="78D52C2F"/>
    <w:rsid w:val="79164D15"/>
    <w:rsid w:val="79B8B6A4"/>
    <w:rsid w:val="79F079BA"/>
    <w:rsid w:val="7A15AD22"/>
    <w:rsid w:val="7A1C416B"/>
    <w:rsid w:val="7A3AF5E9"/>
    <w:rsid w:val="7AA47FDC"/>
    <w:rsid w:val="7AB5EE08"/>
    <w:rsid w:val="7AEDCE1D"/>
    <w:rsid w:val="7AFFBC7F"/>
    <w:rsid w:val="7B0E9100"/>
    <w:rsid w:val="7B51D64D"/>
    <w:rsid w:val="7B92E5A6"/>
    <w:rsid w:val="7BFA499B"/>
    <w:rsid w:val="7C00E418"/>
    <w:rsid w:val="7C58D810"/>
    <w:rsid w:val="7CD2064F"/>
    <w:rsid w:val="7D0EABCF"/>
    <w:rsid w:val="7EAA9A4C"/>
    <w:rsid w:val="7EF1D9E1"/>
    <w:rsid w:val="7EF9AB42"/>
    <w:rsid w:val="7F1195E8"/>
    <w:rsid w:val="7F4F4020"/>
    <w:rsid w:val="7FA6B0FF"/>
    <w:rsid w:val="7FD8F4A9"/>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oNotEmbedSmartTags/>
  <w:decimalSymbol w:val="."/>
  <w:listSeparator w:val=","/>
  <w14:docId w14:val="37441386"/>
  <w15:docId w15:val="{8CECED06-4CF3-4999-B719-16AD2609678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widowControl w:val="0"/>
      <w:suppressAutoHyphens/>
    </w:pPr>
    <w:rPr>
      <w:rFonts w:eastAsia="AR PL UMing HK" w:cs="Lohit Hindi"/>
      <w:kern w:val="1"/>
      <w:sz w:val="22"/>
      <w:szCs w:val="24"/>
      <w:lang w:eastAsia="hi-IN" w:bidi="hi-IN"/>
    </w:rPr>
  </w:style>
  <w:style w:type="paragraph" w:styleId="Heading1">
    <w:name w:val="heading 1"/>
    <w:basedOn w:val="Heading"/>
    <w:next w:val="BodyText"/>
    <w:qFormat/>
    <w:pPr>
      <w:numPr>
        <w:numId w:val="1"/>
      </w:numPr>
      <w:spacing w:before="0" w:after="115"/>
      <w:outlineLvl w:val="0"/>
    </w:pPr>
    <w:rPr>
      <w:b/>
      <w:bCs/>
      <w:sz w:val="32"/>
      <w:szCs w:val="32"/>
    </w:rPr>
  </w:style>
  <w:style w:type="paragraph" w:styleId="Heading2">
    <w:name w:val="heading 2"/>
    <w:basedOn w:val="Heading"/>
    <w:next w:val="BodyText"/>
    <w:qFormat/>
    <w:pPr>
      <w:numPr>
        <w:ilvl w:val="1"/>
        <w:numId w:val="1"/>
      </w:numPr>
      <w:spacing w:before="0" w:after="115"/>
      <w:outlineLvl w:val="1"/>
    </w:pPr>
    <w:rPr>
      <w:b/>
      <w:bCs/>
      <w:i/>
      <w:iCs/>
    </w:rPr>
  </w:style>
  <w:style w:type="paragraph" w:styleId="Heading3">
    <w:name w:val="heading 3"/>
    <w:basedOn w:val="Heading"/>
    <w:next w:val="BodyText"/>
    <w:link w:val="Heading3Char"/>
    <w:qFormat/>
    <w:pPr>
      <w:numPr>
        <w:ilvl w:val="2"/>
        <w:numId w:val="1"/>
      </w:numPr>
      <w:spacing w:before="0" w:after="115"/>
      <w:outlineLvl w:val="2"/>
    </w:pPr>
    <w:rPr>
      <w:b/>
      <w:bCs/>
      <w:sz w:val="24"/>
    </w:rPr>
  </w:style>
  <w:style w:type="paragraph" w:styleId="Heading4">
    <w:name w:val="heading 4"/>
    <w:basedOn w:val="Heading"/>
    <w:next w:val="BodyText"/>
    <w:qFormat/>
    <w:pPr>
      <w:numPr>
        <w:ilvl w:val="3"/>
        <w:numId w:val="1"/>
      </w:numPr>
      <w:spacing w:before="0" w:after="115"/>
      <w:outlineLvl w:val="3"/>
    </w:pPr>
    <w:rPr>
      <w:b/>
      <w:bCs/>
      <w:i/>
      <w:iCs/>
      <w:sz w:val="22"/>
      <w:szCs w:val="24"/>
    </w:rPr>
  </w:style>
  <w:style w:type="paragraph" w:styleId="Heading5">
    <w:name w:val="heading 5"/>
    <w:basedOn w:val="Heading"/>
    <w:next w:val="BodyText"/>
    <w:qFormat/>
    <w:pPr>
      <w:numPr>
        <w:ilvl w:val="4"/>
        <w:numId w:val="1"/>
      </w:numPr>
      <w:outlineLvl w:val="4"/>
    </w:pPr>
    <w:rPr>
      <w:b/>
      <w:bCs/>
      <w:sz w:val="20"/>
      <w:szCs w:val="24"/>
    </w:rPr>
  </w:style>
  <w:style w:type="paragraph" w:styleId="Heading6">
    <w:name w:val="heading 6"/>
    <w:basedOn w:val="Heading"/>
    <w:next w:val="BodyText"/>
    <w:qFormat/>
    <w:pPr>
      <w:numPr>
        <w:ilvl w:val="5"/>
        <w:numId w:val="1"/>
      </w:numPr>
      <w:outlineLvl w:val="5"/>
    </w:pPr>
    <w:rPr>
      <w:b/>
      <w:bCs/>
      <w:sz w:val="21"/>
      <w:szCs w:val="21"/>
    </w:rPr>
  </w:style>
  <w:style w:type="paragraph" w:styleId="Heading7">
    <w:name w:val="heading 7"/>
    <w:basedOn w:val="Heading"/>
    <w:next w:val="BodyText"/>
    <w:qFormat/>
    <w:pPr>
      <w:numPr>
        <w:ilvl w:val="6"/>
        <w:numId w:val="1"/>
      </w:numPr>
      <w:outlineLvl w:val="6"/>
    </w:pPr>
    <w:rPr>
      <w:b/>
      <w:bCs/>
      <w:sz w:val="21"/>
      <w:szCs w:val="21"/>
    </w:rPr>
  </w:style>
  <w:style w:type="paragraph" w:styleId="Heading8">
    <w:name w:val="heading 8"/>
    <w:basedOn w:val="Heading"/>
    <w:next w:val="BodyText"/>
    <w:qFormat/>
    <w:pPr>
      <w:numPr>
        <w:ilvl w:val="7"/>
        <w:numId w:val="1"/>
      </w:numPr>
      <w:outlineLvl w:val="7"/>
    </w:pPr>
    <w:rPr>
      <w:b/>
      <w:bCs/>
      <w:sz w:val="21"/>
      <w:szCs w:val="21"/>
    </w:rPr>
  </w:style>
  <w:style w:type="paragraph" w:styleId="Heading9">
    <w:name w:val="heading 9"/>
    <w:basedOn w:val="Heading"/>
    <w:next w:val="BodyText"/>
    <w:qFormat/>
    <w:pPr>
      <w:numPr>
        <w:ilvl w:val="8"/>
        <w:numId w:val="1"/>
      </w:numPr>
      <w:outlineLvl w:val="8"/>
    </w:pPr>
    <w:rPr>
      <w:b/>
      <w:bCs/>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NumberingSymbols">
    <w:name w:val="Numbering Symbols"/>
  </w:style>
  <w:style w:type="paragraph" w:customStyle="1" w:styleId="Heading">
    <w:name w:val="Heading"/>
    <w:basedOn w:val="Normal"/>
    <w:next w:val="BodyText"/>
    <w:pPr>
      <w:keepNext/>
      <w:spacing w:before="240" w:after="120"/>
    </w:pPr>
    <w:rPr>
      <w:rFonts w:ascii="Arial" w:hAnsi="Arial"/>
      <w:sz w:val="28"/>
      <w:szCs w:val="28"/>
    </w:rPr>
  </w:style>
  <w:style w:type="paragraph" w:styleId="BodyText">
    <w:name w:val="Body Text"/>
    <w:basedOn w:val="Normal"/>
    <w:link w:val="BodyTextChar"/>
    <w:pPr>
      <w:spacing w:after="120"/>
    </w:pPr>
  </w:style>
  <w:style w:type="paragraph" w:styleId="List">
    <w:name w:val="List"/>
    <w:basedOn w:val="BodyText"/>
  </w:style>
  <w:style w:type="paragraph" w:styleId="Caption">
    <w:name w:val="caption"/>
    <w:basedOn w:val="Normal"/>
    <w:qFormat/>
    <w:pPr>
      <w:suppressLineNumbers/>
      <w:spacing w:before="120" w:after="120"/>
    </w:pPr>
    <w:rPr>
      <w:i/>
      <w:iCs/>
      <w:sz w:val="24"/>
    </w:rPr>
  </w:style>
  <w:style w:type="paragraph" w:customStyle="1" w:styleId="Index">
    <w:name w:val="Index"/>
    <w:basedOn w:val="Normal"/>
    <w:pPr>
      <w:suppressLineNumbers/>
    </w:pPr>
  </w:style>
  <w:style w:type="paragraph" w:styleId="Footer">
    <w:name w:val="footer"/>
    <w:basedOn w:val="Normal"/>
    <w:link w:val="FooterChar"/>
    <w:uiPriority w:val="99"/>
    <w:pPr>
      <w:suppressLineNumbers/>
      <w:tabs>
        <w:tab w:val="center" w:pos="4680"/>
        <w:tab w:val="right" w:pos="9360"/>
      </w:tabs>
    </w:pPr>
  </w:style>
  <w:style w:type="paragraph" w:customStyle="1" w:styleId="ContentsHeading">
    <w:name w:val="Contents Heading"/>
    <w:basedOn w:val="Heading"/>
    <w:pPr>
      <w:suppressLineNumbers/>
    </w:pPr>
    <w:rPr>
      <w:b/>
      <w:bCs/>
      <w:sz w:val="32"/>
      <w:szCs w:val="32"/>
    </w:rPr>
  </w:style>
  <w:style w:type="paragraph" w:styleId="TOC1">
    <w:name w:val="toc 1"/>
    <w:basedOn w:val="Index"/>
    <w:uiPriority w:val="39"/>
    <w:pPr>
      <w:tabs>
        <w:tab w:val="right" w:leader="dot" w:pos="9360"/>
      </w:tabs>
    </w:pPr>
  </w:style>
  <w:style w:type="paragraph" w:styleId="TOC2">
    <w:name w:val="toc 2"/>
    <w:basedOn w:val="Index"/>
    <w:uiPriority w:val="39"/>
    <w:pPr>
      <w:tabs>
        <w:tab w:val="right" w:leader="dot" w:pos="9077"/>
      </w:tabs>
      <w:ind w:left="283"/>
    </w:pPr>
  </w:style>
  <w:style w:type="paragraph" w:styleId="TOC3">
    <w:name w:val="toc 3"/>
    <w:basedOn w:val="Index"/>
    <w:uiPriority w:val="39"/>
    <w:pPr>
      <w:tabs>
        <w:tab w:val="right" w:leader="dot" w:pos="8794"/>
      </w:tabs>
      <w:ind w:left="566"/>
    </w:pPr>
  </w:style>
  <w:style w:type="paragraph" w:styleId="TOC4">
    <w:name w:val="toc 4"/>
    <w:basedOn w:val="Index"/>
    <w:uiPriority w:val="39"/>
    <w:pPr>
      <w:tabs>
        <w:tab w:val="right" w:leader="dot" w:pos="8511"/>
      </w:tabs>
      <w:ind w:left="849"/>
    </w:pPr>
  </w:style>
  <w:style w:type="paragraph" w:customStyle="1" w:styleId="Heading10">
    <w:name w:val="Heading 10"/>
    <w:basedOn w:val="Heading"/>
    <w:next w:val="BodyText"/>
    <w:pPr>
      <w:tabs>
        <w:tab w:val="num" w:pos="1584"/>
      </w:tabs>
      <w:ind w:left="1584" w:hanging="1584"/>
      <w:outlineLvl w:val="8"/>
    </w:pPr>
    <w:rPr>
      <w:b/>
      <w:bCs/>
      <w:sz w:val="21"/>
      <w:szCs w:val="21"/>
    </w:rPr>
  </w:style>
  <w:style w:type="paragraph" w:styleId="BalloonText">
    <w:name w:val="Balloon Text"/>
    <w:basedOn w:val="Normal"/>
    <w:link w:val="BalloonTextChar"/>
    <w:uiPriority w:val="99"/>
    <w:semiHidden/>
    <w:unhideWhenUsed/>
    <w:rsid w:val="00B55B1F"/>
    <w:rPr>
      <w:rFonts w:ascii="Segoe UI" w:hAnsi="Segoe UI" w:cs="Mangal"/>
      <w:sz w:val="18"/>
      <w:szCs w:val="16"/>
    </w:rPr>
  </w:style>
  <w:style w:type="character" w:customStyle="1" w:styleId="BalloonTextChar">
    <w:name w:val="Balloon Text Char"/>
    <w:basedOn w:val="DefaultParagraphFont"/>
    <w:link w:val="BalloonText"/>
    <w:uiPriority w:val="99"/>
    <w:semiHidden/>
    <w:rsid w:val="00B55B1F"/>
    <w:rPr>
      <w:rFonts w:ascii="Segoe UI" w:eastAsia="AR PL UMing HK" w:hAnsi="Segoe UI" w:cs="Mangal"/>
      <w:kern w:val="1"/>
      <w:sz w:val="18"/>
      <w:szCs w:val="16"/>
      <w:lang w:eastAsia="hi-IN" w:bidi="hi-IN"/>
    </w:rPr>
  </w:style>
  <w:style w:type="paragraph" w:styleId="TOCHeading">
    <w:name w:val="TOC Heading"/>
    <w:basedOn w:val="Heading1"/>
    <w:next w:val="Normal"/>
    <w:uiPriority w:val="39"/>
    <w:unhideWhenUsed/>
    <w:qFormat/>
    <w:rsid w:val="00B13770"/>
    <w:pPr>
      <w:keepLines/>
      <w:widowControl/>
      <w:numPr>
        <w:numId w:val="0"/>
      </w:numPr>
      <w:suppressAutoHyphens w:val="0"/>
      <w:spacing w:before="240" w:after="0" w:line="259" w:lineRule="auto"/>
      <w:outlineLvl w:val="9"/>
    </w:pPr>
    <w:rPr>
      <w:rFonts w:asciiTheme="majorHAnsi" w:eastAsiaTheme="majorEastAsia" w:hAnsiTheme="majorHAnsi" w:cstheme="majorBidi"/>
      <w:b w:val="0"/>
      <w:bCs w:val="0"/>
      <w:color w:val="365F91" w:themeColor="accent1" w:themeShade="BF"/>
      <w:kern w:val="0"/>
      <w:lang w:eastAsia="en-US" w:bidi="ar-SA"/>
    </w:rPr>
  </w:style>
  <w:style w:type="character" w:styleId="Hyperlink">
    <w:name w:val="Hyperlink"/>
    <w:basedOn w:val="DefaultParagraphFont"/>
    <w:uiPriority w:val="99"/>
    <w:unhideWhenUsed/>
    <w:rsid w:val="00B13770"/>
    <w:rPr>
      <w:color w:val="0000FF" w:themeColor="hyperlink"/>
      <w:u w:val="single"/>
    </w:rPr>
  </w:style>
  <w:style w:type="character" w:styleId="CommentReference">
    <w:name w:val="annotation reference"/>
    <w:basedOn w:val="DefaultParagraphFont"/>
    <w:uiPriority w:val="99"/>
    <w:semiHidden/>
    <w:unhideWhenUsed/>
    <w:rsid w:val="00516E2D"/>
    <w:rPr>
      <w:sz w:val="16"/>
      <w:szCs w:val="16"/>
    </w:rPr>
  </w:style>
  <w:style w:type="paragraph" w:styleId="CommentText">
    <w:name w:val="annotation text"/>
    <w:basedOn w:val="Normal"/>
    <w:link w:val="CommentTextChar"/>
    <w:uiPriority w:val="99"/>
    <w:semiHidden/>
    <w:unhideWhenUsed/>
    <w:rsid w:val="00516E2D"/>
    <w:rPr>
      <w:rFonts w:cs="Mangal"/>
      <w:sz w:val="20"/>
      <w:szCs w:val="18"/>
    </w:rPr>
  </w:style>
  <w:style w:type="character" w:customStyle="1" w:styleId="CommentTextChar">
    <w:name w:val="Comment Text Char"/>
    <w:basedOn w:val="DefaultParagraphFont"/>
    <w:link w:val="CommentText"/>
    <w:uiPriority w:val="99"/>
    <w:semiHidden/>
    <w:rsid w:val="00516E2D"/>
    <w:rPr>
      <w:rFonts w:eastAsia="AR PL UMing HK" w:cs="Mangal"/>
      <w:kern w:val="1"/>
      <w:szCs w:val="18"/>
      <w:lang w:eastAsia="hi-IN" w:bidi="hi-IN"/>
    </w:rPr>
  </w:style>
  <w:style w:type="paragraph" w:styleId="CommentSubject">
    <w:name w:val="annotation subject"/>
    <w:basedOn w:val="CommentText"/>
    <w:next w:val="CommentText"/>
    <w:link w:val="CommentSubjectChar"/>
    <w:uiPriority w:val="99"/>
    <w:semiHidden/>
    <w:unhideWhenUsed/>
    <w:rsid w:val="00516E2D"/>
    <w:rPr>
      <w:b/>
      <w:bCs/>
    </w:rPr>
  </w:style>
  <w:style w:type="character" w:customStyle="1" w:styleId="CommentSubjectChar">
    <w:name w:val="Comment Subject Char"/>
    <w:basedOn w:val="CommentTextChar"/>
    <w:link w:val="CommentSubject"/>
    <w:uiPriority w:val="99"/>
    <w:semiHidden/>
    <w:rsid w:val="00516E2D"/>
    <w:rPr>
      <w:rFonts w:eastAsia="AR PL UMing HK" w:cs="Mangal"/>
      <w:b/>
      <w:bCs/>
      <w:kern w:val="1"/>
      <w:szCs w:val="18"/>
      <w:lang w:eastAsia="hi-IN" w:bidi="hi-IN"/>
    </w:rPr>
  </w:style>
  <w:style w:type="table" w:styleId="TableGrid">
    <w:name w:val="Table Grid"/>
    <w:basedOn w:val="TableNormal"/>
    <w:uiPriority w:val="59"/>
    <w:rsid w:val="004C6E7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ED16FB"/>
    <w:pPr>
      <w:tabs>
        <w:tab w:val="center" w:pos="4680"/>
        <w:tab w:val="right" w:pos="9360"/>
      </w:tabs>
    </w:pPr>
    <w:rPr>
      <w:rFonts w:cs="Mangal"/>
    </w:rPr>
  </w:style>
  <w:style w:type="character" w:customStyle="1" w:styleId="HeaderChar">
    <w:name w:val="Header Char"/>
    <w:basedOn w:val="DefaultParagraphFont"/>
    <w:link w:val="Header"/>
    <w:uiPriority w:val="99"/>
    <w:rsid w:val="00ED16FB"/>
    <w:rPr>
      <w:rFonts w:eastAsia="AR PL UMing HK" w:cs="Mangal"/>
      <w:kern w:val="1"/>
      <w:sz w:val="22"/>
      <w:szCs w:val="24"/>
      <w:lang w:eastAsia="hi-IN" w:bidi="hi-IN"/>
    </w:rPr>
  </w:style>
  <w:style w:type="character" w:customStyle="1" w:styleId="FooterChar">
    <w:name w:val="Footer Char"/>
    <w:basedOn w:val="DefaultParagraphFont"/>
    <w:link w:val="Footer"/>
    <w:uiPriority w:val="99"/>
    <w:rsid w:val="00ED16FB"/>
    <w:rPr>
      <w:rFonts w:eastAsia="AR PL UMing HK" w:cs="Lohit Hindi"/>
      <w:kern w:val="1"/>
      <w:sz w:val="22"/>
      <w:szCs w:val="24"/>
      <w:lang w:eastAsia="hi-IN" w:bidi="hi-IN"/>
    </w:rPr>
  </w:style>
  <w:style w:type="paragraph" w:styleId="ListParagraph">
    <w:name w:val="List Paragraph"/>
    <w:basedOn w:val="Normal"/>
    <w:uiPriority w:val="34"/>
    <w:qFormat/>
    <w:rsid w:val="00B57600"/>
    <w:pPr>
      <w:ind w:left="720"/>
      <w:contextualSpacing/>
    </w:pPr>
  </w:style>
  <w:style w:type="character" w:customStyle="1" w:styleId="normaltextrun">
    <w:name w:val="normaltextrun"/>
    <w:basedOn w:val="DefaultParagraphFont"/>
    <w:rsid w:val="00B57600"/>
    <w:rPr>
      <w:rFonts w:ascii="Times New Roman" w:eastAsia="Times New Roman" w:hAnsi="Times New Roman" w:cs="Times New Roman"/>
    </w:rPr>
  </w:style>
  <w:style w:type="character" w:customStyle="1" w:styleId="eop">
    <w:name w:val="eop"/>
    <w:basedOn w:val="DefaultParagraphFont"/>
    <w:uiPriority w:val="1"/>
    <w:rsid w:val="00B57600"/>
    <w:rPr>
      <w:rFonts w:ascii="Times New Roman" w:eastAsia="Times New Roman" w:hAnsi="Times New Roman" w:cs="Times New Roman"/>
    </w:rPr>
  </w:style>
  <w:style w:type="paragraph" w:customStyle="1" w:styleId="paragraph">
    <w:name w:val="paragraph"/>
    <w:basedOn w:val="Normal"/>
    <w:uiPriority w:val="1"/>
    <w:rsid w:val="00B57600"/>
    <w:pPr>
      <w:widowControl/>
      <w:spacing w:beforeAutospacing="1" w:afterAutospacing="1"/>
    </w:pPr>
    <w:rPr>
      <w:rFonts w:eastAsia="Times New Roman" w:cs="Times New Roman"/>
      <w:sz w:val="24"/>
      <w:lang w:eastAsia="en-US" w:bidi="ar-SA"/>
    </w:rPr>
  </w:style>
  <w:style w:type="character" w:customStyle="1" w:styleId="scxp214305908">
    <w:name w:val="scxp214305908"/>
    <w:basedOn w:val="DefaultParagraphFont"/>
    <w:uiPriority w:val="1"/>
    <w:rsid w:val="00B57600"/>
    <w:rPr>
      <w:rFonts w:ascii="Times New Roman" w:eastAsia="Times New Roman" w:hAnsi="Times New Roman" w:cs="Times New Roman"/>
    </w:rPr>
  </w:style>
  <w:style w:type="character" w:customStyle="1" w:styleId="scxp99370072">
    <w:name w:val="scxp99370072"/>
    <w:basedOn w:val="DefaultParagraphFont"/>
    <w:uiPriority w:val="1"/>
    <w:rsid w:val="00B57600"/>
    <w:rPr>
      <w:rFonts w:ascii="Times New Roman" w:eastAsia="Times New Roman" w:hAnsi="Times New Roman" w:cs="Times New Roman"/>
    </w:rPr>
  </w:style>
  <w:style w:type="character" w:customStyle="1" w:styleId="scxw126366250">
    <w:name w:val="scxw126366250"/>
    <w:basedOn w:val="DefaultParagraphFont"/>
    <w:rsid w:val="00B57600"/>
    <w:rPr>
      <w:rFonts w:asciiTheme="minorHAnsi" w:eastAsiaTheme="minorEastAsia" w:hAnsiTheme="minorHAnsi" w:cstheme="minorBidi"/>
      <w:sz w:val="24"/>
      <w:szCs w:val="24"/>
    </w:rPr>
  </w:style>
  <w:style w:type="paragraph" w:styleId="TOC5">
    <w:name w:val="toc 5"/>
    <w:basedOn w:val="Normal"/>
    <w:next w:val="Normal"/>
    <w:uiPriority w:val="39"/>
    <w:unhideWhenUsed/>
    <w:rsid w:val="00B57600"/>
    <w:pPr>
      <w:spacing w:after="100"/>
      <w:ind w:left="880"/>
    </w:pPr>
  </w:style>
  <w:style w:type="character" w:customStyle="1" w:styleId="BodyTextChar">
    <w:name w:val="Body Text Char"/>
    <w:basedOn w:val="DefaultParagraphFont"/>
    <w:link w:val="BodyText"/>
    <w:rsid w:val="006E32C0"/>
    <w:rPr>
      <w:rFonts w:eastAsia="AR PL UMing HK" w:cs="Lohit Hindi"/>
      <w:kern w:val="1"/>
      <w:sz w:val="22"/>
      <w:szCs w:val="24"/>
      <w:lang w:eastAsia="hi-IN" w:bidi="hi-IN"/>
    </w:rPr>
  </w:style>
  <w:style w:type="paragraph" w:styleId="TOC6">
    <w:name w:val="toc 6"/>
    <w:basedOn w:val="Normal"/>
    <w:next w:val="Normal"/>
    <w:autoRedefine/>
    <w:uiPriority w:val="39"/>
    <w:unhideWhenUsed/>
    <w:rsid w:val="00705681"/>
    <w:pPr>
      <w:widowControl/>
      <w:suppressAutoHyphens w:val="0"/>
      <w:spacing w:after="100" w:line="278" w:lineRule="auto"/>
      <w:ind w:left="1200"/>
    </w:pPr>
    <w:rPr>
      <w:rFonts w:asciiTheme="minorHAnsi" w:eastAsiaTheme="minorEastAsia" w:hAnsiTheme="minorHAnsi" w:cstheme="minorBidi"/>
      <w:kern w:val="2"/>
      <w:sz w:val="24"/>
      <w:lang w:eastAsia="en-US" w:bidi="ar-SA"/>
      <w14:ligatures w14:val="standardContextual"/>
    </w:rPr>
  </w:style>
  <w:style w:type="paragraph" w:styleId="TOC7">
    <w:name w:val="toc 7"/>
    <w:basedOn w:val="Normal"/>
    <w:next w:val="Normal"/>
    <w:autoRedefine/>
    <w:uiPriority w:val="39"/>
    <w:unhideWhenUsed/>
    <w:rsid w:val="00705681"/>
    <w:pPr>
      <w:widowControl/>
      <w:suppressAutoHyphens w:val="0"/>
      <w:spacing w:after="100" w:line="278" w:lineRule="auto"/>
      <w:ind w:left="1440"/>
    </w:pPr>
    <w:rPr>
      <w:rFonts w:asciiTheme="minorHAnsi" w:eastAsiaTheme="minorEastAsia" w:hAnsiTheme="minorHAnsi" w:cstheme="minorBidi"/>
      <w:kern w:val="2"/>
      <w:sz w:val="24"/>
      <w:lang w:eastAsia="en-US" w:bidi="ar-SA"/>
      <w14:ligatures w14:val="standardContextual"/>
    </w:rPr>
  </w:style>
  <w:style w:type="paragraph" w:styleId="TOC8">
    <w:name w:val="toc 8"/>
    <w:basedOn w:val="Normal"/>
    <w:next w:val="Normal"/>
    <w:autoRedefine/>
    <w:uiPriority w:val="39"/>
    <w:unhideWhenUsed/>
    <w:rsid w:val="00705681"/>
    <w:pPr>
      <w:widowControl/>
      <w:suppressAutoHyphens w:val="0"/>
      <w:spacing w:after="100" w:line="278" w:lineRule="auto"/>
      <w:ind w:left="1680"/>
    </w:pPr>
    <w:rPr>
      <w:rFonts w:asciiTheme="minorHAnsi" w:eastAsiaTheme="minorEastAsia" w:hAnsiTheme="minorHAnsi" w:cstheme="minorBidi"/>
      <w:kern w:val="2"/>
      <w:sz w:val="24"/>
      <w:lang w:eastAsia="en-US" w:bidi="ar-SA"/>
      <w14:ligatures w14:val="standardContextual"/>
    </w:rPr>
  </w:style>
  <w:style w:type="paragraph" w:styleId="TOC9">
    <w:name w:val="toc 9"/>
    <w:basedOn w:val="Normal"/>
    <w:next w:val="Normal"/>
    <w:autoRedefine/>
    <w:uiPriority w:val="39"/>
    <w:unhideWhenUsed/>
    <w:rsid w:val="00705681"/>
    <w:pPr>
      <w:widowControl/>
      <w:suppressAutoHyphens w:val="0"/>
      <w:spacing w:after="100" w:line="278" w:lineRule="auto"/>
      <w:ind w:left="1920"/>
    </w:pPr>
    <w:rPr>
      <w:rFonts w:asciiTheme="minorHAnsi" w:eastAsiaTheme="minorEastAsia" w:hAnsiTheme="minorHAnsi" w:cstheme="minorBidi"/>
      <w:kern w:val="2"/>
      <w:sz w:val="24"/>
      <w:lang w:eastAsia="en-US" w:bidi="ar-SA"/>
      <w14:ligatures w14:val="standardContextual"/>
    </w:rPr>
  </w:style>
  <w:style w:type="character" w:styleId="UnresolvedMention">
    <w:name w:val="Unresolved Mention"/>
    <w:basedOn w:val="DefaultParagraphFont"/>
    <w:uiPriority w:val="99"/>
    <w:semiHidden/>
    <w:unhideWhenUsed/>
    <w:rsid w:val="00705681"/>
    <w:rPr>
      <w:color w:val="605E5C"/>
      <w:shd w:val="clear" w:color="auto" w:fill="E1DFDD"/>
    </w:rPr>
  </w:style>
  <w:style w:type="character" w:customStyle="1" w:styleId="Heading3Char">
    <w:name w:val="Heading 3 Char"/>
    <w:basedOn w:val="DefaultParagraphFont"/>
    <w:link w:val="Heading3"/>
    <w:rsid w:val="000631C6"/>
    <w:rPr>
      <w:rFonts w:ascii="Arial" w:eastAsia="AR PL UMing HK" w:hAnsi="Arial" w:cs="Lohit Hindi"/>
      <w:b/>
      <w:bCs/>
      <w:kern w:val="1"/>
      <w:sz w:val="24"/>
      <w:szCs w:val="28"/>
      <w:lang w:eastAsia="hi-IN" w:bidi="hi-I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7094237">
      <w:bodyDiv w:val="1"/>
      <w:marLeft w:val="0"/>
      <w:marRight w:val="0"/>
      <w:marTop w:val="0"/>
      <w:marBottom w:val="0"/>
      <w:divBdr>
        <w:top w:val="none" w:sz="0" w:space="0" w:color="auto"/>
        <w:left w:val="none" w:sz="0" w:space="0" w:color="auto"/>
        <w:bottom w:val="none" w:sz="0" w:space="0" w:color="auto"/>
        <w:right w:val="none" w:sz="0" w:space="0" w:color="auto"/>
      </w:divBdr>
      <w:divsChild>
        <w:div w:id="713121623">
          <w:marLeft w:val="0"/>
          <w:marRight w:val="0"/>
          <w:marTop w:val="0"/>
          <w:marBottom w:val="0"/>
          <w:divBdr>
            <w:top w:val="none" w:sz="0" w:space="0" w:color="auto"/>
            <w:left w:val="none" w:sz="0" w:space="0" w:color="auto"/>
            <w:bottom w:val="none" w:sz="0" w:space="0" w:color="auto"/>
            <w:right w:val="none" w:sz="0" w:space="0" w:color="auto"/>
          </w:divBdr>
        </w:div>
        <w:div w:id="758016892">
          <w:marLeft w:val="0"/>
          <w:marRight w:val="0"/>
          <w:marTop w:val="0"/>
          <w:marBottom w:val="0"/>
          <w:divBdr>
            <w:top w:val="none" w:sz="0" w:space="0" w:color="auto"/>
            <w:left w:val="none" w:sz="0" w:space="0" w:color="auto"/>
            <w:bottom w:val="none" w:sz="0" w:space="0" w:color="auto"/>
            <w:right w:val="none" w:sz="0" w:space="0" w:color="auto"/>
          </w:divBdr>
        </w:div>
      </w:divsChild>
    </w:div>
    <w:div w:id="1253782202">
      <w:bodyDiv w:val="1"/>
      <w:marLeft w:val="0"/>
      <w:marRight w:val="0"/>
      <w:marTop w:val="0"/>
      <w:marBottom w:val="0"/>
      <w:divBdr>
        <w:top w:val="none" w:sz="0" w:space="0" w:color="auto"/>
        <w:left w:val="none" w:sz="0" w:space="0" w:color="auto"/>
        <w:bottom w:val="none" w:sz="0" w:space="0" w:color="auto"/>
        <w:right w:val="none" w:sz="0" w:space="0" w:color="auto"/>
      </w:divBdr>
      <w:divsChild>
        <w:div w:id="1046485560">
          <w:marLeft w:val="0"/>
          <w:marRight w:val="0"/>
          <w:marTop w:val="0"/>
          <w:marBottom w:val="0"/>
          <w:divBdr>
            <w:top w:val="none" w:sz="0" w:space="0" w:color="auto"/>
            <w:left w:val="none" w:sz="0" w:space="0" w:color="auto"/>
            <w:bottom w:val="none" w:sz="0" w:space="0" w:color="auto"/>
            <w:right w:val="none" w:sz="0" w:space="0" w:color="auto"/>
          </w:divBdr>
        </w:div>
        <w:div w:id="145806642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88.png"/><Relationship Id="rId21" Type="http://schemas.openxmlformats.org/officeDocument/2006/relationships/image" Target="media/image10.jpg"/><Relationship Id="rId42" Type="http://schemas.openxmlformats.org/officeDocument/2006/relationships/hyperlink" Target="https://www.herl.pitt.edu/indiachair/indiachairsh/cl_bend.html" TargetMode="External"/><Relationship Id="rId63" Type="http://schemas.openxmlformats.org/officeDocument/2006/relationships/image" Target="media/image38.png"/><Relationship Id="rId84" Type="http://schemas.openxmlformats.org/officeDocument/2006/relationships/image" Target="media/image59.png"/><Relationship Id="rId138" Type="http://schemas.openxmlformats.org/officeDocument/2006/relationships/hyperlink" Target="https://udel.edu/~pgeneva/downloads/fsae/2017_FSAE_chassis.pdf" TargetMode="External"/><Relationship Id="rId159" Type="http://schemas.openxmlformats.org/officeDocument/2006/relationships/hyperlink" Target="https://aerotoolbox.com/intro-airfoil-aerodynamics/" TargetMode="External"/><Relationship Id="rId170" Type="http://schemas.microsoft.com/office/2011/relationships/people" Target="people.xml"/><Relationship Id="rId107" Type="http://schemas.openxmlformats.org/officeDocument/2006/relationships/image" Target="media/image82.jpg"/><Relationship Id="rId11" Type="http://schemas.openxmlformats.org/officeDocument/2006/relationships/image" Target="media/image1.png"/><Relationship Id="rId32" Type="http://schemas.openxmlformats.org/officeDocument/2006/relationships/image" Target="media/image21.jpeg"/><Relationship Id="rId53" Type="http://schemas.openxmlformats.org/officeDocument/2006/relationships/image" Target="media/image28.JPG"/><Relationship Id="rId74" Type="http://schemas.openxmlformats.org/officeDocument/2006/relationships/image" Target="media/image49.jpeg"/><Relationship Id="rId128" Type="http://schemas.openxmlformats.org/officeDocument/2006/relationships/image" Target="media/image99.png"/><Relationship Id="rId149" Type="http://schemas.openxmlformats.org/officeDocument/2006/relationships/hyperlink" Target="https://ennologic.com/wp-content/uploads/2018/07/Ultimate-Emissivity-Table.pdf" TargetMode="External"/><Relationship Id="rId5" Type="http://schemas.openxmlformats.org/officeDocument/2006/relationships/numbering" Target="numbering.xml"/><Relationship Id="rId95" Type="http://schemas.openxmlformats.org/officeDocument/2006/relationships/image" Target="media/image70.jpg"/><Relationship Id="rId160" Type="http://schemas.openxmlformats.org/officeDocument/2006/relationships/hyperlink" Target="https://web.mit.edu/2.972/www/reports/airfoil/airfoil.html" TargetMode="External"/><Relationship Id="rId22" Type="http://schemas.openxmlformats.org/officeDocument/2006/relationships/image" Target="media/image11.jpg"/><Relationship Id="rId43" Type="http://schemas.openxmlformats.org/officeDocument/2006/relationships/hyperlink" Target="https://youtu.be/MymUqxuCKv4?si=pWnrkCMSN0BtZO4K" TargetMode="External"/><Relationship Id="rId64" Type="http://schemas.openxmlformats.org/officeDocument/2006/relationships/image" Target="media/image39.png"/><Relationship Id="rId118" Type="http://schemas.openxmlformats.org/officeDocument/2006/relationships/image" Target="media/image89.jpeg"/><Relationship Id="rId139" Type="http://schemas.openxmlformats.org/officeDocument/2006/relationships/hyperlink" Target="https://www.ijser.org/researchpaper/ANALYSIS-OF-FSAE-CHASSIS.pdf" TargetMode="External"/><Relationship Id="rId85" Type="http://schemas.openxmlformats.org/officeDocument/2006/relationships/image" Target="media/image60.png"/><Relationship Id="rId150" Type="http://schemas.openxmlformats.org/officeDocument/2006/relationships/hyperlink" Target="https://www.cambridge.org/core/journals/journal-of-materials-research/article/abs/effects-of-heat-treatment-and-coatings-on-the-infrared-emissivity-properties-of-carbon-fibers/B82F9713F9E2FD2417F7E1AA7EAFEFB3" TargetMode="External"/><Relationship Id="rId171" Type="http://schemas.openxmlformats.org/officeDocument/2006/relationships/theme" Target="theme/theme1.xml"/><Relationship Id="rId12" Type="http://schemas.openxmlformats.org/officeDocument/2006/relationships/footer" Target="footer1.xml"/><Relationship Id="rId33" Type="http://schemas.openxmlformats.org/officeDocument/2006/relationships/image" Target="media/image22.jpeg"/><Relationship Id="rId108" Type="http://schemas.openxmlformats.org/officeDocument/2006/relationships/image" Target="media/image83.png"/><Relationship Id="rId129" Type="http://schemas.openxmlformats.org/officeDocument/2006/relationships/image" Target="media/image100.png"/><Relationship Id="rId54" Type="http://schemas.openxmlformats.org/officeDocument/2006/relationships/image" Target="media/image29.png"/><Relationship Id="rId70" Type="http://schemas.openxmlformats.org/officeDocument/2006/relationships/image" Target="media/image45.png"/><Relationship Id="rId75" Type="http://schemas.openxmlformats.org/officeDocument/2006/relationships/image" Target="media/image50.jpeg"/><Relationship Id="rId91" Type="http://schemas.openxmlformats.org/officeDocument/2006/relationships/image" Target="media/image66.png"/><Relationship Id="rId96" Type="http://schemas.openxmlformats.org/officeDocument/2006/relationships/image" Target="media/image71.jpeg"/><Relationship Id="rId140" Type="http://schemas.openxmlformats.org/officeDocument/2006/relationships/hyperlink" Target="https://www.youtube.com/playlist?list=PLRhna5_X7uWt2LF-ZiuXFt5jrubF32C94" TargetMode="External"/><Relationship Id="rId145" Type="http://schemas.openxmlformats.org/officeDocument/2006/relationships/hyperlink" Target="https://engineering.purdue.edu/ME/News/2021/purdue-formula-sae-scores-2nd-place-best-presentation-score-in-their-history-" TargetMode="External"/><Relationship Id="rId161" Type="http://schemas.openxmlformats.org/officeDocument/2006/relationships/hyperlink" Target="https://pressbooks.online.ucf.edu/aerodynamicstext/chapter/chapter-5-theory-of-airfoil-aerodynamics/" TargetMode="External"/><Relationship Id="rId166" Type="http://schemas.openxmlformats.org/officeDocument/2006/relationships/image" Target="media/image101.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12.jpg"/><Relationship Id="rId28" Type="http://schemas.openxmlformats.org/officeDocument/2006/relationships/image" Target="media/image17.png"/><Relationship Id="rId49" Type="http://schemas.openxmlformats.org/officeDocument/2006/relationships/image" Target="media/image24.png"/><Relationship Id="rId114" Type="http://schemas.microsoft.com/office/2011/relationships/commentsExtended" Target="commentsExtended.xml"/><Relationship Id="rId119" Type="http://schemas.openxmlformats.org/officeDocument/2006/relationships/image" Target="media/image90.jpeg"/><Relationship Id="rId44" Type="http://schemas.openxmlformats.org/officeDocument/2006/relationships/hyperlink" Target="https://youtu.be/3n_lf2RHIPs?si=NaGZuH7i3eOT0MqW" TargetMode="External"/><Relationship Id="rId60" Type="http://schemas.openxmlformats.org/officeDocument/2006/relationships/image" Target="media/image35.jpg"/><Relationship Id="rId65" Type="http://schemas.openxmlformats.org/officeDocument/2006/relationships/image" Target="media/image40.png"/><Relationship Id="rId81" Type="http://schemas.openxmlformats.org/officeDocument/2006/relationships/image" Target="media/image56.png"/><Relationship Id="rId86" Type="http://schemas.openxmlformats.org/officeDocument/2006/relationships/image" Target="media/image61.png"/><Relationship Id="rId130" Type="http://schemas.openxmlformats.org/officeDocument/2006/relationships/hyperlink" Target="https://www.youtube.com/watch?v=c8k9Idy5kwk" TargetMode="External"/><Relationship Id="rId135" Type="http://schemas.openxmlformats.org/officeDocument/2006/relationships/hyperlink" Target="https://robotics.ee.uwa.edu.au/theses/2011-REV-3-PedalBox-Scheitlin.pdf" TargetMode="External"/><Relationship Id="rId151" Type="http://schemas.openxmlformats.org/officeDocument/2006/relationships/hyperlink" Target="https://www.fsaeonline.com/cdsweb/app/NewsItem.aspx?NewsItemID=379e4a8a-80a2-4a74-87c2-6f2de4212270" TargetMode="External"/><Relationship Id="rId156" Type="http://schemas.openxmlformats.org/officeDocument/2006/relationships/hyperlink" Target="https://www.sae.org/publications/books/content/r-430/" TargetMode="External"/><Relationship Id="rId13" Type="http://schemas.openxmlformats.org/officeDocument/2006/relationships/image" Target="media/image2.png"/><Relationship Id="rId18" Type="http://schemas.openxmlformats.org/officeDocument/2006/relationships/image" Target="media/image7.png"/><Relationship Id="rId39" Type="http://schemas.openxmlformats.org/officeDocument/2006/relationships/hyperlink" Target="https://robotics.ee.uwa.edu.au/theses/2011-REV-3-PedalBox-Scheitlin.pdf" TargetMode="External"/><Relationship Id="rId109" Type="http://schemas.openxmlformats.org/officeDocument/2006/relationships/image" Target="media/image84.png"/><Relationship Id="rId34" Type="http://schemas.openxmlformats.org/officeDocument/2006/relationships/hyperlink" Target="https://www.youtube.com/watch?v=c8k9Idy5kwk" TargetMode="External"/><Relationship Id="rId50" Type="http://schemas.openxmlformats.org/officeDocument/2006/relationships/image" Target="media/image25.JPG"/><Relationship Id="rId55" Type="http://schemas.openxmlformats.org/officeDocument/2006/relationships/image" Target="media/image30.png"/><Relationship Id="rId76" Type="http://schemas.openxmlformats.org/officeDocument/2006/relationships/image" Target="media/image51.png"/><Relationship Id="rId97" Type="http://schemas.openxmlformats.org/officeDocument/2006/relationships/image" Target="media/image72.jpeg"/><Relationship Id="rId104" Type="http://schemas.openxmlformats.org/officeDocument/2006/relationships/image" Target="media/image79.jpg"/><Relationship Id="rId120" Type="http://schemas.openxmlformats.org/officeDocument/2006/relationships/image" Target="media/image91.jpeg"/><Relationship Id="rId125" Type="http://schemas.openxmlformats.org/officeDocument/2006/relationships/image" Target="media/image96.jpeg"/><Relationship Id="rId141" Type="http://schemas.openxmlformats.org/officeDocument/2006/relationships/hyperlink" Target="https://www.ijert.org/research/fea-analysis-of-fsae-chassis-IJERTV9IS070148.pdf" TargetMode="External"/><Relationship Id="rId146" Type="http://schemas.openxmlformats.org/officeDocument/2006/relationships/hyperlink" Target="https://www.herl.pitt.edu/indiachair/indiachairsh/cl_bend.html" TargetMode="External"/><Relationship Id="rId167" Type="http://schemas.openxmlformats.org/officeDocument/2006/relationships/image" Target="media/image102.png"/><Relationship Id="rId7" Type="http://schemas.openxmlformats.org/officeDocument/2006/relationships/settings" Target="settings.xml"/><Relationship Id="rId71" Type="http://schemas.openxmlformats.org/officeDocument/2006/relationships/image" Target="media/image46.jpeg"/><Relationship Id="rId92" Type="http://schemas.openxmlformats.org/officeDocument/2006/relationships/image" Target="media/image67.jpg"/><Relationship Id="rId162" Type="http://schemas.openxmlformats.org/officeDocument/2006/relationships/hyperlink" Target="https://innovationspace.ansys.com/product/external-aerodynamic-analysis-of-an-fsae-car/" TargetMode="External"/><Relationship Id="rId2" Type="http://schemas.openxmlformats.org/officeDocument/2006/relationships/customXml" Target="../customXml/item2.xml"/><Relationship Id="rId29" Type="http://schemas.openxmlformats.org/officeDocument/2006/relationships/image" Target="media/image18.png"/><Relationship Id="rId24" Type="http://schemas.openxmlformats.org/officeDocument/2006/relationships/image" Target="media/image13.jpg"/><Relationship Id="rId40" Type="http://schemas.openxmlformats.org/officeDocument/2006/relationships/hyperlink" Target="https://blogs.solidworks.com/teacher/2014/01/san-diego-state-university-formula-sae-team-showcased-at-solidworks-world.html" TargetMode="External"/><Relationship Id="rId45" Type="http://schemas.openxmlformats.org/officeDocument/2006/relationships/hyperlink" Target="https://ennologic.com/wp-content/uploads/2018/07/Ultimate-Emissivity-Table.pdf" TargetMode="External"/><Relationship Id="rId66" Type="http://schemas.openxmlformats.org/officeDocument/2006/relationships/image" Target="media/image41.png"/><Relationship Id="rId87" Type="http://schemas.openxmlformats.org/officeDocument/2006/relationships/image" Target="media/image62.png"/><Relationship Id="rId110" Type="http://schemas.openxmlformats.org/officeDocument/2006/relationships/image" Target="media/image85.jpeg"/><Relationship Id="rId115" Type="http://schemas.microsoft.com/office/2016/09/relationships/commentsIds" Target="commentsIds.xml"/><Relationship Id="rId131" Type="http://schemas.openxmlformats.org/officeDocument/2006/relationships/hyperlink" Target="https://doi.org/10.1080/10803548.2009.11076823" TargetMode="External"/><Relationship Id="rId136" Type="http://schemas.openxmlformats.org/officeDocument/2006/relationships/hyperlink" Target="http://www.irphouse.com/ijert21/ijertv14n10_10.pdf" TargetMode="External"/><Relationship Id="rId157" Type="http://schemas.openxmlformats.org/officeDocument/2006/relationships/hyperlink" Target="https://doi.org/10.1016/j.matpr.2022.07.307" TargetMode="External"/><Relationship Id="rId61" Type="http://schemas.openxmlformats.org/officeDocument/2006/relationships/image" Target="media/image36.jpg"/><Relationship Id="rId82" Type="http://schemas.openxmlformats.org/officeDocument/2006/relationships/image" Target="media/image57.png"/><Relationship Id="rId152" Type="http://schemas.openxmlformats.org/officeDocument/2006/relationships/hyperlink" Target="https://www.thefabricator.com/thefabricator/article/tubepipefabrication/tube-bending-basics-how-to-bend-tubing-and-metal-pipe" TargetMode="External"/><Relationship Id="rId19" Type="http://schemas.openxmlformats.org/officeDocument/2006/relationships/image" Target="media/image8.jpg"/><Relationship Id="rId14" Type="http://schemas.openxmlformats.org/officeDocument/2006/relationships/image" Target="media/image3.png"/><Relationship Id="rId30" Type="http://schemas.openxmlformats.org/officeDocument/2006/relationships/image" Target="media/image19.png"/><Relationship Id="rId35" Type="http://schemas.openxmlformats.org/officeDocument/2006/relationships/hyperlink" Target="https://doi.org/10.1080/10803548.2009.11076823" TargetMode="External"/><Relationship Id="rId56" Type="http://schemas.openxmlformats.org/officeDocument/2006/relationships/image" Target="media/image31.png"/><Relationship Id="rId77" Type="http://schemas.openxmlformats.org/officeDocument/2006/relationships/image" Target="media/image52.png"/><Relationship Id="rId100" Type="http://schemas.openxmlformats.org/officeDocument/2006/relationships/image" Target="media/image75.jpeg"/><Relationship Id="rId105" Type="http://schemas.openxmlformats.org/officeDocument/2006/relationships/image" Target="media/image80.png"/><Relationship Id="rId126" Type="http://schemas.openxmlformats.org/officeDocument/2006/relationships/image" Target="media/image97.png"/><Relationship Id="rId147" Type="http://schemas.openxmlformats.org/officeDocument/2006/relationships/hyperlink" Target="https://youtu.be/MymUqxuCKv4?si=pWnrkCMSN0BtZO4K" TargetMode="External"/><Relationship Id="rId168"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image" Target="media/image26.jpeg"/><Relationship Id="rId72" Type="http://schemas.openxmlformats.org/officeDocument/2006/relationships/image" Target="media/image47.png"/><Relationship Id="rId93" Type="http://schemas.openxmlformats.org/officeDocument/2006/relationships/image" Target="media/image68.jpg"/><Relationship Id="rId98" Type="http://schemas.openxmlformats.org/officeDocument/2006/relationships/image" Target="media/image73.jpeg"/><Relationship Id="rId121" Type="http://schemas.openxmlformats.org/officeDocument/2006/relationships/image" Target="media/image92.png"/><Relationship Id="rId142" Type="http://schemas.openxmlformats.org/officeDocument/2006/relationships/hyperlink" Target="https://www.youtube.com/watch?v=emH6JFqpj3w" TargetMode="External"/><Relationship Id="rId163" Type="http://schemas.openxmlformats.org/officeDocument/2006/relationships/hyperlink" Target="https://www.youtube.com/watch?v=u--aROYyMfs" TargetMode="External"/><Relationship Id="rId3" Type="http://schemas.openxmlformats.org/officeDocument/2006/relationships/customXml" Target="../customXml/item3.xml"/><Relationship Id="rId25" Type="http://schemas.openxmlformats.org/officeDocument/2006/relationships/image" Target="media/image14.jpg"/><Relationship Id="rId46" Type="http://schemas.openxmlformats.org/officeDocument/2006/relationships/hyperlink" Target="https://www.cambridge.org/core/journals/journal-of-materials-research/article/abs/effects-of-heat-treatment-and-coatings-on-the-infrared-emissivity-properties-of-carbon-fibers/B82F9713F9E2FD2417F7E1AA7EAFEFB3" TargetMode="External"/><Relationship Id="rId67" Type="http://schemas.openxmlformats.org/officeDocument/2006/relationships/image" Target="media/image42.png"/><Relationship Id="rId116" Type="http://schemas.microsoft.com/office/2018/08/relationships/commentsExtensible" Target="commentsExtensible.xml"/><Relationship Id="rId137" Type="http://schemas.openxmlformats.org/officeDocument/2006/relationships/hyperlink" Target="https://www.youtube.com/playlist?list=PL38088C14E31FAF31" TargetMode="External"/><Relationship Id="rId158" Type="http://schemas.openxmlformats.org/officeDocument/2006/relationships/hyperlink" Target="http://airfoiltools.com/airfoil/naca4digit" TargetMode="External"/><Relationship Id="rId20" Type="http://schemas.openxmlformats.org/officeDocument/2006/relationships/image" Target="media/image9.png"/><Relationship Id="rId41" Type="http://schemas.openxmlformats.org/officeDocument/2006/relationships/hyperlink" Target="https://engineering.purdue.edu/ME/News/2021/purdue-formula-sae-scores-2nd-place-best-presentation-score-in-their-history-" TargetMode="External"/><Relationship Id="rId62" Type="http://schemas.openxmlformats.org/officeDocument/2006/relationships/image" Target="media/image37.jpg"/><Relationship Id="rId83" Type="http://schemas.openxmlformats.org/officeDocument/2006/relationships/image" Target="media/image58.png"/><Relationship Id="rId88" Type="http://schemas.openxmlformats.org/officeDocument/2006/relationships/image" Target="media/image63.jpeg"/><Relationship Id="rId111" Type="http://schemas.openxmlformats.org/officeDocument/2006/relationships/image" Target="media/image86.png"/><Relationship Id="rId132" Type="http://schemas.openxmlformats.org/officeDocument/2006/relationships/hyperlink" Target="https://www.sae.org/standards?utm_source=google&amp;utm_medium=ppc&amp;utm_campaign=LVL_SAE_SCH_GSE_NTN_GPM_B2C_Standards&amp;utm_content=Standards&amp;utm_term=B2C&amp;utm_device=c&amp;utm_keymatch=p&amp;utm_adposition=&amp;gad_source=1&amp;gclid=CjwKCAjw0aS3BhA3EiwAKaD2ZSgsuuN9rfyeBQE_uWePei2JlxfRiqc2r97IeRPudAJ_66PtXDuT6xoC7T4QAvD_BwE" TargetMode="External"/><Relationship Id="rId153" Type="http://schemas.openxmlformats.org/officeDocument/2006/relationships/hyperlink" Target="https://www.dukefsae.com/single-post/2017/07/17/how-to-model-a-seat-in-solidworks" TargetMode="External"/><Relationship Id="rId15" Type="http://schemas.openxmlformats.org/officeDocument/2006/relationships/image" Target="media/image4.png"/><Relationship Id="rId36" Type="http://schemas.openxmlformats.org/officeDocument/2006/relationships/hyperlink" Target="https://www.sae.org/standards?utm_source=google&amp;utm_medium=ppc&amp;utm_campaign=LVL_SAE_SCH_GSE_NTN_GPM_B2C_Standards&amp;utm_content=Standards&amp;utm_term=B2C&amp;utm_device=c&amp;utm_keymatch=p&amp;utm_adposition=&amp;gad_source=1&amp;gclid=CjwKCAjw0aS3BhA3EiwAKaD2ZSgsuuN9rfyeBQE_uWePei2JlxfRiqc2r97IeRPudAJ_66PtXDuT6xoC7T4QAvD_BwE" TargetMode="External"/><Relationship Id="rId57" Type="http://schemas.openxmlformats.org/officeDocument/2006/relationships/image" Target="media/image32.png"/><Relationship Id="rId106" Type="http://schemas.openxmlformats.org/officeDocument/2006/relationships/image" Target="media/image81.jpg"/><Relationship Id="rId127" Type="http://schemas.openxmlformats.org/officeDocument/2006/relationships/image" Target="media/image98.png"/><Relationship Id="rId10" Type="http://schemas.openxmlformats.org/officeDocument/2006/relationships/endnotes" Target="endnotes.xml"/><Relationship Id="rId31" Type="http://schemas.openxmlformats.org/officeDocument/2006/relationships/image" Target="media/image20.jpeg"/><Relationship Id="rId52" Type="http://schemas.openxmlformats.org/officeDocument/2006/relationships/image" Target="media/image27.JPG"/><Relationship Id="rId73" Type="http://schemas.openxmlformats.org/officeDocument/2006/relationships/image" Target="media/image48.png"/><Relationship Id="rId78" Type="http://schemas.openxmlformats.org/officeDocument/2006/relationships/image" Target="media/image53.png"/><Relationship Id="rId94" Type="http://schemas.openxmlformats.org/officeDocument/2006/relationships/image" Target="media/image69.jpg"/><Relationship Id="rId99" Type="http://schemas.openxmlformats.org/officeDocument/2006/relationships/image" Target="media/image74.jpg"/><Relationship Id="rId101" Type="http://schemas.openxmlformats.org/officeDocument/2006/relationships/image" Target="media/image76.jpeg"/><Relationship Id="rId122" Type="http://schemas.openxmlformats.org/officeDocument/2006/relationships/image" Target="media/image93.jpg"/><Relationship Id="rId143" Type="http://schemas.openxmlformats.org/officeDocument/2006/relationships/hyperlink" Target="https://support.ptc.com/help/wrr/r12.0.0.0/en/index.html" TargetMode="External"/><Relationship Id="rId148" Type="http://schemas.openxmlformats.org/officeDocument/2006/relationships/hyperlink" Target="https://youtu.be/3n_lf2RHIPs?si=NaGZuH7i3eOT0MqW" TargetMode="External"/><Relationship Id="rId164" Type="http://schemas.openxmlformats.org/officeDocument/2006/relationships/hyperlink" Target="https://www.researchgate.net/publication/320556659_Design_Development_of_an_Aerodynamic_Package_for_an_FSAE_Race_Car" TargetMode="External"/><Relationship Id="rId16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image" Target="media/image15.jpg"/><Relationship Id="rId47" Type="http://schemas.openxmlformats.org/officeDocument/2006/relationships/hyperlink" Target="https://www.fsaeonline.com/cdsweb/app/NewsItem.aspx?NewsItemID=379e4a8a-80a2-4a74-87c2-6f2de4212270" TargetMode="External"/><Relationship Id="rId68" Type="http://schemas.openxmlformats.org/officeDocument/2006/relationships/image" Target="media/image43.png"/><Relationship Id="rId89" Type="http://schemas.openxmlformats.org/officeDocument/2006/relationships/image" Target="media/image64.jpeg"/><Relationship Id="rId112" Type="http://schemas.openxmlformats.org/officeDocument/2006/relationships/image" Target="media/image87.jpg"/><Relationship Id="rId133" Type="http://schemas.openxmlformats.org/officeDocument/2006/relationships/hyperlink" Target="https://www.ergofoundation.org/images/Bailey_Herbstreit_%20Seat_and_Firewall.pdf" TargetMode="External"/><Relationship Id="rId154" Type="http://schemas.openxmlformats.org/officeDocument/2006/relationships/hyperlink" Target="https://www.formula1-dictionary.net/nose_cone.html" TargetMode="External"/><Relationship Id="rId16" Type="http://schemas.openxmlformats.org/officeDocument/2006/relationships/image" Target="media/image5.png"/><Relationship Id="rId37" Type="http://schemas.openxmlformats.org/officeDocument/2006/relationships/hyperlink" Target="https://www.ergofoundation.org/images/Bailey_Herbstreit_%20Seat_and_Firewall.pdf" TargetMode="External"/><Relationship Id="rId58" Type="http://schemas.openxmlformats.org/officeDocument/2006/relationships/image" Target="media/image33.jpg"/><Relationship Id="rId79" Type="http://schemas.openxmlformats.org/officeDocument/2006/relationships/image" Target="media/image54.jpeg"/><Relationship Id="rId102" Type="http://schemas.openxmlformats.org/officeDocument/2006/relationships/image" Target="media/image77.jpeg"/><Relationship Id="rId123" Type="http://schemas.openxmlformats.org/officeDocument/2006/relationships/image" Target="media/image94.png"/><Relationship Id="rId144" Type="http://schemas.openxmlformats.org/officeDocument/2006/relationships/hyperlink" Target="https://blogs.solidworks.com/teacher/2014/01/san-diego-state-university-formula-sae-team-showcased-at-solidworks-world.html" TargetMode="External"/><Relationship Id="rId90" Type="http://schemas.openxmlformats.org/officeDocument/2006/relationships/image" Target="media/image65.jpeg"/><Relationship Id="rId165" Type="http://schemas.openxmlformats.org/officeDocument/2006/relationships/hyperlink" Target="https://www.fsaeonline.com/cdsweb/app/NewsItem.aspx?NewsItemID=3c9ca3eb-471e-472f-8453-99b943840ac7" TargetMode="External"/><Relationship Id="rId27" Type="http://schemas.openxmlformats.org/officeDocument/2006/relationships/image" Target="media/image16.png"/><Relationship Id="rId48" Type="http://schemas.openxmlformats.org/officeDocument/2006/relationships/image" Target="media/image23.png"/><Relationship Id="rId69" Type="http://schemas.openxmlformats.org/officeDocument/2006/relationships/image" Target="media/image44.png"/><Relationship Id="rId113" Type="http://schemas.openxmlformats.org/officeDocument/2006/relationships/comments" Target="comments.xml"/><Relationship Id="rId134" Type="http://schemas.openxmlformats.org/officeDocument/2006/relationships/hyperlink" Target="https://hampusbergstrand.com/wp-content/uploads/2017/02/F-SAE_race_car_seat_design_Hampus_Bergstrand_2015_Newcastle.pdf" TargetMode="External"/><Relationship Id="rId80" Type="http://schemas.openxmlformats.org/officeDocument/2006/relationships/image" Target="media/image55.png"/><Relationship Id="rId155" Type="http://schemas.openxmlformats.org/officeDocument/2006/relationships/hyperlink" Target="https://repository.up.ac.za/bitstream/handle/2263/62356/Gupta_Aerodynamics_2017.pdf?sequence=1" TargetMode="External"/><Relationship Id="rId17" Type="http://schemas.openxmlformats.org/officeDocument/2006/relationships/image" Target="media/image6.png"/><Relationship Id="rId38" Type="http://schemas.openxmlformats.org/officeDocument/2006/relationships/hyperlink" Target="https://hampusbergstrand.com/wp-content/uploads/2017/02/F-SAE_race_car_seat_design_Hampus_Bergstrand_2015_Newcastle.pdf" TargetMode="External"/><Relationship Id="rId59" Type="http://schemas.openxmlformats.org/officeDocument/2006/relationships/image" Target="media/image34.jpg"/><Relationship Id="rId103" Type="http://schemas.openxmlformats.org/officeDocument/2006/relationships/image" Target="media/image78.jpg"/><Relationship Id="rId124" Type="http://schemas.openxmlformats.org/officeDocument/2006/relationships/image" Target="media/image95.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45DC616D7A8743978DA5CA4DF7F974" ma:contentTypeVersion="11" ma:contentTypeDescription="Create a new document." ma:contentTypeScope="" ma:versionID="735b4d9482e7e013cfcb75c3ddc9a457">
  <xsd:schema xmlns:xsd="http://www.w3.org/2001/XMLSchema" xmlns:xs="http://www.w3.org/2001/XMLSchema" xmlns:p="http://schemas.microsoft.com/office/2006/metadata/properties" xmlns:ns2="da38e8fa-0e30-4a8c-add4-4c15785f2a39" targetNamespace="http://schemas.microsoft.com/office/2006/metadata/properties" ma:root="true" ma:fieldsID="ab95336532e1f8158f1c50fa40fa4292" ns2:_="">
    <xsd:import namespace="da38e8fa-0e30-4a8c-add4-4c15785f2a3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lcf76f155ced4ddcb4097134ff3c332f"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8e8fa-0e30-4a8c-add4-4c15785f2a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8ab86591-d70f-4a96-900c-bfbe5e6a3186"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da38e8fa-0e30-4a8c-add4-4c15785f2a3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1CB1F3C-6FD8-4DBA-B487-32686B740B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8e8fa-0e30-4a8c-add4-4c15785f2a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A5E353-370D-4C3E-93CC-33B4A14C5B9B}">
  <ds:schemaRefs>
    <ds:schemaRef ds:uri="http://schemas.microsoft.com/sharepoint/v3/contenttype/forms"/>
  </ds:schemaRefs>
</ds:datastoreItem>
</file>

<file path=customXml/itemProps3.xml><?xml version="1.0" encoding="utf-8"?>
<ds:datastoreItem xmlns:ds="http://schemas.openxmlformats.org/officeDocument/2006/customXml" ds:itemID="{201BF665-35A1-432E-811E-B791B5C98F4A}">
  <ds:schemaRefs>
    <ds:schemaRef ds:uri="http://schemas.openxmlformats.org/officeDocument/2006/bibliography"/>
  </ds:schemaRefs>
</ds:datastoreItem>
</file>

<file path=customXml/itemProps4.xml><?xml version="1.0" encoding="utf-8"?>
<ds:datastoreItem xmlns:ds="http://schemas.openxmlformats.org/officeDocument/2006/customXml" ds:itemID="{934EE48B-0CCA-46E5-9B4C-E9F878B63972}">
  <ds:schemaRefs>
    <ds:schemaRef ds:uri="http://schemas.microsoft.com/office/2006/metadata/properties"/>
    <ds:schemaRef ds:uri="http://schemas.microsoft.com/office/infopath/2007/PartnerControls"/>
    <ds:schemaRef ds:uri="da38e8fa-0e30-4a8c-add4-4c15785f2a39"/>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21307</Words>
  <Characters>121451</Characters>
  <Application>Microsoft Office Word</Application>
  <DocSecurity>4</DocSecurity>
  <Lines>1012</Lines>
  <Paragraphs>284</Paragraphs>
  <ScaleCrop>false</ScaleCrop>
  <Company>Oregon State University</Company>
  <LinksUpToDate>false</LinksUpToDate>
  <CharactersWithSpaces>142474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Sarah Oman</dc:creator>
  <cp:keywords/>
  <cp:lastModifiedBy>Carson A Kent</cp:lastModifiedBy>
  <cp:revision>370</cp:revision>
  <cp:lastPrinted>2016-08-22T15:12:00Z</cp:lastPrinted>
  <dcterms:created xsi:type="dcterms:W3CDTF">2024-04-15T22:13:00Z</dcterms:created>
  <dcterms:modified xsi:type="dcterms:W3CDTF">2025-04-22T05:14:00Z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0x010100F145DC616D7A8743978DA5CA4DF7F974</vt:lpwstr>
  </property>
  <property fmtid="{D5CDD505-2E9C-101B-9397-08002B2CF9AE}" pid="3" name="MediaServiceImageTags">
    <vt:lpwstr/>
  </property>
</Properties>
</file>