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9" r:id="rId4"/>
  </p:sldMasterIdLst>
  <p:sldIdLst>
    <p:sldId id="256" r:id="rId5"/>
    <p:sldId id="269" r:id="rId6"/>
    <p:sldId id="257" r:id="rId7"/>
    <p:sldId id="258" r:id="rId8"/>
    <p:sldId id="267" r:id="rId9"/>
    <p:sldId id="259" r:id="rId10"/>
    <p:sldId id="260" r:id="rId11"/>
    <p:sldId id="261" r:id="rId12"/>
    <p:sldId id="262" r:id="rId13"/>
    <p:sldId id="266" r:id="rId14"/>
    <p:sldId id="263" r:id="rId15"/>
    <p:sldId id="264" r:id="rId16"/>
    <p:sldId id="265" r:id="rId17"/>
    <p:sldId id="268" r:id="rId18"/>
    <p:sldId id="270" r:id="rId19"/>
    <p:sldId id="272" r:id="rId20"/>
    <p:sldId id="271"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7D874E-D1C0-0DA6-511C-4D03E34C6E47}" v="40" dt="2021-09-15T21:12:00.076"/>
    <p1510:client id="{3A4CE687-65FA-4F2D-95AB-72E13A3234F9}" v="1" dt="2021-10-16T00:24:47.493"/>
    <p1510:client id="{495C2748-D64D-9346-B71E-C32EE1DE0018}" v="661" dt="2021-09-15T21:35:07.053"/>
    <p1510:client id="{B06F471A-40F8-03F4-9932-276DEFFA6308}" v="54" dt="2021-09-15T22:02:12.2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Adam Armijo" userId="S::jaa568@nau.edu::fae03f03-e53b-4e3b-b621-344ce08c551f" providerId="AD" clId="Web-{3A4CE687-65FA-4F2D-95AB-72E13A3234F9}"/>
    <pc:docChg chg="modSld">
      <pc:chgData name="Jonathan Adam Armijo" userId="S::jaa568@nau.edu::fae03f03-e53b-4e3b-b621-344ce08c551f" providerId="AD" clId="Web-{3A4CE687-65FA-4F2D-95AB-72E13A3234F9}" dt="2021-10-16T00:24:47.493" v="0" actId="14100"/>
      <pc:docMkLst>
        <pc:docMk/>
      </pc:docMkLst>
      <pc:sldChg chg="modSp">
        <pc:chgData name="Jonathan Adam Armijo" userId="S::jaa568@nau.edu::fae03f03-e53b-4e3b-b621-344ce08c551f" providerId="AD" clId="Web-{3A4CE687-65FA-4F2D-95AB-72E13A3234F9}" dt="2021-10-16T00:24:47.493" v="0" actId="14100"/>
        <pc:sldMkLst>
          <pc:docMk/>
          <pc:sldMk cId="3633128010" sldId="267"/>
        </pc:sldMkLst>
        <pc:picChg chg="mod">
          <ac:chgData name="Jonathan Adam Armijo" userId="S::jaa568@nau.edu::fae03f03-e53b-4e3b-b621-344ce08c551f" providerId="AD" clId="Web-{3A4CE687-65FA-4F2D-95AB-72E13A3234F9}" dt="2021-10-16T00:24:47.493" v="0" actId="14100"/>
          <ac:picMkLst>
            <pc:docMk/>
            <pc:sldMk cId="3633128010" sldId="267"/>
            <ac:picMk id="6" creationId="{F662A50E-8AFB-4A19-8B11-A14281AF69B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34474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47252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79741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92581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33033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31622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53988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4696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8515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05781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6786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1776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46224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06986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9422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4975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4223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10/15/2021</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58826266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asa.gov/pdf/110689main_LC39.pdf" TargetMode="External"/><Relationship Id="rId2" Type="http://schemas.openxmlformats.org/officeDocument/2006/relationships/hyperlink" Target="https://www.nasa.gov/sites/default/files/atoms/files/fs-2018-02-250-ksc-ml_umbilical_fact_sheet.pdf" TargetMode="External"/><Relationship Id="rId1" Type="http://schemas.openxmlformats.org/officeDocument/2006/relationships/slideLayout" Target="../slideLayouts/slideLayout2.xml"/><Relationship Id="rId5" Type="http://schemas.openxmlformats.org/officeDocument/2006/relationships/hyperlink" Target="https://v2rockethistory.com/" TargetMode="External"/><Relationship Id="rId4" Type="http://schemas.openxmlformats.org/officeDocument/2006/relationships/hyperlink" Target="https://www.blueorigin.com/new-shepar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10">
            <a:extLst>
              <a:ext uri="{FF2B5EF4-FFF2-40B4-BE49-F238E27FC236}">
                <a16:creationId xmlns:a16="http://schemas.microsoft.com/office/drawing/2014/main" id="{8AEBEFE2-515F-4B18-8468-97D8C73098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42A84A1C-64AD-4415-AC50-45FB65361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B9CCB5DF-B7FE-4417-9B32-672497E3A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3C6EE6E1-4DD7-4FB0-9428-1B0064584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F19641FD-140C-4164-882A-1C36915F4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1B022741-DE93-4568-9EA7-CFDF6A7B4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0366A110-6771-478C-915F-09E3FC17D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48F54C24-ED59-9E4A-93F6-EB9892B44137}"/>
              </a:ext>
            </a:extLst>
          </p:cNvPr>
          <p:cNvSpPr>
            <a:spLocks noGrp="1"/>
          </p:cNvSpPr>
          <p:nvPr>
            <p:ph type="ctrTitle"/>
          </p:nvPr>
        </p:nvSpPr>
        <p:spPr>
          <a:xfrm>
            <a:off x="2284913" y="779978"/>
            <a:ext cx="4758644" cy="1422888"/>
          </a:xfrm>
          <a:ln w="28575">
            <a:solidFill>
              <a:srgbClr val="0070C0"/>
            </a:solidFill>
          </a:ln>
        </p:spPr>
        <p:txBody>
          <a:bodyPr vert="horz" lIns="91440" tIns="45720" rIns="91440" bIns="45720" rtlCol="0" anchor="ctr">
            <a:normAutofit/>
          </a:bodyPr>
          <a:lstStyle/>
          <a:p>
            <a:pPr algn="ctr"/>
            <a:r>
              <a:rPr lang="en-US" sz="4000"/>
              <a:t>Northrop Grumman Umbilical</a:t>
            </a:r>
          </a:p>
        </p:txBody>
      </p:sp>
      <p:sp>
        <p:nvSpPr>
          <p:cNvPr id="3" name="Subtitle 2">
            <a:extLst>
              <a:ext uri="{FF2B5EF4-FFF2-40B4-BE49-F238E27FC236}">
                <a16:creationId xmlns:a16="http://schemas.microsoft.com/office/drawing/2014/main" id="{CCA0A5A0-C452-3841-A90C-1BE421B332AF}"/>
              </a:ext>
            </a:extLst>
          </p:cNvPr>
          <p:cNvSpPr>
            <a:spLocks noGrp="1"/>
          </p:cNvSpPr>
          <p:nvPr>
            <p:ph type="subTitle" idx="1"/>
          </p:nvPr>
        </p:nvSpPr>
        <p:spPr>
          <a:xfrm>
            <a:off x="3048751" y="1943814"/>
            <a:ext cx="4409413" cy="3124201"/>
          </a:xfrm>
        </p:spPr>
        <p:txBody>
          <a:bodyPr vert="horz" lIns="91440" tIns="45720" rIns="91440" bIns="45720" rtlCol="0" anchor="ctr">
            <a:normAutofit/>
          </a:bodyPr>
          <a:lstStyle/>
          <a:p>
            <a:pPr algn="l"/>
            <a:r>
              <a:rPr lang="en-US" u="sng"/>
              <a:t>The Retractor Attackers</a:t>
            </a:r>
          </a:p>
          <a:p>
            <a:pPr algn="l"/>
            <a:r>
              <a:rPr lang="en-US" sz="1400"/>
              <a:t>Jonathan Armijo – Project Manager</a:t>
            </a:r>
          </a:p>
          <a:p>
            <a:pPr algn="l"/>
            <a:r>
              <a:rPr lang="en-US" sz="1400"/>
              <a:t>Leah Blakney – Test and Manufacturing Engineer</a:t>
            </a:r>
          </a:p>
          <a:p>
            <a:pPr algn="l"/>
            <a:r>
              <a:rPr lang="en-US" sz="1400"/>
              <a:t>Griffin Brandt – Design and Manufacturing Engineer</a:t>
            </a:r>
          </a:p>
          <a:p>
            <a:pPr algn="l"/>
            <a:r>
              <a:rPr lang="en-US" sz="1400"/>
              <a:t>Jack Shields – Financial and Logistics</a:t>
            </a:r>
          </a:p>
          <a:p>
            <a:pPr indent="-228600" algn="l">
              <a:buFont typeface="Arial"/>
              <a:buChar char="•"/>
            </a:pPr>
            <a:endParaRPr lang="en-US"/>
          </a:p>
        </p:txBody>
      </p:sp>
      <p:sp>
        <p:nvSpPr>
          <p:cNvPr id="19" name="Rounded Rectangle 6">
            <a:extLst>
              <a:ext uri="{FF2B5EF4-FFF2-40B4-BE49-F238E27FC236}">
                <a16:creationId xmlns:a16="http://schemas.microsoft.com/office/drawing/2014/main" id="{61DCA37C-CB0B-475A-B462-77C9CBA37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Logo&#10;&#10;Description automatically generated">
            <a:extLst>
              <a:ext uri="{FF2B5EF4-FFF2-40B4-BE49-F238E27FC236}">
                <a16:creationId xmlns:a16="http://schemas.microsoft.com/office/drawing/2014/main" id="{7F9D4A90-BB6C-47C2-98FD-BE37A40ECE32}"/>
              </a:ext>
            </a:extLst>
          </p:cNvPr>
          <p:cNvPicPr>
            <a:picLocks noChangeAspect="1"/>
          </p:cNvPicPr>
          <p:nvPr/>
        </p:nvPicPr>
        <p:blipFill>
          <a:blip r:embed="rId3"/>
          <a:stretch>
            <a:fillRect/>
          </a:stretch>
        </p:blipFill>
        <p:spPr>
          <a:xfrm>
            <a:off x="7873801" y="1104937"/>
            <a:ext cx="3341190" cy="2004713"/>
          </a:xfrm>
          <a:prstGeom prst="rect">
            <a:avLst/>
          </a:prstGeom>
        </p:spPr>
      </p:pic>
      <p:pic>
        <p:nvPicPr>
          <p:cNvPr id="6" name="Picture 6" descr="A picture containing text&#10;&#10;Description automatically generated">
            <a:extLst>
              <a:ext uri="{FF2B5EF4-FFF2-40B4-BE49-F238E27FC236}">
                <a16:creationId xmlns:a16="http://schemas.microsoft.com/office/drawing/2014/main" id="{6EF97DBC-A37C-4125-B61E-587A9A7E62D8}"/>
              </a:ext>
            </a:extLst>
          </p:cNvPr>
          <p:cNvPicPr>
            <a:picLocks noChangeAspect="1"/>
          </p:cNvPicPr>
          <p:nvPr/>
        </p:nvPicPr>
        <p:blipFill>
          <a:blip r:embed="rId4"/>
          <a:stretch>
            <a:fillRect/>
          </a:stretch>
        </p:blipFill>
        <p:spPr>
          <a:xfrm>
            <a:off x="7873801" y="3894508"/>
            <a:ext cx="3341190" cy="1136872"/>
          </a:xfrm>
          <a:prstGeom prst="rect">
            <a:avLst/>
          </a:prstGeom>
        </p:spPr>
      </p:pic>
    </p:spTree>
    <p:extLst>
      <p:ext uri="{BB962C8B-B14F-4D97-AF65-F5344CB8AC3E}">
        <p14:creationId xmlns:p14="http://schemas.microsoft.com/office/powerpoint/2010/main" val="4258329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E941-E61B-48FA-A6BA-E1B8E240D2B5}"/>
              </a:ext>
            </a:extLst>
          </p:cNvPr>
          <p:cNvSpPr>
            <a:spLocks noGrp="1"/>
          </p:cNvSpPr>
          <p:nvPr>
            <p:ph type="title"/>
          </p:nvPr>
        </p:nvSpPr>
        <p:spPr>
          <a:xfrm>
            <a:off x="3521196" y="336613"/>
            <a:ext cx="6054082" cy="910855"/>
          </a:xfrm>
          <a:ln w="28575">
            <a:solidFill>
              <a:srgbClr val="0070C0"/>
            </a:solidFill>
          </a:ln>
        </p:spPr>
        <p:txBody>
          <a:bodyPr>
            <a:normAutofit/>
          </a:bodyPr>
          <a:lstStyle/>
          <a:p>
            <a:r>
              <a:rPr lang="en-US"/>
              <a:t>Engineering Requirements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078ABB9-2609-48F1-83BE-EC7B415D6228}"/>
                  </a:ext>
                </a:extLst>
              </p:cNvPr>
              <p:cNvSpPr>
                <a:spLocks noGrp="1"/>
              </p:cNvSpPr>
              <p:nvPr>
                <p:ph idx="1"/>
              </p:nvPr>
            </p:nvSpPr>
            <p:spPr>
              <a:xfrm>
                <a:off x="1484311" y="2666999"/>
                <a:ext cx="3333496" cy="3124201"/>
              </a:xfrm>
            </p:spPr>
            <p:txBody>
              <a:bodyPr anchor="t">
                <a:normAutofit/>
              </a:bodyPr>
              <a:lstStyle/>
              <a:p>
                <a:r>
                  <a:rPr lang="en-US" sz="1600">
                    <a:latin typeface="Arial" panose="020B0604020202020204" pitchFamily="34" charset="0"/>
                  </a:rPr>
                  <a:t>Cost [$]</a:t>
                </a:r>
              </a:p>
              <a:p>
                <a:r>
                  <a:rPr lang="en-US" sz="1600">
                    <a:latin typeface="Arial" panose="020B0604020202020204" pitchFamily="34" charset="0"/>
                  </a:rPr>
                  <a:t>Side Force [lbf]</a:t>
                </a:r>
              </a:p>
              <a:p>
                <a:r>
                  <a:rPr lang="en-US" sz="1600">
                    <a:latin typeface="Arial" panose="020B0604020202020204" pitchFamily="34" charset="0"/>
                  </a:rPr>
                  <a:t>Retraction Speed [</a:t>
                </a:r>
                <a14:m>
                  <m:oMath xmlns:m="http://schemas.openxmlformats.org/officeDocument/2006/math">
                    <m:f>
                      <m:fPr>
                        <m:ctrlPr>
                          <a:rPr lang="en-US" sz="1600" i="1">
                            <a:latin typeface="Cambria Math" panose="02040503050406030204" pitchFamily="18" charset="0"/>
                          </a:rPr>
                        </m:ctrlPr>
                      </m:fPr>
                      <m:num>
                        <m:r>
                          <m:rPr>
                            <m:sty m:val="p"/>
                          </m:rPr>
                          <a:rPr lang="en-US" sz="1600" b="0" i="0">
                            <a:latin typeface="Cambria Math" panose="02040503050406030204" pitchFamily="18" charset="0"/>
                          </a:rPr>
                          <m:t>ft</m:t>
                        </m:r>
                      </m:num>
                      <m:den>
                        <m:r>
                          <m:rPr>
                            <m:sty m:val="p"/>
                          </m:rPr>
                          <a:rPr lang="en-US" sz="1600" b="0" i="0">
                            <a:latin typeface="Cambria Math" panose="02040503050406030204" pitchFamily="18" charset="0"/>
                          </a:rPr>
                          <m:t>s</m:t>
                        </m:r>
                      </m:den>
                    </m:f>
                  </m:oMath>
                </a14:m>
                <a:r>
                  <a:rPr lang="en-US" sz="1600">
                    <a:latin typeface="Arial" panose="020B0604020202020204" pitchFamily="34" charset="0"/>
                  </a:rPr>
                  <a:t>]</a:t>
                </a:r>
              </a:p>
              <a:p>
                <a:r>
                  <a:rPr lang="en-US" sz="1600">
                    <a:latin typeface="Arial" panose="020B0604020202020204" pitchFamily="34" charset="0"/>
                  </a:rPr>
                  <a:t>Temperature [</a:t>
                </a:r>
                <a14:m>
                  <m:oMath xmlns:m="http://schemas.openxmlformats.org/officeDocument/2006/math">
                    <m:r>
                      <a:rPr lang="en-US" sz="1600" i="1">
                        <a:latin typeface="Cambria Math" panose="02040503050406030204" pitchFamily="18" charset="0"/>
                        <a:ea typeface="Cambria Math" panose="02040503050406030204" pitchFamily="18" charset="0"/>
                      </a:rPr>
                      <m:t>℉</m:t>
                    </m:r>
                    <m:r>
                      <a:rPr lang="en-US" sz="1600" b="0" i="1">
                        <a:latin typeface="Cambria Math" panose="02040503050406030204" pitchFamily="18" charset="0"/>
                        <a:ea typeface="Cambria Math" panose="02040503050406030204" pitchFamily="18" charset="0"/>
                      </a:rPr>
                      <m:t>]</m:t>
                    </m:r>
                  </m:oMath>
                </a14:m>
                <a:endParaRPr lang="en-US" sz="1600">
                  <a:latin typeface="Arial" panose="020B0604020202020204" pitchFamily="34" charset="0"/>
                </a:endParaRPr>
              </a:p>
              <a:p>
                <a:r>
                  <a:rPr lang="en-US" sz="1600">
                    <a:latin typeface="Arial" panose="020B0604020202020204" pitchFamily="34" charset="0"/>
                  </a:rPr>
                  <a:t>Weight [lb]</a:t>
                </a:r>
              </a:p>
              <a:p>
                <a:r>
                  <a:rPr lang="en-US" sz="1600">
                    <a:latin typeface="Arial" panose="020B0604020202020204" pitchFamily="34" charset="0"/>
                  </a:rPr>
                  <a:t>Umbilical Length [ft]</a:t>
                </a:r>
              </a:p>
              <a:p>
                <a:r>
                  <a:rPr lang="en-US" sz="1600">
                    <a:latin typeface="Arial" panose="020B0604020202020204" pitchFamily="34" charset="0"/>
                  </a:rPr>
                  <a:t>Success Rate [%]</a:t>
                </a:r>
              </a:p>
            </p:txBody>
          </p:sp>
        </mc:Choice>
        <mc:Fallback>
          <p:sp>
            <p:nvSpPr>
              <p:cNvPr id="3" name="Content Placeholder 2">
                <a:extLst>
                  <a:ext uri="{FF2B5EF4-FFF2-40B4-BE49-F238E27FC236}">
                    <a16:creationId xmlns:a16="http://schemas.microsoft.com/office/drawing/2014/main" id="{B078ABB9-2609-48F1-83BE-EC7B415D6228}"/>
                  </a:ext>
                </a:extLst>
              </p:cNvPr>
              <p:cNvSpPr>
                <a:spLocks noGrp="1" noRot="1" noChangeAspect="1" noMove="1" noResize="1" noEditPoints="1" noAdjustHandles="1" noChangeArrowheads="1" noChangeShapeType="1" noTextEdit="1"/>
              </p:cNvSpPr>
              <p:nvPr>
                <p:ph idx="1"/>
              </p:nvPr>
            </p:nvSpPr>
            <p:spPr>
              <a:xfrm>
                <a:off x="1484311" y="2666999"/>
                <a:ext cx="3333496" cy="3124201"/>
              </a:xfrm>
              <a:blipFill>
                <a:blip r:embed="rId3"/>
                <a:stretch>
                  <a:fillRect l="-2194" t="-3314"/>
                </a:stretch>
              </a:blipFill>
            </p:spPr>
            <p:txBody>
              <a:bodyPr/>
              <a:lstStyle/>
              <a:p>
                <a:r>
                  <a:rPr lang="en-US">
                    <a:noFill/>
                  </a:rPr>
                  <a:t> </a:t>
                </a:r>
              </a:p>
            </p:txBody>
          </p:sp>
        </mc:Fallback>
      </mc:AlternateContent>
      <p:sp>
        <p:nvSpPr>
          <p:cNvPr id="5" name="Footer Placeholder 3">
            <a:extLst>
              <a:ext uri="{FF2B5EF4-FFF2-40B4-BE49-F238E27FC236}">
                <a16:creationId xmlns:a16="http://schemas.microsoft.com/office/drawing/2014/main" id="{77166097-A37F-43BC-9B33-52F31ECF6BD3}"/>
              </a:ext>
            </a:extLst>
          </p:cNvPr>
          <p:cNvSpPr>
            <a:spLocks noGrp="1"/>
          </p:cNvSpPr>
          <p:nvPr>
            <p:ph type="ftr" sz="quarter" idx="11"/>
          </p:nvPr>
        </p:nvSpPr>
        <p:spPr>
          <a:xfrm>
            <a:off x="9808106" y="6335220"/>
            <a:ext cx="1694921" cy="365125"/>
          </a:xfrm>
        </p:spPr>
        <p:txBody>
          <a:bodyPr>
            <a:normAutofit/>
          </a:bodyPr>
          <a:lstStyle/>
          <a:p>
            <a:pPr>
              <a:spcAft>
                <a:spcPts val="600"/>
              </a:spcAft>
            </a:pPr>
            <a:r>
              <a:rPr lang="en-US"/>
              <a:t>9/15/2021 Griffin Brandt - 10</a:t>
            </a:r>
          </a:p>
        </p:txBody>
      </p:sp>
      <p:graphicFrame>
        <p:nvGraphicFramePr>
          <p:cNvPr id="11" name="Table 10">
            <a:extLst>
              <a:ext uri="{FF2B5EF4-FFF2-40B4-BE49-F238E27FC236}">
                <a16:creationId xmlns:a16="http://schemas.microsoft.com/office/drawing/2014/main" id="{AFEA6D29-44D7-4644-A1BB-D1D47DD7B6D9}"/>
              </a:ext>
            </a:extLst>
          </p:cNvPr>
          <p:cNvGraphicFramePr>
            <a:graphicFrameLocks noGrp="1"/>
          </p:cNvGraphicFramePr>
          <p:nvPr>
            <p:extLst>
              <p:ext uri="{D42A27DB-BD31-4B8C-83A1-F6EECF244321}">
                <p14:modId xmlns:p14="http://schemas.microsoft.com/office/powerpoint/2010/main" val="2051502299"/>
              </p:ext>
            </p:extLst>
          </p:nvPr>
        </p:nvGraphicFramePr>
        <p:xfrm>
          <a:off x="4523592" y="2140404"/>
          <a:ext cx="6994089" cy="3760041"/>
        </p:xfrm>
        <a:graphic>
          <a:graphicData uri="http://schemas.openxmlformats.org/drawingml/2006/table">
            <a:tbl>
              <a:tblPr firstRow="1" bandRow="1">
                <a:tableStyleId>{5C22544A-7EE6-4342-B048-85BDC9FD1C3A}</a:tableStyleId>
              </a:tblPr>
              <a:tblGrid>
                <a:gridCol w="441434">
                  <a:extLst>
                    <a:ext uri="{9D8B030D-6E8A-4147-A177-3AD203B41FA5}">
                      <a16:colId xmlns:a16="http://schemas.microsoft.com/office/drawing/2014/main" val="780377314"/>
                    </a:ext>
                  </a:extLst>
                </a:gridCol>
                <a:gridCol w="3414165">
                  <a:extLst>
                    <a:ext uri="{9D8B030D-6E8A-4147-A177-3AD203B41FA5}">
                      <a16:colId xmlns:a16="http://schemas.microsoft.com/office/drawing/2014/main" val="2308215760"/>
                    </a:ext>
                  </a:extLst>
                </a:gridCol>
                <a:gridCol w="311513">
                  <a:extLst>
                    <a:ext uri="{9D8B030D-6E8A-4147-A177-3AD203B41FA5}">
                      <a16:colId xmlns:a16="http://schemas.microsoft.com/office/drawing/2014/main" val="1582130123"/>
                    </a:ext>
                  </a:extLst>
                </a:gridCol>
                <a:gridCol w="419244">
                  <a:extLst>
                    <a:ext uri="{9D8B030D-6E8A-4147-A177-3AD203B41FA5}">
                      <a16:colId xmlns:a16="http://schemas.microsoft.com/office/drawing/2014/main" val="3637638665"/>
                    </a:ext>
                  </a:extLst>
                </a:gridCol>
                <a:gridCol w="419244">
                  <a:extLst>
                    <a:ext uri="{9D8B030D-6E8A-4147-A177-3AD203B41FA5}">
                      <a16:colId xmlns:a16="http://schemas.microsoft.com/office/drawing/2014/main" val="2215558106"/>
                    </a:ext>
                  </a:extLst>
                </a:gridCol>
                <a:gridCol w="419244">
                  <a:extLst>
                    <a:ext uri="{9D8B030D-6E8A-4147-A177-3AD203B41FA5}">
                      <a16:colId xmlns:a16="http://schemas.microsoft.com/office/drawing/2014/main" val="1715887310"/>
                    </a:ext>
                  </a:extLst>
                </a:gridCol>
                <a:gridCol w="419244">
                  <a:extLst>
                    <a:ext uri="{9D8B030D-6E8A-4147-A177-3AD203B41FA5}">
                      <a16:colId xmlns:a16="http://schemas.microsoft.com/office/drawing/2014/main" val="3886282808"/>
                    </a:ext>
                  </a:extLst>
                </a:gridCol>
                <a:gridCol w="419244">
                  <a:extLst>
                    <a:ext uri="{9D8B030D-6E8A-4147-A177-3AD203B41FA5}">
                      <a16:colId xmlns:a16="http://schemas.microsoft.com/office/drawing/2014/main" val="3038869215"/>
                    </a:ext>
                  </a:extLst>
                </a:gridCol>
                <a:gridCol w="419244">
                  <a:extLst>
                    <a:ext uri="{9D8B030D-6E8A-4147-A177-3AD203B41FA5}">
                      <a16:colId xmlns:a16="http://schemas.microsoft.com/office/drawing/2014/main" val="1116431309"/>
                    </a:ext>
                  </a:extLst>
                </a:gridCol>
                <a:gridCol w="311513">
                  <a:extLst>
                    <a:ext uri="{9D8B030D-6E8A-4147-A177-3AD203B41FA5}">
                      <a16:colId xmlns:a16="http://schemas.microsoft.com/office/drawing/2014/main" val="2895334002"/>
                    </a:ext>
                  </a:extLst>
                </a:gridCol>
              </a:tblGrid>
              <a:tr h="523436">
                <a:tc>
                  <a:txBody>
                    <a:bodyPr/>
                    <a:lstStyle/>
                    <a:p>
                      <a:pPr algn="r" fontAlgn="b"/>
                      <a:r>
                        <a:rPr lang="en-US" sz="3000" b="0" u="none" strike="noStrike">
                          <a:solidFill>
                            <a:schemeClr val="tx1">
                              <a:lumMod val="85000"/>
                              <a:lumOff val="15000"/>
                            </a:schemeClr>
                          </a:solidFill>
                          <a:effectLst/>
                        </a:rPr>
                        <a:t>1</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3000" b="0" u="none" strike="noStrike">
                          <a:solidFill>
                            <a:schemeClr val="tx1">
                              <a:lumMod val="85000"/>
                              <a:lumOff val="15000"/>
                            </a:schemeClr>
                          </a:solidFill>
                          <a:effectLst/>
                        </a:rPr>
                        <a:t>Cost</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3000" u="none" strike="noStrike">
                          <a:solidFill>
                            <a:schemeClr val="tx1">
                              <a:lumMod val="85000"/>
                              <a:lumOff val="15000"/>
                            </a:schemeClr>
                          </a:solidFill>
                          <a:effectLst/>
                        </a:rPr>
                        <a:t> </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9944" marR="9944" marT="99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l" fontAlgn="b"/>
                      <a:r>
                        <a:rPr lang="en-US" sz="3000" u="none" strike="noStrike">
                          <a:solidFill>
                            <a:schemeClr val="tx1">
                              <a:lumMod val="85000"/>
                              <a:lumOff val="15000"/>
                            </a:schemeClr>
                          </a:solidFill>
                          <a:effectLst/>
                        </a:rPr>
                        <a:t> </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3000" u="none" strike="noStrike">
                          <a:solidFill>
                            <a:schemeClr val="tx1">
                              <a:lumMod val="85000"/>
                              <a:lumOff val="15000"/>
                            </a:schemeClr>
                          </a:solidFill>
                          <a:effectLst/>
                        </a:rPr>
                        <a:t> </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3000" u="none" strike="noStrike">
                          <a:solidFill>
                            <a:schemeClr val="tx1">
                              <a:lumMod val="85000"/>
                              <a:lumOff val="15000"/>
                            </a:schemeClr>
                          </a:solidFill>
                          <a:effectLst/>
                        </a:rPr>
                        <a:t> </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3000" u="none" strike="noStrike">
                          <a:solidFill>
                            <a:schemeClr val="tx1">
                              <a:lumMod val="85000"/>
                              <a:lumOff val="15000"/>
                            </a:schemeClr>
                          </a:solidFill>
                          <a:effectLst/>
                        </a:rPr>
                        <a:t> </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3000" u="none" strike="noStrike">
                          <a:solidFill>
                            <a:schemeClr val="tx1">
                              <a:lumMod val="85000"/>
                              <a:lumOff val="15000"/>
                            </a:schemeClr>
                          </a:solidFill>
                          <a:effectLst/>
                        </a:rPr>
                        <a:t> </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3000" u="none" strike="noStrike">
                          <a:effectLst/>
                        </a:rPr>
                        <a:t> </a:t>
                      </a:r>
                      <a:endParaRPr lang="en-US" sz="3000" b="0" i="0" u="none" strike="noStrike">
                        <a:solidFill>
                          <a:srgbClr val="000000"/>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1178642"/>
                  </a:ext>
                </a:extLst>
              </a:tr>
              <a:tr h="523436">
                <a:tc>
                  <a:txBody>
                    <a:bodyPr/>
                    <a:lstStyle/>
                    <a:p>
                      <a:pPr algn="r" fontAlgn="b"/>
                      <a:r>
                        <a:rPr lang="en-US" sz="3000" u="none" strike="noStrike">
                          <a:solidFill>
                            <a:schemeClr val="tx1">
                              <a:lumMod val="85000"/>
                              <a:lumOff val="15000"/>
                            </a:schemeClr>
                          </a:solidFill>
                          <a:effectLst/>
                        </a:rPr>
                        <a:t>2</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3000" u="none" strike="noStrike">
                          <a:solidFill>
                            <a:schemeClr val="tx1">
                              <a:lumMod val="85000"/>
                              <a:lumOff val="15000"/>
                            </a:schemeClr>
                          </a:solidFill>
                          <a:effectLst/>
                        </a:rPr>
                        <a:t>Side Force </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3000" u="none" strike="noStrike">
                          <a:solidFill>
                            <a:schemeClr val="tx1">
                              <a:lumMod val="85000"/>
                              <a:lumOff val="15000"/>
                            </a:schemeClr>
                          </a:solidFill>
                          <a:effectLst/>
                        </a:rPr>
                        <a:t> </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a:solidFill>
                            <a:schemeClr val="tx1">
                              <a:lumMod val="85000"/>
                              <a:lumOff val="15000"/>
                            </a:schemeClr>
                          </a:solidFill>
                          <a:effectLst/>
                          <a:latin typeface="+mj-lt"/>
                        </a:rPr>
                        <a:t>3</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2400" b="0" i="0" u="none" strike="noStrike">
                          <a:solidFill>
                            <a:srgbClr val="000000"/>
                          </a:solidFill>
                          <a:effectLst/>
                          <a:latin typeface="+mj-lt"/>
                        </a:rPr>
                        <a:t> </a:t>
                      </a:r>
                    </a:p>
                  </a:txBody>
                  <a:tcPr marL="9944" marR="9944" marT="99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ctr" fontAlgn="b"/>
                      <a:r>
                        <a:rPr lang="en-US" sz="2400" u="none" strike="noStrike">
                          <a:solidFill>
                            <a:schemeClr val="tx1">
                              <a:lumMod val="85000"/>
                              <a:lumOff val="15000"/>
                            </a:schemeClr>
                          </a:solidFill>
                          <a:effectLst/>
                          <a:latin typeface="+mj-lt"/>
                        </a:rPr>
                        <a:t> </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a:solidFill>
                            <a:schemeClr val="tx1">
                              <a:lumMod val="85000"/>
                              <a:lumOff val="15000"/>
                            </a:schemeClr>
                          </a:solidFill>
                          <a:effectLst/>
                          <a:latin typeface="+mj-lt"/>
                        </a:rPr>
                        <a:t> </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a:solidFill>
                            <a:schemeClr val="tx1">
                              <a:lumMod val="85000"/>
                              <a:lumOff val="15000"/>
                            </a:schemeClr>
                          </a:solidFill>
                          <a:effectLst/>
                          <a:latin typeface="+mj-lt"/>
                        </a:rPr>
                        <a:t> </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a:solidFill>
                            <a:schemeClr val="tx1">
                              <a:lumMod val="85000"/>
                              <a:lumOff val="15000"/>
                            </a:schemeClr>
                          </a:solidFill>
                          <a:effectLst/>
                          <a:latin typeface="+mj-lt"/>
                        </a:rPr>
                        <a:t> </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3000" u="none" strike="noStrike">
                          <a:effectLst/>
                        </a:rPr>
                        <a:t> </a:t>
                      </a:r>
                      <a:endParaRPr lang="en-US" sz="3000" b="0" i="0" u="none" strike="noStrike">
                        <a:solidFill>
                          <a:srgbClr val="000000"/>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9874799"/>
                  </a:ext>
                </a:extLst>
              </a:tr>
              <a:tr h="661834">
                <a:tc>
                  <a:txBody>
                    <a:bodyPr/>
                    <a:lstStyle/>
                    <a:p>
                      <a:pPr algn="r" fontAlgn="b"/>
                      <a:r>
                        <a:rPr lang="en-US" sz="3000" u="none" strike="noStrike">
                          <a:solidFill>
                            <a:schemeClr val="tx1">
                              <a:lumMod val="85000"/>
                              <a:lumOff val="15000"/>
                            </a:schemeClr>
                          </a:solidFill>
                          <a:effectLst/>
                        </a:rPr>
                        <a:t>3</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3000" u="none" strike="noStrike">
                          <a:solidFill>
                            <a:schemeClr val="tx1">
                              <a:lumMod val="85000"/>
                              <a:lumOff val="15000"/>
                            </a:schemeClr>
                          </a:solidFill>
                          <a:effectLst/>
                        </a:rPr>
                        <a:t>Retraction Speed</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3000" u="none" strike="noStrike">
                          <a:solidFill>
                            <a:schemeClr val="tx1">
                              <a:lumMod val="85000"/>
                              <a:lumOff val="15000"/>
                            </a:schemeClr>
                          </a:solidFill>
                          <a:effectLst/>
                        </a:rPr>
                        <a:t> </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a:solidFill>
                            <a:schemeClr val="tx1">
                              <a:lumMod val="85000"/>
                              <a:lumOff val="15000"/>
                            </a:schemeClr>
                          </a:solidFill>
                          <a:effectLst/>
                          <a:latin typeface="+mj-lt"/>
                        </a:rPr>
                        <a:t>3</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400" u="none" strike="noStrike">
                          <a:solidFill>
                            <a:schemeClr val="tx1">
                              <a:lumMod val="85000"/>
                              <a:lumOff val="15000"/>
                            </a:schemeClr>
                          </a:solidFill>
                          <a:effectLst/>
                          <a:latin typeface="+mj-lt"/>
                        </a:rPr>
                        <a:t>9</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400" u="none" strike="noStrike">
                          <a:solidFill>
                            <a:schemeClr val="tx1">
                              <a:lumMod val="85000"/>
                              <a:lumOff val="15000"/>
                            </a:schemeClr>
                          </a:solidFill>
                          <a:effectLst/>
                          <a:latin typeface="+mj-lt"/>
                        </a:rPr>
                        <a:t> </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ctr" fontAlgn="b"/>
                      <a:r>
                        <a:rPr lang="en-US" sz="2400" u="none" strike="noStrike">
                          <a:solidFill>
                            <a:schemeClr val="tx1">
                              <a:lumMod val="85000"/>
                              <a:lumOff val="15000"/>
                            </a:schemeClr>
                          </a:solidFill>
                          <a:effectLst/>
                          <a:latin typeface="+mj-lt"/>
                        </a:rPr>
                        <a:t> </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a:solidFill>
                            <a:schemeClr val="tx1">
                              <a:lumMod val="85000"/>
                              <a:lumOff val="15000"/>
                            </a:schemeClr>
                          </a:solidFill>
                          <a:effectLst/>
                          <a:latin typeface="+mj-lt"/>
                        </a:rPr>
                        <a:t> </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a:solidFill>
                            <a:schemeClr val="tx1">
                              <a:lumMod val="85000"/>
                              <a:lumOff val="15000"/>
                            </a:schemeClr>
                          </a:solidFill>
                          <a:effectLst/>
                          <a:latin typeface="+mj-lt"/>
                        </a:rPr>
                        <a:t> </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3000" u="none" strike="noStrike">
                          <a:effectLst/>
                        </a:rPr>
                        <a:t> </a:t>
                      </a:r>
                      <a:endParaRPr lang="en-US" sz="3000" b="0" i="0" u="none" strike="noStrike">
                        <a:solidFill>
                          <a:srgbClr val="000000"/>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2212469"/>
                  </a:ext>
                </a:extLst>
              </a:tr>
              <a:tr h="523436">
                <a:tc>
                  <a:txBody>
                    <a:bodyPr/>
                    <a:lstStyle/>
                    <a:p>
                      <a:pPr algn="r" fontAlgn="b"/>
                      <a:r>
                        <a:rPr lang="en-US" sz="3000" u="none" strike="noStrike">
                          <a:solidFill>
                            <a:schemeClr val="tx1">
                              <a:lumMod val="85000"/>
                              <a:lumOff val="15000"/>
                            </a:schemeClr>
                          </a:solidFill>
                          <a:effectLst/>
                        </a:rPr>
                        <a:t>4</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3000" u="none" strike="noStrike">
                          <a:solidFill>
                            <a:schemeClr val="tx1">
                              <a:lumMod val="85000"/>
                              <a:lumOff val="15000"/>
                            </a:schemeClr>
                          </a:solidFill>
                          <a:effectLst/>
                        </a:rPr>
                        <a:t>Temperature</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3000" u="none" strike="noStrike">
                          <a:solidFill>
                            <a:schemeClr val="tx1">
                              <a:lumMod val="85000"/>
                              <a:lumOff val="15000"/>
                            </a:schemeClr>
                          </a:solidFill>
                          <a:effectLst/>
                        </a:rPr>
                        <a:t> </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a:solidFill>
                            <a:schemeClr val="tx1">
                              <a:lumMod val="85000"/>
                              <a:lumOff val="15000"/>
                            </a:schemeClr>
                          </a:solidFill>
                          <a:effectLst/>
                          <a:latin typeface="+mj-lt"/>
                        </a:rPr>
                        <a:t>1</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400" b="0" i="0" u="none" strike="noStrike">
                          <a:solidFill>
                            <a:schemeClr val="tx1">
                              <a:lumMod val="85000"/>
                              <a:lumOff val="15000"/>
                            </a:schemeClr>
                          </a:solidFill>
                          <a:effectLst/>
                          <a:latin typeface="+mj-lt"/>
                        </a:rPr>
                        <a:t>0</a:t>
                      </a: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400" u="none" strike="noStrike">
                          <a:solidFill>
                            <a:schemeClr val="tx1">
                              <a:lumMod val="85000"/>
                              <a:lumOff val="15000"/>
                            </a:schemeClr>
                          </a:solidFill>
                          <a:effectLst/>
                          <a:latin typeface="+mj-lt"/>
                        </a:rPr>
                        <a:t>1</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400" u="none" strike="noStrike">
                          <a:solidFill>
                            <a:schemeClr val="tx1">
                              <a:lumMod val="85000"/>
                              <a:lumOff val="15000"/>
                            </a:schemeClr>
                          </a:solidFill>
                          <a:effectLst/>
                          <a:latin typeface="+mj-lt"/>
                        </a:rPr>
                        <a:t> </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ctr" fontAlgn="b"/>
                      <a:r>
                        <a:rPr lang="en-US" sz="2400" u="none" strike="noStrike">
                          <a:solidFill>
                            <a:schemeClr val="tx1">
                              <a:lumMod val="85000"/>
                              <a:lumOff val="15000"/>
                            </a:schemeClr>
                          </a:solidFill>
                          <a:effectLst/>
                          <a:latin typeface="+mj-lt"/>
                        </a:rPr>
                        <a:t> </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a:solidFill>
                            <a:schemeClr val="tx1">
                              <a:lumMod val="85000"/>
                              <a:lumOff val="15000"/>
                            </a:schemeClr>
                          </a:solidFill>
                          <a:effectLst/>
                          <a:latin typeface="+mj-lt"/>
                        </a:rPr>
                        <a:t> </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3000" u="none" strike="noStrike">
                          <a:effectLst/>
                        </a:rPr>
                        <a:t> </a:t>
                      </a:r>
                      <a:endParaRPr lang="en-US" sz="3000" b="0" i="0" u="none" strike="noStrike">
                        <a:solidFill>
                          <a:srgbClr val="000000"/>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5193115"/>
                  </a:ext>
                </a:extLst>
              </a:tr>
              <a:tr h="523436">
                <a:tc>
                  <a:txBody>
                    <a:bodyPr/>
                    <a:lstStyle/>
                    <a:p>
                      <a:pPr algn="r" fontAlgn="b"/>
                      <a:r>
                        <a:rPr lang="en-US" sz="3000" u="none" strike="noStrike">
                          <a:solidFill>
                            <a:schemeClr val="tx1">
                              <a:lumMod val="85000"/>
                              <a:lumOff val="15000"/>
                            </a:schemeClr>
                          </a:solidFill>
                          <a:effectLst/>
                        </a:rPr>
                        <a:t>5</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3000" u="none" strike="noStrike">
                          <a:solidFill>
                            <a:schemeClr val="tx1">
                              <a:lumMod val="85000"/>
                              <a:lumOff val="15000"/>
                            </a:schemeClr>
                          </a:solidFill>
                          <a:effectLst/>
                        </a:rPr>
                        <a:t>Weight</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3000" u="none" strike="noStrike">
                          <a:solidFill>
                            <a:schemeClr val="tx1">
                              <a:lumMod val="85000"/>
                              <a:lumOff val="15000"/>
                            </a:schemeClr>
                          </a:solidFill>
                          <a:effectLst/>
                        </a:rPr>
                        <a:t> </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a:solidFill>
                            <a:schemeClr val="tx1">
                              <a:lumMod val="85000"/>
                              <a:lumOff val="15000"/>
                            </a:schemeClr>
                          </a:solidFill>
                          <a:effectLst/>
                          <a:latin typeface="+mj-lt"/>
                        </a:rPr>
                        <a:t>9</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400" u="none" strike="noStrike">
                          <a:solidFill>
                            <a:schemeClr val="tx1">
                              <a:lumMod val="85000"/>
                              <a:lumOff val="15000"/>
                            </a:schemeClr>
                          </a:solidFill>
                          <a:effectLst/>
                          <a:latin typeface="+mj-lt"/>
                        </a:rPr>
                        <a:t>9</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400" u="none" strike="noStrike">
                          <a:solidFill>
                            <a:schemeClr val="tx1">
                              <a:lumMod val="85000"/>
                              <a:lumOff val="15000"/>
                            </a:schemeClr>
                          </a:solidFill>
                          <a:effectLst/>
                          <a:latin typeface="+mj-lt"/>
                        </a:rPr>
                        <a:t>3</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400" u="none" strike="noStrike">
                          <a:solidFill>
                            <a:schemeClr val="tx1">
                              <a:lumMod val="85000"/>
                              <a:lumOff val="15000"/>
                            </a:schemeClr>
                          </a:solidFill>
                          <a:effectLst/>
                          <a:latin typeface="+mj-lt"/>
                        </a:rPr>
                        <a:t>0</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400" u="none" strike="noStrike">
                          <a:solidFill>
                            <a:schemeClr val="tx1">
                              <a:lumMod val="85000"/>
                              <a:lumOff val="15000"/>
                            </a:schemeClr>
                          </a:solidFill>
                          <a:effectLst/>
                          <a:latin typeface="+mj-lt"/>
                        </a:rPr>
                        <a:t> </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ctr" fontAlgn="b"/>
                      <a:r>
                        <a:rPr lang="en-US" sz="2400" u="none" strike="noStrike">
                          <a:solidFill>
                            <a:schemeClr val="tx1">
                              <a:lumMod val="85000"/>
                              <a:lumOff val="15000"/>
                            </a:schemeClr>
                          </a:solidFill>
                          <a:effectLst/>
                          <a:latin typeface="+mj-lt"/>
                        </a:rPr>
                        <a:t> </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3000" u="none" strike="noStrike">
                          <a:effectLst/>
                        </a:rPr>
                        <a:t> </a:t>
                      </a:r>
                      <a:endParaRPr lang="en-US" sz="3000" b="0" i="0" u="none" strike="noStrike">
                        <a:solidFill>
                          <a:srgbClr val="000000"/>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4746245"/>
                  </a:ext>
                </a:extLst>
              </a:tr>
              <a:tr h="456108">
                <a:tc>
                  <a:txBody>
                    <a:bodyPr/>
                    <a:lstStyle/>
                    <a:p>
                      <a:pPr algn="r" fontAlgn="b"/>
                      <a:r>
                        <a:rPr lang="en-US" sz="3000" u="none" strike="noStrike">
                          <a:solidFill>
                            <a:schemeClr val="tx1">
                              <a:lumMod val="85000"/>
                              <a:lumOff val="15000"/>
                            </a:schemeClr>
                          </a:solidFill>
                          <a:effectLst/>
                        </a:rPr>
                        <a:t>6</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3000" u="none" strike="noStrike">
                          <a:solidFill>
                            <a:schemeClr val="tx1">
                              <a:lumMod val="85000"/>
                              <a:lumOff val="15000"/>
                            </a:schemeClr>
                          </a:solidFill>
                          <a:effectLst/>
                        </a:rPr>
                        <a:t>Umbilical Length </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3000" u="none" strike="noStrike">
                          <a:solidFill>
                            <a:schemeClr val="tx1">
                              <a:lumMod val="85000"/>
                              <a:lumOff val="15000"/>
                            </a:schemeClr>
                          </a:solidFill>
                          <a:effectLst/>
                        </a:rPr>
                        <a:t> </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a:solidFill>
                            <a:schemeClr val="tx1">
                              <a:lumMod val="85000"/>
                              <a:lumOff val="15000"/>
                            </a:schemeClr>
                          </a:solidFill>
                          <a:effectLst/>
                          <a:latin typeface="+mj-lt"/>
                        </a:rPr>
                        <a:t>0</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400" u="none" strike="noStrike">
                          <a:solidFill>
                            <a:schemeClr val="tx1">
                              <a:lumMod val="85000"/>
                              <a:lumOff val="15000"/>
                            </a:schemeClr>
                          </a:solidFill>
                          <a:effectLst/>
                          <a:latin typeface="+mj-lt"/>
                        </a:rPr>
                        <a:t>9</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400" u="none" strike="noStrike">
                          <a:solidFill>
                            <a:schemeClr val="tx1">
                              <a:lumMod val="85000"/>
                              <a:lumOff val="15000"/>
                            </a:schemeClr>
                          </a:solidFill>
                          <a:effectLst/>
                          <a:latin typeface="+mj-lt"/>
                        </a:rPr>
                        <a:t>9</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400" u="none" strike="noStrike">
                          <a:solidFill>
                            <a:schemeClr val="tx1">
                              <a:lumMod val="85000"/>
                              <a:lumOff val="15000"/>
                            </a:schemeClr>
                          </a:solidFill>
                          <a:effectLst/>
                          <a:latin typeface="+mj-lt"/>
                        </a:rPr>
                        <a:t>0</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400" u="none" strike="noStrike">
                          <a:solidFill>
                            <a:schemeClr val="tx1">
                              <a:lumMod val="85000"/>
                              <a:lumOff val="15000"/>
                            </a:schemeClr>
                          </a:solidFill>
                          <a:effectLst/>
                          <a:latin typeface="+mj-lt"/>
                        </a:rPr>
                        <a:t>9</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400" u="none" strike="noStrike">
                          <a:solidFill>
                            <a:schemeClr val="tx1">
                              <a:lumMod val="85000"/>
                              <a:lumOff val="15000"/>
                            </a:schemeClr>
                          </a:solidFill>
                          <a:effectLst/>
                          <a:latin typeface="+mj-lt"/>
                        </a:rPr>
                        <a:t> </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ctr" fontAlgn="b"/>
                      <a:r>
                        <a:rPr lang="en-US" sz="3000" u="none" strike="noStrike">
                          <a:effectLst/>
                        </a:rPr>
                        <a:t> </a:t>
                      </a:r>
                      <a:endParaRPr lang="en-US" sz="3000" b="0" i="0" u="none" strike="noStrike">
                        <a:solidFill>
                          <a:srgbClr val="000000"/>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050984"/>
                  </a:ext>
                </a:extLst>
              </a:tr>
              <a:tr h="523436">
                <a:tc>
                  <a:txBody>
                    <a:bodyPr/>
                    <a:lstStyle/>
                    <a:p>
                      <a:pPr algn="r" fontAlgn="b"/>
                      <a:r>
                        <a:rPr lang="en-US" sz="3000" u="none" strike="noStrike">
                          <a:solidFill>
                            <a:schemeClr val="tx1">
                              <a:lumMod val="85000"/>
                              <a:lumOff val="15000"/>
                            </a:schemeClr>
                          </a:solidFill>
                          <a:effectLst/>
                        </a:rPr>
                        <a:t>7</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3000" u="none" strike="noStrike">
                          <a:solidFill>
                            <a:schemeClr val="tx1">
                              <a:lumMod val="85000"/>
                              <a:lumOff val="15000"/>
                            </a:schemeClr>
                          </a:solidFill>
                          <a:effectLst/>
                        </a:rPr>
                        <a:t>Success Rate </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3000" u="none" strike="noStrike">
                          <a:solidFill>
                            <a:schemeClr val="tx1">
                              <a:lumMod val="85000"/>
                              <a:lumOff val="15000"/>
                            </a:schemeClr>
                          </a:solidFill>
                          <a:effectLst/>
                        </a:rPr>
                        <a:t> </a:t>
                      </a:r>
                      <a:endParaRPr lang="en-US" sz="3000" b="0" i="0" u="none" strike="noStrike">
                        <a:solidFill>
                          <a:schemeClr val="tx1">
                            <a:lumMod val="85000"/>
                            <a:lumOff val="15000"/>
                          </a:schemeClr>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a:solidFill>
                            <a:schemeClr val="tx1">
                              <a:lumMod val="85000"/>
                              <a:lumOff val="15000"/>
                            </a:schemeClr>
                          </a:solidFill>
                          <a:effectLst/>
                          <a:latin typeface="+mj-lt"/>
                        </a:rPr>
                        <a:t>9</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400" u="none" strike="noStrike">
                          <a:solidFill>
                            <a:schemeClr val="tx1">
                              <a:lumMod val="85000"/>
                              <a:lumOff val="15000"/>
                            </a:schemeClr>
                          </a:solidFill>
                          <a:effectLst/>
                          <a:latin typeface="+mj-lt"/>
                        </a:rPr>
                        <a:t>3</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400" u="none" strike="noStrike">
                          <a:solidFill>
                            <a:schemeClr val="tx1">
                              <a:lumMod val="85000"/>
                              <a:lumOff val="15000"/>
                            </a:schemeClr>
                          </a:solidFill>
                          <a:effectLst/>
                          <a:latin typeface="+mj-lt"/>
                        </a:rPr>
                        <a:t>9</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400" u="none" strike="noStrike">
                          <a:solidFill>
                            <a:schemeClr val="tx1">
                              <a:lumMod val="85000"/>
                              <a:lumOff val="15000"/>
                            </a:schemeClr>
                          </a:solidFill>
                          <a:effectLst/>
                          <a:latin typeface="+mj-lt"/>
                        </a:rPr>
                        <a:t>9</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400" u="none" strike="noStrike">
                          <a:solidFill>
                            <a:schemeClr val="tx1">
                              <a:lumMod val="85000"/>
                              <a:lumOff val="15000"/>
                            </a:schemeClr>
                          </a:solidFill>
                          <a:effectLst/>
                          <a:latin typeface="+mj-lt"/>
                        </a:rPr>
                        <a:t>1</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400" u="none" strike="noStrike">
                          <a:solidFill>
                            <a:schemeClr val="tx1">
                              <a:lumMod val="85000"/>
                              <a:lumOff val="15000"/>
                            </a:schemeClr>
                          </a:solidFill>
                          <a:effectLst/>
                          <a:latin typeface="+mj-lt"/>
                        </a:rPr>
                        <a:t>3</a:t>
                      </a:r>
                      <a:endParaRPr lang="en-US" sz="2400" b="0" i="0" u="none" strike="noStrike">
                        <a:solidFill>
                          <a:schemeClr val="tx1">
                            <a:lumMod val="85000"/>
                            <a:lumOff val="15000"/>
                          </a:schemeClr>
                        </a:solidFill>
                        <a:effectLst/>
                        <a:latin typeface="+mj-lt"/>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3000" u="none" strike="noStrike">
                          <a:effectLst/>
                        </a:rPr>
                        <a:t> </a:t>
                      </a:r>
                      <a:endParaRPr lang="en-US" sz="3000" b="0" i="0" u="none" strike="noStrike">
                        <a:solidFill>
                          <a:srgbClr val="000000"/>
                        </a:solidFill>
                        <a:effectLst/>
                        <a:latin typeface="Calibri" panose="020F0502020204030204" pitchFamily="34" charset="0"/>
                      </a:endParaRPr>
                    </a:p>
                  </a:txBody>
                  <a:tcPr marL="23827" marR="23827" marT="238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extLst>
                  <a:ext uri="{0D108BD9-81ED-4DB2-BD59-A6C34878D82A}">
                    <a16:rowId xmlns:a16="http://schemas.microsoft.com/office/drawing/2014/main" val="3778182460"/>
                  </a:ext>
                </a:extLst>
              </a:tr>
            </a:tbl>
          </a:graphicData>
        </a:graphic>
      </p:graphicFrame>
      <p:sp>
        <p:nvSpPr>
          <p:cNvPr id="4" name="TextBox 3">
            <a:extLst>
              <a:ext uri="{FF2B5EF4-FFF2-40B4-BE49-F238E27FC236}">
                <a16:creationId xmlns:a16="http://schemas.microsoft.com/office/drawing/2014/main" id="{08D3BC1A-DEBA-BD4E-A242-E94005051DD7}"/>
              </a:ext>
            </a:extLst>
          </p:cNvPr>
          <p:cNvSpPr txBox="1"/>
          <p:nvPr/>
        </p:nvSpPr>
        <p:spPr>
          <a:xfrm>
            <a:off x="5817428" y="1756419"/>
            <a:ext cx="4508991" cy="369332"/>
          </a:xfrm>
          <a:prstGeom prst="rect">
            <a:avLst/>
          </a:prstGeom>
          <a:noFill/>
        </p:spPr>
        <p:txBody>
          <a:bodyPr wrap="none" rtlCol="0">
            <a:spAutoFit/>
          </a:bodyPr>
          <a:lstStyle/>
          <a:p>
            <a:r>
              <a:rPr lang="en-US"/>
              <a:t>Table 1: Engineering Requirement Evaluation</a:t>
            </a:r>
          </a:p>
        </p:txBody>
      </p:sp>
    </p:spTree>
    <p:extLst>
      <p:ext uri="{BB962C8B-B14F-4D97-AF65-F5344CB8AC3E}">
        <p14:creationId xmlns:p14="http://schemas.microsoft.com/office/powerpoint/2010/main" val="209715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85D8-06FD-4A92-B02F-6C1DFABA818F}"/>
              </a:ext>
            </a:extLst>
          </p:cNvPr>
          <p:cNvSpPr>
            <a:spLocks noGrp="1"/>
          </p:cNvSpPr>
          <p:nvPr>
            <p:ph type="title"/>
          </p:nvPr>
        </p:nvSpPr>
        <p:spPr>
          <a:xfrm>
            <a:off x="1682138" y="400145"/>
            <a:ext cx="3531321" cy="1518988"/>
          </a:xfrm>
          <a:ln w="28575">
            <a:solidFill>
              <a:srgbClr val="0070C0"/>
            </a:solidFill>
          </a:ln>
        </p:spPr>
        <p:txBody>
          <a:bodyPr>
            <a:normAutofit/>
          </a:bodyPr>
          <a:lstStyle/>
          <a:p>
            <a:r>
              <a:rPr lang="en-US"/>
              <a:t>Customer Requirements</a:t>
            </a:r>
          </a:p>
        </p:txBody>
      </p:sp>
      <p:sp>
        <p:nvSpPr>
          <p:cNvPr id="3" name="Content Placeholder 2">
            <a:extLst>
              <a:ext uri="{FF2B5EF4-FFF2-40B4-BE49-F238E27FC236}">
                <a16:creationId xmlns:a16="http://schemas.microsoft.com/office/drawing/2014/main" id="{F72E814A-A7BC-490D-8137-978A6C17C43B}"/>
              </a:ext>
            </a:extLst>
          </p:cNvPr>
          <p:cNvSpPr>
            <a:spLocks noGrp="1"/>
          </p:cNvSpPr>
          <p:nvPr>
            <p:ph idx="1"/>
          </p:nvPr>
        </p:nvSpPr>
        <p:spPr>
          <a:xfrm>
            <a:off x="1566373" y="2188203"/>
            <a:ext cx="3667603" cy="3124201"/>
          </a:xfrm>
        </p:spPr>
        <p:txBody>
          <a:bodyPr anchor="t">
            <a:normAutofit/>
          </a:bodyPr>
          <a:lstStyle/>
          <a:p>
            <a:r>
              <a:rPr lang="en-US" sz="2000"/>
              <a:t>High Manufacturability</a:t>
            </a:r>
          </a:p>
          <a:p>
            <a:r>
              <a:rPr lang="en-US" sz="2000"/>
              <a:t>High Reliability</a:t>
            </a:r>
          </a:p>
          <a:p>
            <a:r>
              <a:rPr lang="en-US" sz="2000"/>
              <a:t>Easy Installation/Replacement</a:t>
            </a:r>
          </a:p>
          <a:p>
            <a:pPr>
              <a:buClr>
                <a:srgbClr val="1287C3"/>
              </a:buClr>
            </a:pPr>
            <a:r>
              <a:rPr lang="en-US" sz="2000"/>
              <a:t>High Durability</a:t>
            </a:r>
          </a:p>
          <a:p>
            <a:r>
              <a:rPr lang="en-US" sz="2000"/>
              <a:t>ESD Safe  </a:t>
            </a:r>
          </a:p>
        </p:txBody>
      </p:sp>
      <p:sp>
        <p:nvSpPr>
          <p:cNvPr id="5" name="Footer Placeholder 3">
            <a:extLst>
              <a:ext uri="{FF2B5EF4-FFF2-40B4-BE49-F238E27FC236}">
                <a16:creationId xmlns:a16="http://schemas.microsoft.com/office/drawing/2014/main" id="{633F5CF5-9266-47DE-9B85-918CE0C99F8C}"/>
              </a:ext>
            </a:extLst>
          </p:cNvPr>
          <p:cNvSpPr>
            <a:spLocks noGrp="1"/>
          </p:cNvSpPr>
          <p:nvPr>
            <p:ph type="ftr" sz="quarter" idx="11"/>
          </p:nvPr>
        </p:nvSpPr>
        <p:spPr>
          <a:xfrm>
            <a:off x="10058622" y="6283409"/>
            <a:ext cx="1642369" cy="365125"/>
          </a:xfrm>
        </p:spPr>
        <p:txBody>
          <a:bodyPr>
            <a:normAutofit/>
          </a:bodyPr>
          <a:lstStyle/>
          <a:p>
            <a:pPr>
              <a:spcAft>
                <a:spcPts val="600"/>
              </a:spcAft>
            </a:pPr>
            <a:r>
              <a:rPr lang="en-US"/>
              <a:t>9/15/2021 Griffin Brandt - 11</a:t>
            </a:r>
          </a:p>
        </p:txBody>
      </p:sp>
      <p:graphicFrame>
        <p:nvGraphicFramePr>
          <p:cNvPr id="4" name="Table 3">
            <a:extLst>
              <a:ext uri="{FF2B5EF4-FFF2-40B4-BE49-F238E27FC236}">
                <a16:creationId xmlns:a16="http://schemas.microsoft.com/office/drawing/2014/main" id="{64DBE915-9E87-1246-827B-26BFC2E2D295}"/>
              </a:ext>
            </a:extLst>
          </p:cNvPr>
          <p:cNvGraphicFramePr>
            <a:graphicFrameLocks noGrp="1"/>
          </p:cNvGraphicFramePr>
          <p:nvPr>
            <p:extLst>
              <p:ext uri="{D42A27DB-BD31-4B8C-83A1-F6EECF244321}">
                <p14:modId xmlns:p14="http://schemas.microsoft.com/office/powerpoint/2010/main" val="2631221002"/>
              </p:ext>
            </p:extLst>
          </p:nvPr>
        </p:nvGraphicFramePr>
        <p:xfrm>
          <a:off x="2823758" y="5298116"/>
          <a:ext cx="1891222" cy="1208832"/>
        </p:xfrm>
        <a:graphic>
          <a:graphicData uri="http://schemas.openxmlformats.org/drawingml/2006/table">
            <a:tbl>
              <a:tblPr>
                <a:tableStyleId>{5C22544A-7EE6-4342-B048-85BDC9FD1C3A}</a:tableStyleId>
              </a:tblPr>
              <a:tblGrid>
                <a:gridCol w="572376">
                  <a:extLst>
                    <a:ext uri="{9D8B030D-6E8A-4147-A177-3AD203B41FA5}">
                      <a16:colId xmlns:a16="http://schemas.microsoft.com/office/drawing/2014/main" val="1562868533"/>
                    </a:ext>
                  </a:extLst>
                </a:gridCol>
                <a:gridCol w="1318846">
                  <a:extLst>
                    <a:ext uri="{9D8B030D-6E8A-4147-A177-3AD203B41FA5}">
                      <a16:colId xmlns:a16="http://schemas.microsoft.com/office/drawing/2014/main" val="2977156452"/>
                    </a:ext>
                  </a:extLst>
                </a:gridCol>
              </a:tblGrid>
              <a:tr h="302208">
                <a:tc>
                  <a:txBody>
                    <a:bodyPr/>
                    <a:lstStyle/>
                    <a:p>
                      <a:pPr algn="l" fontAlgn="b"/>
                      <a:r>
                        <a:rPr lang="en-US" sz="1200" u="none" strike="noStrike">
                          <a:effectLst/>
                        </a:rPr>
                        <a:t>Legend</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917878090"/>
                  </a:ext>
                </a:extLst>
              </a:tr>
              <a:tr h="302208">
                <a:tc>
                  <a:txBody>
                    <a:bodyPr/>
                    <a:lstStyle/>
                    <a:p>
                      <a:pPr algn="ctr" fontAlgn="b"/>
                      <a:r>
                        <a:rPr lang="en-US" sz="1200" u="none" strike="noStrike">
                          <a:effectLst/>
                        </a:rPr>
                        <a:t>A</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200" u="none" strike="noStrike">
                          <a:effectLst/>
                        </a:rPr>
                        <a:t>NASA Kennedy</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46991847"/>
                  </a:ext>
                </a:extLst>
              </a:tr>
              <a:tr h="302208">
                <a:tc>
                  <a:txBody>
                    <a:bodyPr/>
                    <a:lstStyle/>
                    <a:p>
                      <a:pPr algn="ctr" fontAlgn="b"/>
                      <a:r>
                        <a:rPr lang="en-US" sz="1200" u="none" strike="noStrike">
                          <a:effectLst/>
                        </a:rPr>
                        <a:t>B</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200" u="none" strike="noStrike">
                          <a:effectLst/>
                        </a:rPr>
                        <a:t>WWII German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097649096"/>
                  </a:ext>
                </a:extLst>
              </a:tr>
              <a:tr h="302208">
                <a:tc>
                  <a:txBody>
                    <a:bodyPr/>
                    <a:lstStyle/>
                    <a:p>
                      <a:pPr algn="ctr" fontAlgn="b"/>
                      <a:r>
                        <a:rPr lang="en-US" sz="1200" u="none" strike="noStrike">
                          <a:effectLst/>
                        </a:rPr>
                        <a:t>C</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200" u="none" strike="noStrike">
                          <a:effectLst/>
                        </a:rPr>
                        <a:t>Blue Origin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865811282"/>
                  </a:ext>
                </a:extLst>
              </a:tr>
            </a:tbl>
          </a:graphicData>
        </a:graphic>
      </p:graphicFrame>
      <p:sp>
        <p:nvSpPr>
          <p:cNvPr id="7" name="TextBox 6">
            <a:extLst>
              <a:ext uri="{FF2B5EF4-FFF2-40B4-BE49-F238E27FC236}">
                <a16:creationId xmlns:a16="http://schemas.microsoft.com/office/drawing/2014/main" id="{2D1017F4-72C2-B245-8CEB-143C8FC0772B}"/>
              </a:ext>
            </a:extLst>
          </p:cNvPr>
          <p:cNvSpPr txBox="1"/>
          <p:nvPr/>
        </p:nvSpPr>
        <p:spPr>
          <a:xfrm>
            <a:off x="2237603" y="4949318"/>
            <a:ext cx="2974853" cy="276999"/>
          </a:xfrm>
          <a:prstGeom prst="rect">
            <a:avLst/>
          </a:prstGeom>
          <a:noFill/>
        </p:spPr>
        <p:txBody>
          <a:bodyPr wrap="none" rtlCol="0">
            <a:spAutoFit/>
          </a:bodyPr>
          <a:lstStyle/>
          <a:p>
            <a:r>
              <a:rPr lang="en-US" sz="1200"/>
              <a:t>Table 3: Legend for Customer Option Survey</a:t>
            </a:r>
          </a:p>
        </p:txBody>
      </p:sp>
      <p:sp>
        <p:nvSpPr>
          <p:cNvPr id="8" name="TextBox 7">
            <a:extLst>
              <a:ext uri="{FF2B5EF4-FFF2-40B4-BE49-F238E27FC236}">
                <a16:creationId xmlns:a16="http://schemas.microsoft.com/office/drawing/2014/main" id="{379C425C-DB48-D04D-8D7E-F7E86999382A}"/>
              </a:ext>
            </a:extLst>
          </p:cNvPr>
          <p:cNvSpPr txBox="1"/>
          <p:nvPr/>
        </p:nvSpPr>
        <p:spPr>
          <a:xfrm>
            <a:off x="6132438" y="687816"/>
            <a:ext cx="4828245" cy="369332"/>
          </a:xfrm>
          <a:prstGeom prst="rect">
            <a:avLst/>
          </a:prstGeom>
          <a:noFill/>
        </p:spPr>
        <p:txBody>
          <a:bodyPr wrap="none" rtlCol="0">
            <a:spAutoFit/>
          </a:bodyPr>
          <a:lstStyle/>
          <a:p>
            <a:r>
              <a:rPr lang="en-US"/>
              <a:t>Table 2: Engineering and Customer requirements</a:t>
            </a:r>
          </a:p>
        </p:txBody>
      </p:sp>
      <p:graphicFrame>
        <p:nvGraphicFramePr>
          <p:cNvPr id="9" name="Table 8">
            <a:extLst>
              <a:ext uri="{FF2B5EF4-FFF2-40B4-BE49-F238E27FC236}">
                <a16:creationId xmlns:a16="http://schemas.microsoft.com/office/drawing/2014/main" id="{FDF5E514-1451-4041-88DC-AAD5BAE63F9F}"/>
              </a:ext>
            </a:extLst>
          </p:cNvPr>
          <p:cNvGraphicFramePr>
            <a:graphicFrameLocks noGrp="1"/>
          </p:cNvGraphicFramePr>
          <p:nvPr>
            <p:extLst>
              <p:ext uri="{D42A27DB-BD31-4B8C-83A1-F6EECF244321}">
                <p14:modId xmlns:p14="http://schemas.microsoft.com/office/powerpoint/2010/main" val="3699391268"/>
              </p:ext>
            </p:extLst>
          </p:nvPr>
        </p:nvGraphicFramePr>
        <p:xfrm>
          <a:off x="5382705" y="1057148"/>
          <a:ext cx="6647800" cy="4430727"/>
        </p:xfrm>
        <a:graphic>
          <a:graphicData uri="http://schemas.openxmlformats.org/drawingml/2006/table">
            <a:tbl>
              <a:tblPr>
                <a:tableStyleId>{5C22544A-7EE6-4342-B048-85BDC9FD1C3A}</a:tableStyleId>
              </a:tblPr>
              <a:tblGrid>
                <a:gridCol w="128001">
                  <a:extLst>
                    <a:ext uri="{9D8B030D-6E8A-4147-A177-3AD203B41FA5}">
                      <a16:colId xmlns:a16="http://schemas.microsoft.com/office/drawing/2014/main" val="3280112521"/>
                    </a:ext>
                  </a:extLst>
                </a:gridCol>
                <a:gridCol w="1207572">
                  <a:extLst>
                    <a:ext uri="{9D8B030D-6E8A-4147-A177-3AD203B41FA5}">
                      <a16:colId xmlns:a16="http://schemas.microsoft.com/office/drawing/2014/main" val="3205167822"/>
                    </a:ext>
                  </a:extLst>
                </a:gridCol>
                <a:gridCol w="353735">
                  <a:extLst>
                    <a:ext uri="{9D8B030D-6E8A-4147-A177-3AD203B41FA5}">
                      <a16:colId xmlns:a16="http://schemas.microsoft.com/office/drawing/2014/main" val="2312679190"/>
                    </a:ext>
                  </a:extLst>
                </a:gridCol>
                <a:gridCol w="421598">
                  <a:extLst>
                    <a:ext uri="{9D8B030D-6E8A-4147-A177-3AD203B41FA5}">
                      <a16:colId xmlns:a16="http://schemas.microsoft.com/office/drawing/2014/main" val="2895881812"/>
                    </a:ext>
                  </a:extLst>
                </a:gridCol>
                <a:gridCol w="238277">
                  <a:extLst>
                    <a:ext uri="{9D8B030D-6E8A-4147-A177-3AD203B41FA5}">
                      <a16:colId xmlns:a16="http://schemas.microsoft.com/office/drawing/2014/main" val="362143359"/>
                    </a:ext>
                  </a:extLst>
                </a:gridCol>
                <a:gridCol w="424207">
                  <a:extLst>
                    <a:ext uri="{9D8B030D-6E8A-4147-A177-3AD203B41FA5}">
                      <a16:colId xmlns:a16="http://schemas.microsoft.com/office/drawing/2014/main" val="2522990026"/>
                    </a:ext>
                  </a:extLst>
                </a:gridCol>
                <a:gridCol w="612741">
                  <a:extLst>
                    <a:ext uri="{9D8B030D-6E8A-4147-A177-3AD203B41FA5}">
                      <a16:colId xmlns:a16="http://schemas.microsoft.com/office/drawing/2014/main" val="4170693497"/>
                    </a:ext>
                  </a:extLst>
                </a:gridCol>
                <a:gridCol w="527901">
                  <a:extLst>
                    <a:ext uri="{9D8B030D-6E8A-4147-A177-3AD203B41FA5}">
                      <a16:colId xmlns:a16="http://schemas.microsoft.com/office/drawing/2014/main" val="639270686"/>
                    </a:ext>
                  </a:extLst>
                </a:gridCol>
                <a:gridCol w="631596">
                  <a:extLst>
                    <a:ext uri="{9D8B030D-6E8A-4147-A177-3AD203B41FA5}">
                      <a16:colId xmlns:a16="http://schemas.microsoft.com/office/drawing/2014/main" val="32526093"/>
                    </a:ext>
                  </a:extLst>
                </a:gridCol>
                <a:gridCol w="452485">
                  <a:extLst>
                    <a:ext uri="{9D8B030D-6E8A-4147-A177-3AD203B41FA5}">
                      <a16:colId xmlns:a16="http://schemas.microsoft.com/office/drawing/2014/main" val="2804712218"/>
                    </a:ext>
                  </a:extLst>
                </a:gridCol>
                <a:gridCol w="235670">
                  <a:extLst>
                    <a:ext uri="{9D8B030D-6E8A-4147-A177-3AD203B41FA5}">
                      <a16:colId xmlns:a16="http://schemas.microsoft.com/office/drawing/2014/main" val="1670115868"/>
                    </a:ext>
                  </a:extLst>
                </a:gridCol>
                <a:gridCol w="292229">
                  <a:extLst>
                    <a:ext uri="{9D8B030D-6E8A-4147-A177-3AD203B41FA5}">
                      <a16:colId xmlns:a16="http://schemas.microsoft.com/office/drawing/2014/main" val="3224448724"/>
                    </a:ext>
                  </a:extLst>
                </a:gridCol>
                <a:gridCol w="245097">
                  <a:extLst>
                    <a:ext uri="{9D8B030D-6E8A-4147-A177-3AD203B41FA5}">
                      <a16:colId xmlns:a16="http://schemas.microsoft.com/office/drawing/2014/main" val="3231800820"/>
                    </a:ext>
                  </a:extLst>
                </a:gridCol>
                <a:gridCol w="358218">
                  <a:extLst>
                    <a:ext uri="{9D8B030D-6E8A-4147-A177-3AD203B41FA5}">
                      <a16:colId xmlns:a16="http://schemas.microsoft.com/office/drawing/2014/main" val="1419125244"/>
                    </a:ext>
                  </a:extLst>
                </a:gridCol>
                <a:gridCol w="518473">
                  <a:extLst>
                    <a:ext uri="{9D8B030D-6E8A-4147-A177-3AD203B41FA5}">
                      <a16:colId xmlns:a16="http://schemas.microsoft.com/office/drawing/2014/main" val="2674129890"/>
                    </a:ext>
                  </a:extLst>
                </a:gridCol>
              </a:tblGrid>
              <a:tr h="133622">
                <a:tc>
                  <a:txBody>
                    <a:bodyPr/>
                    <a:lstStyle/>
                    <a:p>
                      <a:pPr algn="l"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7">
                  <a:txBody>
                    <a:bodyPr/>
                    <a:lstStyle/>
                    <a:p>
                      <a:pPr algn="ctr" fontAlgn="b"/>
                      <a:r>
                        <a:rPr lang="en-US" sz="1200" u="none" strike="noStrike">
                          <a:effectLst/>
                        </a:rPr>
                        <a:t>Technical Req. </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200" u="none" strike="noStrike">
                          <a:effectLst/>
                        </a:rPr>
                        <a:t>Customer Option Survey</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2909694"/>
                  </a:ext>
                </a:extLst>
              </a:tr>
              <a:tr h="904374">
                <a:tc>
                  <a:txBody>
                    <a:bodyPr/>
                    <a:lstStyle/>
                    <a:p>
                      <a:pPr algn="l"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a:effectLst/>
                        </a:rPr>
                        <a:t>Customer Needs</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a:effectLst/>
                        </a:rPr>
                        <a:t>Customer Weights</a:t>
                      </a:r>
                      <a:endParaRPr lang="en-US" sz="1200" b="0" i="0" u="none" strike="noStrike">
                        <a:solidFill>
                          <a:srgbClr val="000000"/>
                        </a:solidFill>
                        <a:effectLst/>
                        <a:latin typeface="Calibri" panose="020F0502020204030204" pitchFamily="34" charset="0"/>
                      </a:endParaRPr>
                    </a:p>
                  </a:txBody>
                  <a:tcPr marL="6851" marR="6851" marT="685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Cost</a:t>
                      </a:r>
                      <a:endParaRPr lang="en-US" sz="1200" b="0" i="0" u="none" strike="noStrike">
                        <a:solidFill>
                          <a:srgbClr val="000000"/>
                        </a:solidFill>
                        <a:effectLst/>
                        <a:latin typeface="Calibri" panose="020F0502020204030204" pitchFamily="34" charset="0"/>
                      </a:endParaRPr>
                    </a:p>
                  </a:txBody>
                  <a:tcPr marL="6851" marR="6851" marT="685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Side Force </a:t>
                      </a:r>
                      <a:endParaRPr lang="en-US" sz="1200" b="0" i="0" u="none" strike="noStrike">
                        <a:solidFill>
                          <a:srgbClr val="000000"/>
                        </a:solidFill>
                        <a:effectLst/>
                        <a:latin typeface="Calibri" panose="020F0502020204030204" pitchFamily="34" charset="0"/>
                      </a:endParaRPr>
                    </a:p>
                  </a:txBody>
                  <a:tcPr marL="6851" marR="6851" marT="685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Retraction Speed</a:t>
                      </a:r>
                      <a:endParaRPr lang="en-US" sz="1200" b="0" i="0" u="none" strike="noStrike">
                        <a:solidFill>
                          <a:srgbClr val="000000"/>
                        </a:solidFill>
                        <a:effectLst/>
                        <a:latin typeface="Calibri" panose="020F0502020204030204" pitchFamily="34" charset="0"/>
                      </a:endParaRPr>
                    </a:p>
                  </a:txBody>
                  <a:tcPr marL="6851" marR="6851" marT="685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Temperature</a:t>
                      </a:r>
                      <a:endParaRPr lang="en-US" sz="1200" b="0" i="0" u="none" strike="noStrike">
                        <a:solidFill>
                          <a:srgbClr val="000000"/>
                        </a:solidFill>
                        <a:effectLst/>
                        <a:latin typeface="Calibri" panose="020F0502020204030204" pitchFamily="34" charset="0"/>
                      </a:endParaRPr>
                    </a:p>
                  </a:txBody>
                  <a:tcPr marL="6851" marR="6851" marT="685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Weight</a:t>
                      </a:r>
                      <a:endParaRPr lang="en-US" sz="1200" b="0" i="0" u="none" strike="noStrike">
                        <a:solidFill>
                          <a:srgbClr val="000000"/>
                        </a:solidFill>
                        <a:effectLst/>
                        <a:latin typeface="Calibri" panose="020F0502020204030204" pitchFamily="34" charset="0"/>
                      </a:endParaRPr>
                    </a:p>
                  </a:txBody>
                  <a:tcPr marL="6851" marR="6851" marT="685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Length</a:t>
                      </a:r>
                      <a:endParaRPr lang="en-US" sz="1200" b="0" i="0" u="none" strike="noStrike">
                        <a:solidFill>
                          <a:srgbClr val="000000"/>
                        </a:solidFill>
                        <a:effectLst/>
                        <a:latin typeface="Calibri" panose="020F0502020204030204" pitchFamily="34" charset="0"/>
                      </a:endParaRPr>
                    </a:p>
                  </a:txBody>
                  <a:tcPr marL="6851" marR="6851" marT="685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Success Rate (%)</a:t>
                      </a:r>
                      <a:endParaRPr lang="en-US" sz="1200" b="0" i="0" u="none" strike="noStrike">
                        <a:solidFill>
                          <a:srgbClr val="000000"/>
                        </a:solidFill>
                        <a:effectLst/>
                        <a:latin typeface="Calibri" panose="020F0502020204030204" pitchFamily="34" charset="0"/>
                      </a:endParaRPr>
                    </a:p>
                  </a:txBody>
                  <a:tcPr marL="6851" marR="6851" marT="685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1. Poor</a:t>
                      </a:r>
                      <a:endParaRPr lang="en-US" sz="1200" b="0" i="0" u="none" strike="noStrike">
                        <a:solidFill>
                          <a:srgbClr val="000000"/>
                        </a:solidFill>
                        <a:effectLst/>
                        <a:latin typeface="Calibri" panose="020F0502020204030204" pitchFamily="34" charset="0"/>
                      </a:endParaRPr>
                    </a:p>
                  </a:txBody>
                  <a:tcPr marL="6851" marR="6851" marT="685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851" marR="6851" marT="685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a:effectLst/>
                        </a:rPr>
                        <a:t>3. Average</a:t>
                      </a:r>
                      <a:endParaRPr lang="en-US" sz="1200" b="0" i="0" u="none" strike="noStrike">
                        <a:solidFill>
                          <a:srgbClr val="000000"/>
                        </a:solidFill>
                        <a:effectLst/>
                        <a:latin typeface="Calibri" panose="020F0502020204030204" pitchFamily="34" charset="0"/>
                      </a:endParaRPr>
                    </a:p>
                  </a:txBody>
                  <a:tcPr marL="6851" marR="6851" marT="685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851" marR="6851" marT="685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a:effectLst/>
                        </a:rPr>
                        <a:t>5. Good </a:t>
                      </a:r>
                      <a:endParaRPr lang="en-US" sz="1200" b="0" i="0" u="none" strike="noStrike">
                        <a:solidFill>
                          <a:srgbClr val="000000"/>
                        </a:solidFill>
                        <a:effectLst/>
                        <a:latin typeface="Calibri" panose="020F0502020204030204" pitchFamily="34" charset="0"/>
                      </a:endParaRPr>
                    </a:p>
                  </a:txBody>
                  <a:tcPr marL="6851" marR="6851" marT="685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6648050"/>
                  </a:ext>
                </a:extLst>
              </a:tr>
              <a:tr h="146161">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a:effectLst/>
                        </a:rPr>
                        <a:t>High Manufacturability</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A</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C</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B</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71694156"/>
                  </a:ext>
                </a:extLst>
              </a:tr>
              <a:tr h="146161">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a:effectLst/>
                        </a:rPr>
                        <a:t>High Reliability</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C</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B</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A</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47854777"/>
                  </a:ext>
                </a:extLst>
              </a:tr>
              <a:tr h="146161">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a:effectLst/>
                        </a:rPr>
                        <a:t>Easily Installed/Removed</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A</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C</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A</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B</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009999925"/>
                  </a:ext>
                </a:extLst>
              </a:tr>
              <a:tr h="146161">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a:effectLst/>
                        </a:rPr>
                        <a:t>High Durability</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B</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AC</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975960216"/>
                  </a:ext>
                </a:extLst>
              </a:tr>
              <a:tr h="146161">
                <a:tc>
                  <a:txBody>
                    <a:bodyPr/>
                    <a:lstStyle/>
                    <a:p>
                      <a:pPr algn="ctr" fontAlgn="b"/>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a:effectLst/>
                        </a:rPr>
                        <a:t>ESD Safe</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ABC</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669006449"/>
                  </a:ext>
                </a:extLst>
              </a:tr>
              <a:tr h="904374">
                <a:tc>
                  <a:txBody>
                    <a:bodyPr/>
                    <a:lstStyle/>
                    <a:p>
                      <a:pPr algn="l"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1200" u="none" strike="noStrike">
                          <a:effectLst/>
                        </a:rPr>
                        <a:t>Tech Req.Units </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fontAlgn="b"/>
                      <a:r>
                        <a:rPr lang="en-US" sz="1200" u="none" strike="noStrike">
                          <a:effectLst/>
                        </a:rPr>
                        <a:t>Dollars($)</a:t>
                      </a:r>
                      <a:endParaRPr lang="en-US" sz="1200" b="0" i="0" u="none" strike="noStrike">
                        <a:solidFill>
                          <a:srgbClr val="000000"/>
                        </a:solidFill>
                        <a:effectLst/>
                        <a:latin typeface="Calibri" panose="020F0502020204030204" pitchFamily="34" charset="0"/>
                      </a:endParaRPr>
                    </a:p>
                  </a:txBody>
                  <a:tcPr marL="6851" marR="6851" marT="685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Pounds (lbs)</a:t>
                      </a:r>
                      <a:endParaRPr lang="en-US" sz="1200" b="0" i="0" u="none" strike="noStrike">
                        <a:solidFill>
                          <a:srgbClr val="000000"/>
                        </a:solidFill>
                        <a:effectLst/>
                        <a:latin typeface="Calibri" panose="020F0502020204030204" pitchFamily="34" charset="0"/>
                      </a:endParaRPr>
                    </a:p>
                  </a:txBody>
                  <a:tcPr marL="6851" marR="6851" marT="685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Speed (ft/s)</a:t>
                      </a:r>
                      <a:endParaRPr lang="en-US" sz="1200" b="0" i="0" u="none" strike="noStrike">
                        <a:solidFill>
                          <a:srgbClr val="000000"/>
                        </a:solidFill>
                        <a:effectLst/>
                        <a:latin typeface="Calibri" panose="020F0502020204030204" pitchFamily="34" charset="0"/>
                      </a:endParaRPr>
                    </a:p>
                  </a:txBody>
                  <a:tcPr marL="6851" marR="6851" marT="685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Fahrenheit (F)</a:t>
                      </a:r>
                      <a:endParaRPr lang="en-US" sz="1200" b="0" i="0" u="none" strike="noStrike">
                        <a:solidFill>
                          <a:srgbClr val="000000"/>
                        </a:solidFill>
                        <a:effectLst/>
                        <a:latin typeface="Calibri" panose="020F0502020204030204" pitchFamily="34" charset="0"/>
                      </a:endParaRPr>
                    </a:p>
                  </a:txBody>
                  <a:tcPr marL="6851" marR="6851" marT="685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Force (lb/ft)</a:t>
                      </a:r>
                      <a:endParaRPr lang="en-US" sz="1200" b="0" i="0" u="none" strike="noStrike">
                        <a:solidFill>
                          <a:srgbClr val="000000"/>
                        </a:solidFill>
                        <a:effectLst/>
                        <a:latin typeface="Calibri" panose="020F0502020204030204" pitchFamily="34" charset="0"/>
                      </a:endParaRPr>
                    </a:p>
                  </a:txBody>
                  <a:tcPr marL="6851" marR="6851" marT="685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Feet (ft)</a:t>
                      </a:r>
                      <a:endParaRPr lang="en-US" sz="1200" b="0" i="0" u="none" strike="noStrike">
                        <a:solidFill>
                          <a:srgbClr val="000000"/>
                        </a:solidFill>
                        <a:effectLst/>
                        <a:latin typeface="Calibri" panose="020F0502020204030204" pitchFamily="34" charset="0"/>
                      </a:endParaRPr>
                    </a:p>
                  </a:txBody>
                  <a:tcPr marL="6851" marR="6851" marT="685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Success Rate (%)</a:t>
                      </a:r>
                      <a:endParaRPr lang="en-US" sz="1200" b="0" i="0" u="none" strike="noStrike">
                        <a:solidFill>
                          <a:srgbClr val="000000"/>
                        </a:solidFill>
                        <a:effectLst/>
                        <a:latin typeface="Calibri" panose="020F0502020204030204" pitchFamily="34" charset="0"/>
                      </a:endParaRPr>
                    </a:p>
                  </a:txBody>
                  <a:tcPr marL="6851" marR="6851" marT="685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7231985"/>
                  </a:ext>
                </a:extLst>
              </a:tr>
              <a:tr h="146161">
                <a:tc>
                  <a:txBody>
                    <a:bodyPr/>
                    <a:lstStyle/>
                    <a:p>
                      <a:pPr algn="l"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1200" u="none" strike="noStrike">
                          <a:effectLst/>
                        </a:rPr>
                        <a:t>Tech Req. Targets</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fontAlgn="b"/>
                      <a:r>
                        <a:rPr lang="en-US" sz="1200" u="none" strike="noStrike">
                          <a:effectLst/>
                        </a:rPr>
                        <a:t>5000</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&lt;10</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6ft / 1s</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-30F to 160F</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1lb / 1ft</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2ft to 6ft</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100</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0601708"/>
                  </a:ext>
                </a:extLst>
              </a:tr>
              <a:tr h="146161">
                <a:tc>
                  <a:txBody>
                    <a:bodyPr/>
                    <a:lstStyle/>
                    <a:p>
                      <a:pPr algn="l"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1200" u="none" strike="noStrike">
                          <a:effectLst/>
                        </a:rPr>
                        <a:t>Absolute Tech. Importance </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fontAlgn="ctr"/>
                      <a:r>
                        <a:rPr lang="en-US" sz="1200" u="none" strike="noStrike">
                          <a:effectLst/>
                        </a:rPr>
                        <a:t>67</a:t>
                      </a:r>
                      <a:endParaRPr lang="en-US" sz="1200" b="0" i="0" u="none" strike="noStrike">
                        <a:solidFill>
                          <a:srgbClr val="444444"/>
                        </a:solidFill>
                        <a:effectLst/>
                        <a:latin typeface="Calibri" panose="020F0502020204030204" pitchFamily="34" charset="0"/>
                      </a:endParaRPr>
                    </a:p>
                  </a:txBody>
                  <a:tcPr marL="6851" marR="6851" marT="68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200" u="none" strike="noStrike">
                          <a:effectLst/>
                        </a:rPr>
                        <a:t>84</a:t>
                      </a:r>
                      <a:endParaRPr lang="en-US" sz="1200" b="0" i="0" u="none" strike="noStrike">
                        <a:solidFill>
                          <a:srgbClr val="444444"/>
                        </a:solidFill>
                        <a:effectLst/>
                        <a:latin typeface="Calibri" panose="020F0502020204030204" pitchFamily="34" charset="0"/>
                      </a:endParaRPr>
                    </a:p>
                  </a:txBody>
                  <a:tcPr marL="6851" marR="6851" marT="68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200" u="none" strike="noStrike">
                          <a:effectLst/>
                        </a:rPr>
                        <a:t>90</a:t>
                      </a:r>
                      <a:endParaRPr lang="en-US" sz="1200" b="0" i="0" u="none" strike="noStrike">
                        <a:solidFill>
                          <a:srgbClr val="444444"/>
                        </a:solidFill>
                        <a:effectLst/>
                        <a:latin typeface="Calibri" panose="020F0502020204030204" pitchFamily="34" charset="0"/>
                      </a:endParaRPr>
                    </a:p>
                  </a:txBody>
                  <a:tcPr marL="6851" marR="6851" marT="68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200" u="none" strike="noStrike">
                          <a:effectLst/>
                        </a:rPr>
                        <a:t>60</a:t>
                      </a:r>
                      <a:endParaRPr lang="en-US" sz="1200" b="0" i="0" u="none" strike="noStrike">
                        <a:solidFill>
                          <a:srgbClr val="444444"/>
                        </a:solidFill>
                        <a:effectLst/>
                        <a:latin typeface="Calibri" panose="020F0502020204030204" pitchFamily="34" charset="0"/>
                      </a:endParaRPr>
                    </a:p>
                  </a:txBody>
                  <a:tcPr marL="6851" marR="6851" marT="68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200" u="none" strike="noStrike">
                          <a:effectLst/>
                        </a:rPr>
                        <a:t>72</a:t>
                      </a:r>
                      <a:endParaRPr lang="en-US" sz="1200" b="0" i="0" u="none" strike="noStrike">
                        <a:solidFill>
                          <a:srgbClr val="444444"/>
                        </a:solidFill>
                        <a:effectLst/>
                        <a:latin typeface="Calibri" panose="020F0502020204030204" pitchFamily="34" charset="0"/>
                      </a:endParaRPr>
                    </a:p>
                  </a:txBody>
                  <a:tcPr marL="6851" marR="6851" marT="68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200" u="none" strike="noStrike">
                          <a:effectLst/>
                        </a:rPr>
                        <a:t>56</a:t>
                      </a:r>
                      <a:endParaRPr lang="en-US" sz="1200" b="0" i="0" u="none" strike="noStrike">
                        <a:solidFill>
                          <a:srgbClr val="444444"/>
                        </a:solidFill>
                        <a:effectLst/>
                        <a:latin typeface="Calibri" panose="020F0502020204030204" pitchFamily="34" charset="0"/>
                      </a:endParaRPr>
                    </a:p>
                  </a:txBody>
                  <a:tcPr marL="6851" marR="6851" marT="68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200" u="none" strike="noStrike">
                          <a:effectLst/>
                        </a:rPr>
                        <a:t>105</a:t>
                      </a:r>
                      <a:endParaRPr lang="en-US" sz="1200" b="0" i="0" u="none" strike="noStrike">
                        <a:solidFill>
                          <a:srgbClr val="444444"/>
                        </a:solidFill>
                        <a:effectLst/>
                        <a:latin typeface="Calibri" panose="020F0502020204030204" pitchFamily="34" charset="0"/>
                      </a:endParaRPr>
                    </a:p>
                  </a:txBody>
                  <a:tcPr marL="6851" marR="6851" marT="68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1456426"/>
                  </a:ext>
                </a:extLst>
              </a:tr>
              <a:tr h="146161">
                <a:tc>
                  <a:txBody>
                    <a:bodyPr/>
                    <a:lstStyle/>
                    <a:p>
                      <a:pPr algn="l"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1200" u="none" strike="noStrike">
                          <a:effectLst/>
                        </a:rPr>
                        <a:t>Relative Tech Importance </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fontAlgn="b"/>
                      <a:r>
                        <a:rPr lang="en-US" sz="1200" u="none" strike="noStrike">
                          <a:effectLst/>
                        </a:rPr>
                        <a:t>5 </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3 </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 2</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6 </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4 </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 7</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200" u="none" strike="noStrike">
                          <a:effectLst/>
                        </a:rPr>
                        <a:t>1 </a:t>
                      </a:r>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6851" marR="6851" marT="68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9197260"/>
                  </a:ext>
                </a:extLst>
              </a:tr>
            </a:tbl>
          </a:graphicData>
        </a:graphic>
      </p:graphicFrame>
    </p:spTree>
    <p:extLst>
      <p:ext uri="{BB962C8B-B14F-4D97-AF65-F5344CB8AC3E}">
        <p14:creationId xmlns:p14="http://schemas.microsoft.com/office/powerpoint/2010/main" val="3440546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02706-5830-4E6F-9743-9F2C94645AA6}"/>
              </a:ext>
            </a:extLst>
          </p:cNvPr>
          <p:cNvSpPr>
            <a:spLocks noGrp="1"/>
          </p:cNvSpPr>
          <p:nvPr>
            <p:ph type="title"/>
          </p:nvPr>
        </p:nvSpPr>
        <p:spPr>
          <a:xfrm>
            <a:off x="5709060" y="361639"/>
            <a:ext cx="2435348" cy="719281"/>
          </a:xfrm>
          <a:ln w="28575">
            <a:solidFill>
              <a:srgbClr val="0070C0"/>
            </a:solidFill>
          </a:ln>
        </p:spPr>
        <p:txBody>
          <a:bodyPr/>
          <a:lstStyle/>
          <a:p>
            <a:r>
              <a:rPr lang="en-US"/>
              <a:t>Schedule</a:t>
            </a:r>
          </a:p>
        </p:txBody>
      </p:sp>
      <p:sp>
        <p:nvSpPr>
          <p:cNvPr id="5" name="Footer Placeholder 3">
            <a:extLst>
              <a:ext uri="{FF2B5EF4-FFF2-40B4-BE49-F238E27FC236}">
                <a16:creationId xmlns:a16="http://schemas.microsoft.com/office/drawing/2014/main" id="{80119925-DF23-4301-A09D-98BFB68BAA05}"/>
              </a:ext>
            </a:extLst>
          </p:cNvPr>
          <p:cNvSpPr>
            <a:spLocks noGrp="1"/>
          </p:cNvSpPr>
          <p:nvPr>
            <p:ph type="ftr" sz="quarter" idx="11"/>
          </p:nvPr>
        </p:nvSpPr>
        <p:spPr>
          <a:xfrm>
            <a:off x="10029092" y="6491165"/>
            <a:ext cx="2162907" cy="365125"/>
          </a:xfrm>
        </p:spPr>
        <p:txBody>
          <a:bodyPr/>
          <a:lstStyle/>
          <a:p>
            <a:r>
              <a:rPr lang="en-US"/>
              <a:t>9/15/2021 Jack Shields - 12</a:t>
            </a:r>
          </a:p>
        </p:txBody>
      </p:sp>
      <p:sp>
        <p:nvSpPr>
          <p:cNvPr id="6" name="TextBox 5">
            <a:extLst>
              <a:ext uri="{FF2B5EF4-FFF2-40B4-BE49-F238E27FC236}">
                <a16:creationId xmlns:a16="http://schemas.microsoft.com/office/drawing/2014/main" id="{167CC729-5143-4668-BA7D-079829F2A12A}"/>
              </a:ext>
            </a:extLst>
          </p:cNvPr>
          <p:cNvSpPr txBox="1"/>
          <p:nvPr/>
        </p:nvSpPr>
        <p:spPr>
          <a:xfrm>
            <a:off x="3189813" y="1297643"/>
            <a:ext cx="82689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Table 4: Gantt Chart for Previous and Current Assignments Until Presentation 2</a:t>
            </a:r>
          </a:p>
        </p:txBody>
      </p:sp>
      <p:pic>
        <p:nvPicPr>
          <p:cNvPr id="7" name="Picture 7">
            <a:extLst>
              <a:ext uri="{FF2B5EF4-FFF2-40B4-BE49-F238E27FC236}">
                <a16:creationId xmlns:a16="http://schemas.microsoft.com/office/drawing/2014/main" id="{7A9CDEBF-0575-4C6B-9AC2-73FE1EC60A29}"/>
              </a:ext>
            </a:extLst>
          </p:cNvPr>
          <p:cNvPicPr>
            <a:picLocks noGrp="1" noChangeAspect="1"/>
          </p:cNvPicPr>
          <p:nvPr>
            <p:ph idx="1"/>
          </p:nvPr>
        </p:nvPicPr>
        <p:blipFill rotWithShape="1">
          <a:blip r:embed="rId2"/>
          <a:srcRect l="572" b="-163"/>
          <a:stretch/>
        </p:blipFill>
        <p:spPr>
          <a:xfrm>
            <a:off x="1834630" y="1670944"/>
            <a:ext cx="10185093" cy="4512665"/>
          </a:xfrm>
          <a:ln>
            <a:solidFill>
              <a:schemeClr val="tx1"/>
            </a:solidFill>
          </a:ln>
        </p:spPr>
      </p:pic>
    </p:spTree>
    <p:extLst>
      <p:ext uri="{BB962C8B-B14F-4D97-AF65-F5344CB8AC3E}">
        <p14:creationId xmlns:p14="http://schemas.microsoft.com/office/powerpoint/2010/main" val="1351363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BD294-FDE9-4A21-ABB2-3704BEA72508}"/>
              </a:ext>
            </a:extLst>
          </p:cNvPr>
          <p:cNvSpPr>
            <a:spLocks noGrp="1"/>
          </p:cNvSpPr>
          <p:nvPr>
            <p:ph type="title"/>
          </p:nvPr>
        </p:nvSpPr>
        <p:spPr>
          <a:xfrm>
            <a:off x="2121569" y="243233"/>
            <a:ext cx="2281483" cy="785889"/>
          </a:xfrm>
          <a:ln w="28575">
            <a:solidFill>
              <a:srgbClr val="0070C0"/>
            </a:solidFill>
          </a:ln>
        </p:spPr>
        <p:txBody>
          <a:bodyPr/>
          <a:lstStyle/>
          <a:p>
            <a:r>
              <a:rPr lang="en-US"/>
              <a:t>Budget</a:t>
            </a:r>
          </a:p>
        </p:txBody>
      </p:sp>
      <p:sp>
        <p:nvSpPr>
          <p:cNvPr id="5" name="Footer Placeholder 3">
            <a:extLst>
              <a:ext uri="{FF2B5EF4-FFF2-40B4-BE49-F238E27FC236}">
                <a16:creationId xmlns:a16="http://schemas.microsoft.com/office/drawing/2014/main" id="{FD2CE674-9FA3-4488-80CE-71828B8B2F24}"/>
              </a:ext>
            </a:extLst>
          </p:cNvPr>
          <p:cNvSpPr>
            <a:spLocks noGrp="1"/>
          </p:cNvSpPr>
          <p:nvPr>
            <p:ph type="ftr" sz="quarter" idx="11"/>
          </p:nvPr>
        </p:nvSpPr>
        <p:spPr>
          <a:xfrm>
            <a:off x="10029092" y="6491165"/>
            <a:ext cx="2162907" cy="365125"/>
          </a:xfrm>
        </p:spPr>
        <p:txBody>
          <a:bodyPr/>
          <a:lstStyle/>
          <a:p>
            <a:r>
              <a:rPr lang="en-US"/>
              <a:t>9/15/2021 Jack Shields - 13</a:t>
            </a:r>
          </a:p>
        </p:txBody>
      </p:sp>
      <p:sp>
        <p:nvSpPr>
          <p:cNvPr id="4" name="TextBox 3">
            <a:extLst>
              <a:ext uri="{FF2B5EF4-FFF2-40B4-BE49-F238E27FC236}">
                <a16:creationId xmlns:a16="http://schemas.microsoft.com/office/drawing/2014/main" id="{F6A9E0A1-2C93-4EFA-98A6-0ACAEFEBFBA9}"/>
              </a:ext>
            </a:extLst>
          </p:cNvPr>
          <p:cNvSpPr txBox="1"/>
          <p:nvPr/>
        </p:nvSpPr>
        <p:spPr>
          <a:xfrm>
            <a:off x="5281690" y="84086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Table 5: Project Budget</a:t>
            </a:r>
          </a:p>
        </p:txBody>
      </p:sp>
      <p:pic>
        <p:nvPicPr>
          <p:cNvPr id="3" name="Picture 5" descr="Table&#10;&#10;Description automatically generated">
            <a:extLst>
              <a:ext uri="{FF2B5EF4-FFF2-40B4-BE49-F238E27FC236}">
                <a16:creationId xmlns:a16="http://schemas.microsoft.com/office/drawing/2014/main" id="{F22850AE-0DB9-4916-8DD1-B43D3C615A34}"/>
              </a:ext>
            </a:extLst>
          </p:cNvPr>
          <p:cNvPicPr>
            <a:picLocks noChangeAspect="1"/>
          </p:cNvPicPr>
          <p:nvPr/>
        </p:nvPicPr>
        <p:blipFill>
          <a:blip r:embed="rId2"/>
          <a:stretch>
            <a:fillRect/>
          </a:stretch>
        </p:blipFill>
        <p:spPr>
          <a:xfrm>
            <a:off x="2670419" y="1240791"/>
            <a:ext cx="7950199" cy="5250374"/>
          </a:xfrm>
          <a:prstGeom prst="rect">
            <a:avLst/>
          </a:prstGeom>
        </p:spPr>
      </p:pic>
    </p:spTree>
    <p:extLst>
      <p:ext uri="{BB962C8B-B14F-4D97-AF65-F5344CB8AC3E}">
        <p14:creationId xmlns:p14="http://schemas.microsoft.com/office/powerpoint/2010/main" val="1701878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1D2B3-0DE3-4521-9180-EB029BACB9FD}"/>
              </a:ext>
            </a:extLst>
          </p:cNvPr>
          <p:cNvSpPr>
            <a:spLocks noGrp="1"/>
          </p:cNvSpPr>
          <p:nvPr>
            <p:ph type="title"/>
          </p:nvPr>
        </p:nvSpPr>
        <p:spPr>
          <a:xfrm>
            <a:off x="5131104" y="146538"/>
            <a:ext cx="2779714" cy="931984"/>
          </a:xfrm>
          <a:ln w="28575">
            <a:solidFill>
              <a:srgbClr val="0070C0"/>
            </a:solidFill>
          </a:ln>
        </p:spPr>
        <p:txBody>
          <a:bodyPr/>
          <a:lstStyle/>
          <a:p>
            <a:r>
              <a:rPr lang="en-US">
                <a:cs typeface="Calibri Light"/>
              </a:rPr>
              <a:t>Questions?</a:t>
            </a:r>
            <a:endParaRPr lang="en-US"/>
          </a:p>
        </p:txBody>
      </p:sp>
      <p:sp>
        <p:nvSpPr>
          <p:cNvPr id="4" name="TextBox 3">
            <a:extLst>
              <a:ext uri="{FF2B5EF4-FFF2-40B4-BE49-F238E27FC236}">
                <a16:creationId xmlns:a16="http://schemas.microsoft.com/office/drawing/2014/main" id="{99BA471C-9C1B-6B49-B4CC-61150B7F2BD9}"/>
              </a:ext>
            </a:extLst>
          </p:cNvPr>
          <p:cNvSpPr txBox="1"/>
          <p:nvPr/>
        </p:nvSpPr>
        <p:spPr>
          <a:xfrm>
            <a:off x="9316730" y="6441533"/>
            <a:ext cx="2186293" cy="523220"/>
          </a:xfrm>
          <a:prstGeom prst="rect">
            <a:avLst/>
          </a:prstGeom>
          <a:noFill/>
        </p:spPr>
        <p:txBody>
          <a:bodyPr wrap="square" rtlCol="0">
            <a:spAutoFit/>
          </a:bodyPr>
          <a:lstStyle/>
          <a:p>
            <a:r>
              <a:rPr lang="en-US" sz="1000"/>
              <a:t>9/15/2021 The Retractor Attackers- 14</a:t>
            </a:r>
          </a:p>
          <a:p>
            <a:endParaRPr lang="en-US"/>
          </a:p>
        </p:txBody>
      </p:sp>
      <p:sp>
        <p:nvSpPr>
          <p:cNvPr id="7" name="TextBox 6">
            <a:extLst>
              <a:ext uri="{FF2B5EF4-FFF2-40B4-BE49-F238E27FC236}">
                <a16:creationId xmlns:a16="http://schemas.microsoft.com/office/drawing/2014/main" id="{838A8F7A-110A-D440-BF08-C4C038C5302D}"/>
              </a:ext>
            </a:extLst>
          </p:cNvPr>
          <p:cNvSpPr txBox="1"/>
          <p:nvPr/>
        </p:nvSpPr>
        <p:spPr>
          <a:xfrm>
            <a:off x="5391293" y="5866735"/>
            <a:ext cx="2259336" cy="307777"/>
          </a:xfrm>
          <a:prstGeom prst="rect">
            <a:avLst/>
          </a:prstGeom>
          <a:noFill/>
        </p:spPr>
        <p:txBody>
          <a:bodyPr wrap="none" lIns="91440" tIns="45720" rIns="91440" bIns="45720" rtlCol="0" anchor="t">
            <a:spAutoFit/>
          </a:bodyPr>
          <a:lstStyle/>
          <a:p>
            <a:r>
              <a:rPr lang="en-US" sz="1400"/>
              <a:t>Figure 9: Comedic Relief [17]</a:t>
            </a:r>
          </a:p>
        </p:txBody>
      </p:sp>
      <p:pic>
        <p:nvPicPr>
          <p:cNvPr id="9" name="Content Placeholder 8" descr="Diagram&#10;&#10;Description automatically generated">
            <a:extLst>
              <a:ext uri="{FF2B5EF4-FFF2-40B4-BE49-F238E27FC236}">
                <a16:creationId xmlns:a16="http://schemas.microsoft.com/office/drawing/2014/main" id="{75728F40-9046-A043-B282-EE310128FB7C}"/>
              </a:ext>
            </a:extLst>
          </p:cNvPr>
          <p:cNvPicPr>
            <a:picLocks noGrp="1" noChangeAspect="1"/>
          </p:cNvPicPr>
          <p:nvPr>
            <p:ph idx="1"/>
          </p:nvPr>
        </p:nvPicPr>
        <p:blipFill>
          <a:blip r:embed="rId2"/>
          <a:stretch>
            <a:fillRect/>
          </a:stretch>
        </p:blipFill>
        <p:spPr>
          <a:xfrm>
            <a:off x="4210468" y="1355695"/>
            <a:ext cx="4388354" cy="4511040"/>
          </a:xfrm>
        </p:spPr>
      </p:pic>
    </p:spTree>
    <p:extLst>
      <p:ext uri="{BB962C8B-B14F-4D97-AF65-F5344CB8AC3E}">
        <p14:creationId xmlns:p14="http://schemas.microsoft.com/office/powerpoint/2010/main" val="3716441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48DE-DFA7-D94E-AF71-BD849A1174BC}"/>
              </a:ext>
            </a:extLst>
          </p:cNvPr>
          <p:cNvSpPr>
            <a:spLocks noGrp="1"/>
          </p:cNvSpPr>
          <p:nvPr>
            <p:ph type="title"/>
          </p:nvPr>
        </p:nvSpPr>
        <p:spPr>
          <a:xfrm>
            <a:off x="1467395" y="424713"/>
            <a:ext cx="2383496" cy="575441"/>
          </a:xfrm>
        </p:spPr>
        <p:txBody>
          <a:bodyPr>
            <a:normAutofit fontScale="90000"/>
          </a:bodyPr>
          <a:lstStyle/>
          <a:p>
            <a:r>
              <a:rPr lang="en-US"/>
              <a:t>Appendix 1 </a:t>
            </a:r>
          </a:p>
        </p:txBody>
      </p:sp>
      <p:graphicFrame>
        <p:nvGraphicFramePr>
          <p:cNvPr id="4" name="Content Placeholder 3">
            <a:extLst>
              <a:ext uri="{FF2B5EF4-FFF2-40B4-BE49-F238E27FC236}">
                <a16:creationId xmlns:a16="http://schemas.microsoft.com/office/drawing/2014/main" id="{68B209E2-3501-C24E-BDB2-F246C04B18DC}"/>
              </a:ext>
            </a:extLst>
          </p:cNvPr>
          <p:cNvGraphicFramePr>
            <a:graphicFrameLocks noGrp="1"/>
          </p:cNvGraphicFramePr>
          <p:nvPr>
            <p:ph idx="1"/>
            <p:extLst>
              <p:ext uri="{D42A27DB-BD31-4B8C-83A1-F6EECF244321}">
                <p14:modId xmlns:p14="http://schemas.microsoft.com/office/powerpoint/2010/main" val="3202586339"/>
              </p:ext>
            </p:extLst>
          </p:nvPr>
        </p:nvGraphicFramePr>
        <p:xfrm>
          <a:off x="2316121" y="1319752"/>
          <a:ext cx="9307839" cy="5214267"/>
        </p:xfrm>
        <a:graphic>
          <a:graphicData uri="http://schemas.openxmlformats.org/drawingml/2006/table">
            <a:tbl>
              <a:tblPr>
                <a:tableStyleId>{5C22544A-7EE6-4342-B048-85BDC9FD1C3A}</a:tableStyleId>
              </a:tblPr>
              <a:tblGrid>
                <a:gridCol w="261256">
                  <a:extLst>
                    <a:ext uri="{9D8B030D-6E8A-4147-A177-3AD203B41FA5}">
                      <a16:colId xmlns:a16="http://schemas.microsoft.com/office/drawing/2014/main" val="2856793143"/>
                    </a:ext>
                  </a:extLst>
                </a:gridCol>
                <a:gridCol w="1603468">
                  <a:extLst>
                    <a:ext uri="{9D8B030D-6E8A-4147-A177-3AD203B41FA5}">
                      <a16:colId xmlns:a16="http://schemas.microsoft.com/office/drawing/2014/main" val="2733555195"/>
                    </a:ext>
                  </a:extLst>
                </a:gridCol>
                <a:gridCol w="420811">
                  <a:extLst>
                    <a:ext uri="{9D8B030D-6E8A-4147-A177-3AD203B41FA5}">
                      <a16:colId xmlns:a16="http://schemas.microsoft.com/office/drawing/2014/main" val="2304472960"/>
                    </a:ext>
                  </a:extLst>
                </a:gridCol>
                <a:gridCol w="578616">
                  <a:extLst>
                    <a:ext uri="{9D8B030D-6E8A-4147-A177-3AD203B41FA5}">
                      <a16:colId xmlns:a16="http://schemas.microsoft.com/office/drawing/2014/main" val="460429327"/>
                    </a:ext>
                  </a:extLst>
                </a:gridCol>
                <a:gridCol w="497086">
                  <a:extLst>
                    <a:ext uri="{9D8B030D-6E8A-4147-A177-3AD203B41FA5}">
                      <a16:colId xmlns:a16="http://schemas.microsoft.com/office/drawing/2014/main" val="1634080318"/>
                    </a:ext>
                  </a:extLst>
                </a:gridCol>
                <a:gridCol w="610178">
                  <a:extLst>
                    <a:ext uri="{9D8B030D-6E8A-4147-A177-3AD203B41FA5}">
                      <a16:colId xmlns:a16="http://schemas.microsoft.com/office/drawing/2014/main" val="225465158"/>
                    </a:ext>
                  </a:extLst>
                </a:gridCol>
                <a:gridCol w="767982">
                  <a:extLst>
                    <a:ext uri="{9D8B030D-6E8A-4147-A177-3AD203B41FA5}">
                      <a16:colId xmlns:a16="http://schemas.microsoft.com/office/drawing/2014/main" val="1325726764"/>
                    </a:ext>
                  </a:extLst>
                </a:gridCol>
                <a:gridCol w="799543">
                  <a:extLst>
                    <a:ext uri="{9D8B030D-6E8A-4147-A177-3AD203B41FA5}">
                      <a16:colId xmlns:a16="http://schemas.microsoft.com/office/drawing/2014/main" val="3569836061"/>
                    </a:ext>
                  </a:extLst>
                </a:gridCol>
                <a:gridCol w="591767">
                  <a:extLst>
                    <a:ext uri="{9D8B030D-6E8A-4147-A177-3AD203B41FA5}">
                      <a16:colId xmlns:a16="http://schemas.microsoft.com/office/drawing/2014/main" val="1637503564"/>
                    </a:ext>
                  </a:extLst>
                </a:gridCol>
                <a:gridCol w="591767">
                  <a:extLst>
                    <a:ext uri="{9D8B030D-6E8A-4147-A177-3AD203B41FA5}">
                      <a16:colId xmlns:a16="http://schemas.microsoft.com/office/drawing/2014/main" val="2267190261"/>
                    </a:ext>
                  </a:extLst>
                </a:gridCol>
                <a:gridCol w="370841">
                  <a:extLst>
                    <a:ext uri="{9D8B030D-6E8A-4147-A177-3AD203B41FA5}">
                      <a16:colId xmlns:a16="http://schemas.microsoft.com/office/drawing/2014/main" val="3806439779"/>
                    </a:ext>
                  </a:extLst>
                </a:gridCol>
                <a:gridCol w="420811">
                  <a:extLst>
                    <a:ext uri="{9D8B030D-6E8A-4147-A177-3AD203B41FA5}">
                      <a16:colId xmlns:a16="http://schemas.microsoft.com/office/drawing/2014/main" val="3061140683"/>
                    </a:ext>
                  </a:extLst>
                </a:gridCol>
                <a:gridCol w="420811">
                  <a:extLst>
                    <a:ext uri="{9D8B030D-6E8A-4147-A177-3AD203B41FA5}">
                      <a16:colId xmlns:a16="http://schemas.microsoft.com/office/drawing/2014/main" val="113557707"/>
                    </a:ext>
                  </a:extLst>
                </a:gridCol>
                <a:gridCol w="276159">
                  <a:extLst>
                    <a:ext uri="{9D8B030D-6E8A-4147-A177-3AD203B41FA5}">
                      <a16:colId xmlns:a16="http://schemas.microsoft.com/office/drawing/2014/main" val="2641297458"/>
                    </a:ext>
                  </a:extLst>
                </a:gridCol>
                <a:gridCol w="402402">
                  <a:extLst>
                    <a:ext uri="{9D8B030D-6E8A-4147-A177-3AD203B41FA5}">
                      <a16:colId xmlns:a16="http://schemas.microsoft.com/office/drawing/2014/main" val="626598290"/>
                    </a:ext>
                  </a:extLst>
                </a:gridCol>
                <a:gridCol w="694341">
                  <a:extLst>
                    <a:ext uri="{9D8B030D-6E8A-4147-A177-3AD203B41FA5}">
                      <a16:colId xmlns:a16="http://schemas.microsoft.com/office/drawing/2014/main" val="2976947846"/>
                    </a:ext>
                  </a:extLst>
                </a:gridCol>
              </a:tblGrid>
              <a:tr h="185408">
                <a:tc>
                  <a:txBody>
                    <a:bodyPr/>
                    <a:lstStyle/>
                    <a:p>
                      <a:pPr algn="l" fontAlgn="b"/>
                      <a:r>
                        <a:rPr lang="en-US" sz="1000" u="none" strike="noStrike">
                          <a:effectLst/>
                        </a:rPr>
                        <a:t>QFD</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8800559"/>
                  </a:ext>
                </a:extLst>
              </a:tr>
              <a:tr h="131963">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45521485"/>
                  </a:ext>
                </a:extLst>
              </a:tr>
              <a:tr h="204359">
                <a:tc>
                  <a:txBody>
                    <a:bodyPr/>
                    <a:lstStyle/>
                    <a:p>
                      <a:pPr algn="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a:effectLst/>
                        </a:rPr>
                        <a:t>Cost</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l" fontAlgn="b"/>
                      <a:r>
                        <a:rPr lang="en-US" sz="1000" u="none" strike="noStrike">
                          <a:effectLst/>
                        </a:rPr>
                        <a:t>Legend </a:t>
                      </a:r>
                      <a:endParaRPr lang="en-US" sz="1000" b="0" i="0" u="none" strike="noStrike">
                        <a:solidFill>
                          <a:srgbClr val="000000"/>
                        </a:solidFill>
                        <a:effectLst/>
                        <a:latin typeface="Calibri" panose="020F0502020204030204" pitchFamily="34" charset="0"/>
                      </a:endParaRPr>
                    </a:p>
                  </a:txBody>
                  <a:tcPr marL="6158" marR="6158" marT="41564" marB="4156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6164301"/>
                  </a:ext>
                </a:extLst>
              </a:tr>
              <a:tr h="204359">
                <a:tc>
                  <a:txBody>
                    <a:bodyPr/>
                    <a:lstStyle/>
                    <a:p>
                      <a:pPr algn="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a:effectLst/>
                        </a:rPr>
                        <a:t>Side Force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l" fontAlgn="b"/>
                      <a:r>
                        <a:rPr lang="en-US" sz="1000" b="0" i="0" u="none" strike="noStrike">
                          <a:solidFill>
                            <a:srgbClr val="000000"/>
                          </a:solidFill>
                          <a:effectLst/>
                          <a:latin typeface="Calibri" panose="020F0502020204030204" pitchFamily="34" charset="0"/>
                        </a:rPr>
                        <a:t>A: NASA Kennedy</a:t>
                      </a:r>
                    </a:p>
                  </a:txBody>
                  <a:tcPr marL="6158" marR="6158" marT="41564" marB="4156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6046641"/>
                  </a:ext>
                </a:extLst>
              </a:tr>
              <a:tr h="204359">
                <a:tc>
                  <a:txBody>
                    <a:bodyPr/>
                    <a:lstStyle/>
                    <a:p>
                      <a:pPr algn="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a:effectLst/>
                        </a:rPr>
                        <a:t>Retraction Speed</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l" fontAlgn="b"/>
                      <a:r>
                        <a:rPr lang="en-US" sz="1000" b="0" i="0" u="none" strike="noStrike">
                          <a:solidFill>
                            <a:srgbClr val="000000"/>
                          </a:solidFill>
                          <a:effectLst/>
                          <a:latin typeface="Calibri" panose="020F0502020204030204" pitchFamily="34" charset="0"/>
                        </a:rPr>
                        <a:t>B: WWII German </a:t>
                      </a:r>
                    </a:p>
                  </a:txBody>
                  <a:tcPr marL="6158" marR="6158" marT="41564" marB="4156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0761481"/>
                  </a:ext>
                </a:extLst>
              </a:tr>
              <a:tr h="114953">
                <a:tc>
                  <a:txBody>
                    <a:bodyPr/>
                    <a:lstStyle/>
                    <a:p>
                      <a:pPr algn="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a:effectLst/>
                        </a:rPr>
                        <a:t>Temperature</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l" fontAlgn="b"/>
                      <a:r>
                        <a:rPr lang="en-US" sz="1000" u="none" strike="noStrike">
                          <a:effectLst/>
                        </a:rPr>
                        <a:t>C: Blue Origin </a:t>
                      </a:r>
                      <a:endParaRPr lang="en-US" sz="1000" b="0" i="0" u="none" strike="noStrike">
                        <a:solidFill>
                          <a:srgbClr val="000000"/>
                        </a:solidFill>
                        <a:effectLst/>
                        <a:latin typeface="Calibri" panose="020F0502020204030204" pitchFamily="34" charset="0"/>
                      </a:endParaRPr>
                    </a:p>
                  </a:txBody>
                  <a:tcPr marL="6158" marR="6158" marT="41564" marB="4156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625156"/>
                  </a:ext>
                </a:extLst>
              </a:tr>
              <a:tr h="131963">
                <a:tc>
                  <a:txBody>
                    <a:bodyPr/>
                    <a:lstStyle/>
                    <a:p>
                      <a:pPr algn="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a:effectLst/>
                        </a:rPr>
                        <a:t>Weight</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4064640"/>
                  </a:ext>
                </a:extLst>
              </a:tr>
              <a:tr h="131963">
                <a:tc>
                  <a:txBody>
                    <a:bodyPr/>
                    <a:lstStyle/>
                    <a:p>
                      <a:pPr algn="r"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a:effectLst/>
                        </a:rPr>
                        <a:t>Umbilical Length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8600582"/>
                  </a:ext>
                </a:extLst>
              </a:tr>
              <a:tr h="131963">
                <a:tc>
                  <a:txBody>
                    <a:bodyPr/>
                    <a:lstStyle/>
                    <a:p>
                      <a:pPr algn="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a:effectLst/>
                        </a:rPr>
                        <a:t>Success Rate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6030271"/>
                  </a:ext>
                </a:extLst>
              </a:tr>
              <a:tr h="204359">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7">
                  <a:txBody>
                    <a:bodyPr/>
                    <a:lstStyle/>
                    <a:p>
                      <a:pPr algn="ctr" fontAlgn="b"/>
                      <a:r>
                        <a:rPr lang="en-US" sz="1000" u="none" strike="noStrike">
                          <a:effectLst/>
                        </a:rPr>
                        <a:t>Technical Req. </a:t>
                      </a:r>
                      <a:endParaRPr lang="en-US" sz="1000" b="0" i="0" u="none" strike="noStrike">
                        <a:solidFill>
                          <a:srgbClr val="000000"/>
                        </a:solidFill>
                        <a:effectLst/>
                        <a:latin typeface="Calibri" panose="020F0502020204030204" pitchFamily="34" charset="0"/>
                      </a:endParaRPr>
                    </a:p>
                  </a:txBody>
                  <a:tcPr marL="6158" marR="6158" marT="41564" marB="415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000" u="none" strike="noStrike">
                          <a:effectLst/>
                        </a:rPr>
                        <a:t>Customer Option Survery</a:t>
                      </a:r>
                      <a:endParaRPr lang="en-US" sz="1000" b="0" i="0" u="none" strike="noStrike">
                        <a:solidFill>
                          <a:srgbClr val="000000"/>
                        </a:solidFill>
                        <a:effectLst/>
                        <a:latin typeface="Calibri" panose="020F0502020204030204" pitchFamily="34" charset="0"/>
                      </a:endParaRPr>
                    </a:p>
                  </a:txBody>
                  <a:tcPr marL="6158" marR="6158" marT="41564" marB="415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9851295"/>
                  </a:ext>
                </a:extLst>
              </a:tr>
              <a:tr h="772722">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a:effectLst/>
                        </a:rPr>
                        <a:t>Customer Needs</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rPr>
                        <a:t>Customer Weights</a:t>
                      </a:r>
                      <a:endParaRPr lang="en-US" sz="1000" b="0" i="0" u="none" strike="noStrike">
                        <a:solidFill>
                          <a:srgbClr val="000000"/>
                        </a:solidFill>
                        <a:effectLst/>
                        <a:latin typeface="Calibri" panose="020F0502020204030204" pitchFamily="34" charset="0"/>
                      </a:endParaRPr>
                    </a:p>
                  </a:txBody>
                  <a:tcPr marL="6158" marR="6158" marT="508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rPr>
                        <a:t>Cost</a:t>
                      </a:r>
                      <a:endParaRPr lang="en-US" sz="1000" b="0" i="0" u="none" strike="noStrike">
                        <a:solidFill>
                          <a:srgbClr val="000000"/>
                        </a:solidFill>
                        <a:effectLst/>
                        <a:latin typeface="Calibri" panose="020F0502020204030204" pitchFamily="34" charset="0"/>
                      </a:endParaRPr>
                    </a:p>
                  </a:txBody>
                  <a:tcPr marL="6158" marR="6158" marT="508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Side Force </a:t>
                      </a:r>
                      <a:endParaRPr lang="en-US" sz="1000" b="0" i="0" u="none" strike="noStrike">
                        <a:solidFill>
                          <a:srgbClr val="000000"/>
                        </a:solidFill>
                        <a:effectLst/>
                        <a:latin typeface="Calibri" panose="020F0502020204030204" pitchFamily="34" charset="0"/>
                      </a:endParaRPr>
                    </a:p>
                  </a:txBody>
                  <a:tcPr marL="6158" marR="6158" marT="508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Retraction Speed</a:t>
                      </a:r>
                      <a:endParaRPr lang="en-US" sz="1000" b="0" i="0" u="none" strike="noStrike">
                        <a:solidFill>
                          <a:srgbClr val="000000"/>
                        </a:solidFill>
                        <a:effectLst/>
                        <a:latin typeface="Calibri" panose="020F0502020204030204" pitchFamily="34" charset="0"/>
                      </a:endParaRPr>
                    </a:p>
                  </a:txBody>
                  <a:tcPr marL="6158" marR="6158" marT="508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Temperature</a:t>
                      </a:r>
                      <a:endParaRPr lang="en-US" sz="1000" b="0" i="0" u="none" strike="noStrike">
                        <a:solidFill>
                          <a:srgbClr val="000000"/>
                        </a:solidFill>
                        <a:effectLst/>
                        <a:latin typeface="Calibri" panose="020F0502020204030204" pitchFamily="34" charset="0"/>
                      </a:endParaRPr>
                    </a:p>
                  </a:txBody>
                  <a:tcPr marL="6158" marR="6158" marT="508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Weight</a:t>
                      </a:r>
                      <a:endParaRPr lang="en-US" sz="1000" b="0" i="0" u="none" strike="noStrike">
                        <a:solidFill>
                          <a:srgbClr val="000000"/>
                        </a:solidFill>
                        <a:effectLst/>
                        <a:latin typeface="Calibri" panose="020F0502020204030204" pitchFamily="34" charset="0"/>
                      </a:endParaRPr>
                    </a:p>
                  </a:txBody>
                  <a:tcPr marL="6158" marR="6158" marT="508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Length</a:t>
                      </a:r>
                      <a:endParaRPr lang="en-US" sz="1000" b="0" i="0" u="none" strike="noStrike">
                        <a:solidFill>
                          <a:srgbClr val="000000"/>
                        </a:solidFill>
                        <a:effectLst/>
                        <a:latin typeface="Calibri" panose="020F0502020204030204" pitchFamily="34" charset="0"/>
                      </a:endParaRPr>
                    </a:p>
                  </a:txBody>
                  <a:tcPr marL="6158" marR="6158" marT="508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Success Rate (%)</a:t>
                      </a:r>
                      <a:endParaRPr lang="en-US" sz="1000" b="0" i="0" u="none" strike="noStrike">
                        <a:solidFill>
                          <a:srgbClr val="000000"/>
                        </a:solidFill>
                        <a:effectLst/>
                        <a:latin typeface="Calibri" panose="020F0502020204030204" pitchFamily="34" charset="0"/>
                      </a:endParaRPr>
                    </a:p>
                  </a:txBody>
                  <a:tcPr marL="6158" marR="6158" marT="508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1. Poor</a:t>
                      </a:r>
                      <a:endParaRPr lang="en-US" sz="1000" b="0" i="0" u="none" strike="noStrike">
                        <a:solidFill>
                          <a:srgbClr val="000000"/>
                        </a:solidFill>
                        <a:effectLst/>
                        <a:latin typeface="Calibri" panose="020F0502020204030204" pitchFamily="34" charset="0"/>
                      </a:endParaRPr>
                    </a:p>
                  </a:txBody>
                  <a:tcPr marL="6158" marR="6158" marT="508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6158" marR="6158" marT="508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rPr>
                        <a:t>3. Average</a:t>
                      </a:r>
                      <a:endParaRPr lang="en-US" sz="1000" b="0" i="0" u="none" strike="noStrike">
                        <a:solidFill>
                          <a:srgbClr val="000000"/>
                        </a:solidFill>
                        <a:effectLst/>
                        <a:latin typeface="Calibri" panose="020F0502020204030204" pitchFamily="34" charset="0"/>
                      </a:endParaRPr>
                    </a:p>
                  </a:txBody>
                  <a:tcPr marL="6158" marR="6158" marT="508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6158" marR="6158" marT="508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u="none" strike="noStrike">
                          <a:effectLst/>
                        </a:rPr>
                        <a:t>5. Good </a:t>
                      </a:r>
                      <a:endParaRPr lang="en-US" sz="1000" b="0" i="0" u="none" strike="noStrike">
                        <a:solidFill>
                          <a:srgbClr val="000000"/>
                        </a:solidFill>
                        <a:effectLst/>
                        <a:latin typeface="Calibri" panose="020F0502020204030204" pitchFamily="34" charset="0"/>
                      </a:endParaRPr>
                    </a:p>
                  </a:txBody>
                  <a:tcPr marL="6158" marR="6158" marT="508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284234"/>
                  </a:ext>
                </a:extLst>
              </a:tr>
              <a:tr h="163911">
                <a:tc>
                  <a:txBody>
                    <a:bodyPr/>
                    <a:lstStyle/>
                    <a:p>
                      <a:pPr algn="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a:effectLst/>
                        </a:rPr>
                        <a:t>High Manufacturability</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A</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 C</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B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280703"/>
                  </a:ext>
                </a:extLst>
              </a:tr>
              <a:tr h="156105">
                <a:tc>
                  <a:txBody>
                    <a:bodyPr/>
                    <a:lstStyle/>
                    <a:p>
                      <a:pPr algn="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a:effectLst/>
                        </a:rPr>
                        <a:t>High Reliabilty</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 C</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 B</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 A</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2990840"/>
                  </a:ext>
                </a:extLst>
              </a:tr>
              <a:tr h="195131">
                <a:tc>
                  <a:txBody>
                    <a:bodyPr/>
                    <a:lstStyle/>
                    <a:p>
                      <a:pPr algn="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a:effectLst/>
                        </a:rPr>
                        <a:t>Easily Installed/Removed</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A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C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 B</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5463996"/>
                  </a:ext>
                </a:extLst>
              </a:tr>
              <a:tr h="195131">
                <a:tc>
                  <a:txBody>
                    <a:bodyPr/>
                    <a:lstStyle/>
                    <a:p>
                      <a:pPr algn="r"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u="none" strike="noStrike">
                          <a:effectLst/>
                        </a:rPr>
                        <a:t>ESD Safe</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A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 C B</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6410037"/>
                  </a:ext>
                </a:extLst>
              </a:tr>
              <a:tr h="1030295">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r" fontAlgn="b"/>
                      <a:r>
                        <a:rPr lang="en-US" sz="1000" u="none" strike="noStrike">
                          <a:effectLst/>
                        </a:rPr>
                        <a:t>Tech </a:t>
                      </a:r>
                      <a:r>
                        <a:rPr lang="en-US" sz="1000" u="none" strike="noStrike" err="1">
                          <a:effectLst/>
                        </a:rPr>
                        <a:t>Req.Units</a:t>
                      </a: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41564" marB="415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fontAlgn="b"/>
                      <a:r>
                        <a:rPr lang="en-US" sz="1000" u="none" strike="noStrike">
                          <a:effectLst/>
                        </a:rPr>
                        <a:t>Dollars($)</a:t>
                      </a:r>
                      <a:endParaRPr lang="en-US" sz="1000" b="0" i="0" u="none" strike="noStrike">
                        <a:solidFill>
                          <a:srgbClr val="000000"/>
                        </a:solidFill>
                        <a:effectLst/>
                        <a:latin typeface="Calibri" panose="020F0502020204030204" pitchFamily="34" charset="0"/>
                      </a:endParaRPr>
                    </a:p>
                  </a:txBody>
                  <a:tcPr marL="6158" marR="6158" marT="508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Pounds (lbs)</a:t>
                      </a:r>
                      <a:endParaRPr lang="en-US" sz="1000" b="0" i="0" u="none" strike="noStrike">
                        <a:solidFill>
                          <a:srgbClr val="000000"/>
                        </a:solidFill>
                        <a:effectLst/>
                        <a:latin typeface="Calibri" panose="020F0502020204030204" pitchFamily="34" charset="0"/>
                      </a:endParaRPr>
                    </a:p>
                  </a:txBody>
                  <a:tcPr marL="6158" marR="6158" marT="508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Feet Per Second(ft/s)</a:t>
                      </a:r>
                      <a:endParaRPr lang="en-US" sz="1000" b="0" i="0" u="none" strike="noStrike">
                        <a:solidFill>
                          <a:srgbClr val="000000"/>
                        </a:solidFill>
                        <a:effectLst/>
                        <a:latin typeface="Calibri" panose="020F0502020204030204" pitchFamily="34" charset="0"/>
                      </a:endParaRPr>
                    </a:p>
                  </a:txBody>
                  <a:tcPr marL="6158" marR="6158" marT="508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Fahrenheit (F)</a:t>
                      </a:r>
                      <a:endParaRPr lang="en-US" sz="1000" b="0" i="0" u="none" strike="noStrike">
                        <a:solidFill>
                          <a:srgbClr val="000000"/>
                        </a:solidFill>
                        <a:effectLst/>
                        <a:latin typeface="Calibri" panose="020F0502020204030204" pitchFamily="34" charset="0"/>
                      </a:endParaRPr>
                    </a:p>
                  </a:txBody>
                  <a:tcPr marL="6158" marR="6158" marT="508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Pound Per Foot (lb/ft)</a:t>
                      </a:r>
                      <a:endParaRPr lang="en-US" sz="1000" b="0" i="0" u="none" strike="noStrike">
                        <a:solidFill>
                          <a:srgbClr val="000000"/>
                        </a:solidFill>
                        <a:effectLst/>
                        <a:latin typeface="Calibri" panose="020F0502020204030204" pitchFamily="34" charset="0"/>
                      </a:endParaRPr>
                    </a:p>
                  </a:txBody>
                  <a:tcPr marL="6158" marR="6158" marT="508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Feet (ft)</a:t>
                      </a:r>
                      <a:endParaRPr lang="en-US" sz="1000" b="0" i="0" u="none" strike="noStrike">
                        <a:solidFill>
                          <a:srgbClr val="000000"/>
                        </a:solidFill>
                        <a:effectLst/>
                        <a:latin typeface="Calibri" panose="020F0502020204030204" pitchFamily="34" charset="0"/>
                      </a:endParaRPr>
                    </a:p>
                  </a:txBody>
                  <a:tcPr marL="6158" marR="6158" marT="508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Success Rate (%)</a:t>
                      </a:r>
                      <a:endParaRPr lang="en-US" sz="1000" b="0" i="0" u="none" strike="noStrike">
                        <a:solidFill>
                          <a:srgbClr val="000000"/>
                        </a:solidFill>
                        <a:effectLst/>
                        <a:latin typeface="Calibri" panose="020F0502020204030204" pitchFamily="34" charset="0"/>
                      </a:endParaRPr>
                    </a:p>
                  </a:txBody>
                  <a:tcPr marL="6158" marR="6158" marT="508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1399181"/>
                  </a:ext>
                </a:extLst>
              </a:tr>
              <a:tr h="204359">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r" fontAlgn="b"/>
                      <a:r>
                        <a:rPr lang="en-US" sz="1000" u="none" strike="noStrike">
                          <a:effectLst/>
                        </a:rPr>
                        <a:t>Tech Req. Targets</a:t>
                      </a:r>
                      <a:endParaRPr lang="en-US" sz="1000" b="0" i="0" u="none" strike="noStrike">
                        <a:solidFill>
                          <a:srgbClr val="000000"/>
                        </a:solidFill>
                        <a:effectLst/>
                        <a:latin typeface="Calibri" panose="020F0502020204030204" pitchFamily="34" charset="0"/>
                      </a:endParaRPr>
                    </a:p>
                  </a:txBody>
                  <a:tcPr marL="6158" marR="6158" marT="41564" marB="415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fontAlgn="b"/>
                      <a:r>
                        <a:rPr lang="en-US" sz="1000" u="none" strike="noStrike">
                          <a:effectLst/>
                        </a:rPr>
                        <a:t>5000</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&lt;10</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6ft / s</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-30F to 160F</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1lb / 1ft</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2ft to 6ft</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100</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235456"/>
                  </a:ext>
                </a:extLst>
              </a:tr>
              <a:tr h="204359">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r" fontAlgn="b"/>
                      <a:r>
                        <a:rPr lang="en-US" sz="1000" u="none" strike="noStrike">
                          <a:effectLst/>
                        </a:rPr>
                        <a:t>Absolute Tech. Importence </a:t>
                      </a:r>
                      <a:endParaRPr lang="en-US" sz="1000" b="0" i="0" u="none" strike="noStrike">
                        <a:solidFill>
                          <a:srgbClr val="000000"/>
                        </a:solidFill>
                        <a:effectLst/>
                        <a:latin typeface="Calibri" panose="020F0502020204030204" pitchFamily="34" charset="0"/>
                      </a:endParaRPr>
                    </a:p>
                  </a:txBody>
                  <a:tcPr marL="6158" marR="6158" marT="41564" marB="415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fontAlgn="ctr"/>
                      <a:r>
                        <a:rPr lang="en-US" sz="1000" u="none" strike="noStrike">
                          <a:effectLst/>
                        </a:rPr>
                        <a:t>67</a:t>
                      </a:r>
                      <a:endParaRPr lang="en-US" sz="1000" b="0" i="0" u="none" strike="noStrike">
                        <a:solidFill>
                          <a:srgbClr val="444444"/>
                        </a:solidFill>
                        <a:effectLst/>
                        <a:latin typeface="Calibri" panose="020F0502020204030204" pitchFamily="34" charset="0"/>
                      </a:endParaRPr>
                    </a:p>
                  </a:txBody>
                  <a:tcPr marL="6158" marR="6158" marT="50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000" u="none" strike="noStrike">
                          <a:effectLst/>
                        </a:rPr>
                        <a:t>84</a:t>
                      </a:r>
                      <a:endParaRPr lang="en-US" sz="1000" b="0" i="0" u="none" strike="noStrike">
                        <a:solidFill>
                          <a:srgbClr val="444444"/>
                        </a:solidFill>
                        <a:effectLst/>
                        <a:latin typeface="Calibri" panose="020F0502020204030204" pitchFamily="34" charset="0"/>
                      </a:endParaRPr>
                    </a:p>
                  </a:txBody>
                  <a:tcPr marL="6158" marR="6158" marT="50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000" u="none" strike="noStrike">
                          <a:effectLst/>
                        </a:rPr>
                        <a:t>90</a:t>
                      </a:r>
                      <a:endParaRPr lang="en-US" sz="1000" b="0" i="0" u="none" strike="noStrike">
                        <a:solidFill>
                          <a:srgbClr val="444444"/>
                        </a:solidFill>
                        <a:effectLst/>
                        <a:latin typeface="Calibri" panose="020F0502020204030204" pitchFamily="34" charset="0"/>
                      </a:endParaRPr>
                    </a:p>
                  </a:txBody>
                  <a:tcPr marL="6158" marR="6158" marT="50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000" u="none" strike="noStrike">
                          <a:effectLst/>
                        </a:rPr>
                        <a:t>60</a:t>
                      </a:r>
                      <a:endParaRPr lang="en-US" sz="1000" b="0" i="0" u="none" strike="noStrike">
                        <a:solidFill>
                          <a:srgbClr val="444444"/>
                        </a:solidFill>
                        <a:effectLst/>
                        <a:latin typeface="Calibri" panose="020F0502020204030204" pitchFamily="34" charset="0"/>
                      </a:endParaRPr>
                    </a:p>
                  </a:txBody>
                  <a:tcPr marL="6158" marR="6158" marT="50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000" u="none" strike="noStrike">
                          <a:effectLst/>
                        </a:rPr>
                        <a:t>72</a:t>
                      </a:r>
                      <a:endParaRPr lang="en-US" sz="1000" b="0" i="0" u="none" strike="noStrike">
                        <a:solidFill>
                          <a:srgbClr val="444444"/>
                        </a:solidFill>
                        <a:effectLst/>
                        <a:latin typeface="Calibri" panose="020F0502020204030204" pitchFamily="34" charset="0"/>
                      </a:endParaRPr>
                    </a:p>
                  </a:txBody>
                  <a:tcPr marL="6158" marR="6158" marT="50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000" u="none" strike="noStrike">
                          <a:effectLst/>
                        </a:rPr>
                        <a:t>56</a:t>
                      </a:r>
                      <a:endParaRPr lang="en-US" sz="1000" b="0" i="0" u="none" strike="noStrike">
                        <a:solidFill>
                          <a:srgbClr val="444444"/>
                        </a:solidFill>
                        <a:effectLst/>
                        <a:latin typeface="Calibri" panose="020F0502020204030204" pitchFamily="34" charset="0"/>
                      </a:endParaRPr>
                    </a:p>
                  </a:txBody>
                  <a:tcPr marL="6158" marR="6158" marT="50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000" u="none" strike="noStrike">
                          <a:effectLst/>
                        </a:rPr>
                        <a:t>105</a:t>
                      </a:r>
                      <a:endParaRPr lang="en-US" sz="1000" b="0" i="0" u="none" strike="noStrike">
                        <a:solidFill>
                          <a:srgbClr val="444444"/>
                        </a:solidFill>
                        <a:effectLst/>
                        <a:latin typeface="Calibri" panose="020F0502020204030204" pitchFamily="34" charset="0"/>
                      </a:endParaRPr>
                    </a:p>
                  </a:txBody>
                  <a:tcPr marL="6158" marR="6158" marT="50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7806725"/>
                  </a:ext>
                </a:extLst>
              </a:tr>
              <a:tr h="204359">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r" fontAlgn="b"/>
                      <a:r>
                        <a:rPr lang="en-US" sz="1000" u="none" strike="noStrike">
                          <a:effectLst/>
                        </a:rPr>
                        <a:t>Relative Tech Importance </a:t>
                      </a:r>
                      <a:endParaRPr lang="en-US" sz="1000" b="0" i="0" u="none" strike="noStrike">
                        <a:solidFill>
                          <a:srgbClr val="000000"/>
                        </a:solidFill>
                        <a:effectLst/>
                        <a:latin typeface="Calibri" panose="020F0502020204030204" pitchFamily="34" charset="0"/>
                      </a:endParaRPr>
                    </a:p>
                  </a:txBody>
                  <a:tcPr marL="6158" marR="6158" marT="41564" marB="415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158" marR="6158" marT="5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5292924"/>
                  </a:ext>
                </a:extLst>
              </a:tr>
            </a:tbl>
          </a:graphicData>
        </a:graphic>
      </p:graphicFrame>
      <p:sp>
        <p:nvSpPr>
          <p:cNvPr id="3" name="TextBox 2">
            <a:extLst>
              <a:ext uri="{FF2B5EF4-FFF2-40B4-BE49-F238E27FC236}">
                <a16:creationId xmlns:a16="http://schemas.microsoft.com/office/drawing/2014/main" id="{C53A1CFF-F3F7-994C-8343-A0BC64166353}"/>
              </a:ext>
            </a:extLst>
          </p:cNvPr>
          <p:cNvSpPr txBox="1"/>
          <p:nvPr/>
        </p:nvSpPr>
        <p:spPr>
          <a:xfrm>
            <a:off x="6069953" y="950420"/>
            <a:ext cx="1800173" cy="369332"/>
          </a:xfrm>
          <a:prstGeom prst="rect">
            <a:avLst/>
          </a:prstGeom>
          <a:noFill/>
        </p:spPr>
        <p:txBody>
          <a:bodyPr wrap="none" rtlCol="0">
            <a:spAutoFit/>
          </a:bodyPr>
          <a:lstStyle/>
          <a:p>
            <a:r>
              <a:rPr lang="en-US"/>
              <a:t>Table 6: Full QFD</a:t>
            </a:r>
          </a:p>
        </p:txBody>
      </p:sp>
      <p:sp>
        <p:nvSpPr>
          <p:cNvPr id="5" name="TextBox 4">
            <a:extLst>
              <a:ext uri="{FF2B5EF4-FFF2-40B4-BE49-F238E27FC236}">
                <a16:creationId xmlns:a16="http://schemas.microsoft.com/office/drawing/2014/main" id="{DDAC89D5-4ACA-144C-8315-E9C848755548}"/>
              </a:ext>
            </a:extLst>
          </p:cNvPr>
          <p:cNvSpPr txBox="1"/>
          <p:nvPr/>
        </p:nvSpPr>
        <p:spPr>
          <a:xfrm>
            <a:off x="9445158" y="6534019"/>
            <a:ext cx="2178802" cy="523220"/>
          </a:xfrm>
          <a:prstGeom prst="rect">
            <a:avLst/>
          </a:prstGeom>
          <a:noFill/>
        </p:spPr>
        <p:txBody>
          <a:bodyPr wrap="none" rtlCol="0">
            <a:spAutoFit/>
          </a:bodyPr>
          <a:lstStyle/>
          <a:p>
            <a:r>
              <a:rPr lang="en-US" sz="1000"/>
              <a:t>9/15/2021 The Retractor Attackers- 15</a:t>
            </a:r>
          </a:p>
          <a:p>
            <a:endParaRPr lang="en-US"/>
          </a:p>
        </p:txBody>
      </p:sp>
    </p:spTree>
    <p:extLst>
      <p:ext uri="{BB962C8B-B14F-4D97-AF65-F5344CB8AC3E}">
        <p14:creationId xmlns:p14="http://schemas.microsoft.com/office/powerpoint/2010/main" val="93211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0D856-52BC-4934-ABF9-9D9318B306A0}"/>
              </a:ext>
            </a:extLst>
          </p:cNvPr>
          <p:cNvSpPr>
            <a:spLocks noGrp="1"/>
          </p:cNvSpPr>
          <p:nvPr>
            <p:ph type="title"/>
          </p:nvPr>
        </p:nvSpPr>
        <p:spPr>
          <a:xfrm>
            <a:off x="1653644" y="283633"/>
            <a:ext cx="6737880" cy="556683"/>
          </a:xfrm>
        </p:spPr>
        <p:txBody>
          <a:bodyPr>
            <a:normAutofit fontScale="90000"/>
          </a:bodyPr>
          <a:lstStyle/>
          <a:p>
            <a:pPr algn="l"/>
            <a:r>
              <a:rPr lang="en-US"/>
              <a:t>Appendix 2</a:t>
            </a:r>
          </a:p>
        </p:txBody>
      </p:sp>
      <p:pic>
        <p:nvPicPr>
          <p:cNvPr id="7" name="Picture 7" descr="Chart&#10;&#10;Description automatically generated">
            <a:extLst>
              <a:ext uri="{FF2B5EF4-FFF2-40B4-BE49-F238E27FC236}">
                <a16:creationId xmlns:a16="http://schemas.microsoft.com/office/drawing/2014/main" id="{F08E1CED-9D42-4C41-AAC6-F957B21C2928}"/>
              </a:ext>
            </a:extLst>
          </p:cNvPr>
          <p:cNvPicPr>
            <a:picLocks noChangeAspect="1"/>
          </p:cNvPicPr>
          <p:nvPr/>
        </p:nvPicPr>
        <p:blipFill>
          <a:blip r:embed="rId2"/>
          <a:stretch>
            <a:fillRect/>
          </a:stretch>
        </p:blipFill>
        <p:spPr>
          <a:xfrm>
            <a:off x="94192" y="1488423"/>
            <a:ext cx="12003616" cy="4097434"/>
          </a:xfrm>
          <a:prstGeom prst="rect">
            <a:avLst/>
          </a:prstGeom>
        </p:spPr>
      </p:pic>
      <p:sp>
        <p:nvSpPr>
          <p:cNvPr id="3" name="TextBox 2">
            <a:extLst>
              <a:ext uri="{FF2B5EF4-FFF2-40B4-BE49-F238E27FC236}">
                <a16:creationId xmlns:a16="http://schemas.microsoft.com/office/drawing/2014/main" id="{17E8EEA8-EB5D-1D45-B95A-91478A328E58}"/>
              </a:ext>
            </a:extLst>
          </p:cNvPr>
          <p:cNvSpPr txBox="1"/>
          <p:nvPr/>
        </p:nvSpPr>
        <p:spPr>
          <a:xfrm>
            <a:off x="4576257" y="1087477"/>
            <a:ext cx="3039486" cy="369332"/>
          </a:xfrm>
          <a:prstGeom prst="rect">
            <a:avLst/>
          </a:prstGeom>
          <a:noFill/>
        </p:spPr>
        <p:txBody>
          <a:bodyPr wrap="none" rtlCol="0">
            <a:spAutoFit/>
          </a:bodyPr>
          <a:lstStyle/>
          <a:p>
            <a:r>
              <a:rPr lang="en-US"/>
              <a:t>Table 7: Full Project Schedule  </a:t>
            </a:r>
          </a:p>
        </p:txBody>
      </p:sp>
      <p:sp>
        <p:nvSpPr>
          <p:cNvPr id="8" name="TextBox 7">
            <a:extLst>
              <a:ext uri="{FF2B5EF4-FFF2-40B4-BE49-F238E27FC236}">
                <a16:creationId xmlns:a16="http://schemas.microsoft.com/office/drawing/2014/main" id="{C6BBBA13-0CE3-1948-88E5-1818A8781939}"/>
              </a:ext>
            </a:extLst>
          </p:cNvPr>
          <p:cNvSpPr txBox="1"/>
          <p:nvPr/>
        </p:nvSpPr>
        <p:spPr>
          <a:xfrm>
            <a:off x="9912594" y="6334780"/>
            <a:ext cx="2185214" cy="523220"/>
          </a:xfrm>
          <a:prstGeom prst="rect">
            <a:avLst/>
          </a:prstGeom>
          <a:noFill/>
        </p:spPr>
        <p:txBody>
          <a:bodyPr wrap="none" rtlCol="0">
            <a:spAutoFit/>
          </a:bodyPr>
          <a:lstStyle/>
          <a:p>
            <a:r>
              <a:rPr lang="en-US" sz="1000"/>
              <a:t>9/15/2021 The Retractor Attackers- 16</a:t>
            </a:r>
          </a:p>
          <a:p>
            <a:endParaRPr lang="en-US"/>
          </a:p>
        </p:txBody>
      </p:sp>
    </p:spTree>
    <p:extLst>
      <p:ext uri="{BB962C8B-B14F-4D97-AF65-F5344CB8AC3E}">
        <p14:creationId xmlns:p14="http://schemas.microsoft.com/office/powerpoint/2010/main" val="1016918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E54FE-9823-415F-91EA-3AC35F3CD963}"/>
              </a:ext>
            </a:extLst>
          </p:cNvPr>
          <p:cNvSpPr>
            <a:spLocks noGrp="1"/>
          </p:cNvSpPr>
          <p:nvPr>
            <p:ph type="title"/>
          </p:nvPr>
        </p:nvSpPr>
        <p:spPr/>
        <p:txBody>
          <a:bodyPr/>
          <a:lstStyle/>
          <a:p>
            <a:r>
              <a:rPr lang="en-US">
                <a:cs typeface="Calibri Light"/>
              </a:rPr>
              <a:t>References</a:t>
            </a:r>
            <a:endParaRPr lang="en-US"/>
          </a:p>
        </p:txBody>
      </p:sp>
      <p:graphicFrame>
        <p:nvGraphicFramePr>
          <p:cNvPr id="13" name="Content Placeholder 12">
            <a:extLst>
              <a:ext uri="{FF2B5EF4-FFF2-40B4-BE49-F238E27FC236}">
                <a16:creationId xmlns:a16="http://schemas.microsoft.com/office/drawing/2014/main" id="{580AD1AD-2D2F-944A-AF66-7EA59DD67765}"/>
              </a:ext>
            </a:extLst>
          </p:cNvPr>
          <p:cNvGraphicFramePr>
            <a:graphicFrameLocks noGrp="1"/>
          </p:cNvGraphicFramePr>
          <p:nvPr>
            <p:ph idx="1"/>
            <p:extLst>
              <p:ext uri="{D42A27DB-BD31-4B8C-83A1-F6EECF244321}">
                <p14:modId xmlns:p14="http://schemas.microsoft.com/office/powerpoint/2010/main" val="3918939317"/>
              </p:ext>
            </p:extLst>
          </p:nvPr>
        </p:nvGraphicFramePr>
        <p:xfrm>
          <a:off x="1472562" y="1874676"/>
          <a:ext cx="10018712" cy="1417320"/>
        </p:xfrm>
        <a:graphic>
          <a:graphicData uri="http://schemas.openxmlformats.org/drawingml/2006/table">
            <a:tbl>
              <a:tblPr firstRow="1" firstCol="1" bandRow="1">
                <a:tableStyleId>{5C22544A-7EE6-4342-B048-85BDC9FD1C3A}</a:tableStyleId>
              </a:tblPr>
              <a:tblGrid>
                <a:gridCol w="363341">
                  <a:extLst>
                    <a:ext uri="{9D8B030D-6E8A-4147-A177-3AD203B41FA5}">
                      <a16:colId xmlns:a16="http://schemas.microsoft.com/office/drawing/2014/main" val="3892224141"/>
                    </a:ext>
                  </a:extLst>
                </a:gridCol>
                <a:gridCol w="9655371">
                  <a:extLst>
                    <a:ext uri="{9D8B030D-6E8A-4147-A177-3AD203B41FA5}">
                      <a16:colId xmlns:a16="http://schemas.microsoft.com/office/drawing/2014/main" val="633013100"/>
                    </a:ext>
                  </a:extLst>
                </a:gridCol>
              </a:tblGrid>
              <a:tr h="0">
                <a:tc>
                  <a:txBody>
                    <a:bodyPr/>
                    <a:lstStyle/>
                    <a:p>
                      <a:pPr marL="0" marR="0">
                        <a:spcBef>
                          <a:spcPts val="0"/>
                        </a:spcBef>
                        <a:spcAft>
                          <a:spcPts val="0"/>
                        </a:spcAft>
                      </a:pPr>
                      <a:r>
                        <a:rPr lang="en-US" sz="1100" b="0">
                          <a:solidFill>
                            <a:schemeClr val="tx1"/>
                          </a:solidFill>
                          <a:effectLst/>
                        </a:rPr>
                        <a:t>[1] </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b="0">
                          <a:solidFill>
                            <a:schemeClr val="tx1"/>
                          </a:solidFill>
                          <a:effectLst/>
                        </a:rPr>
                        <a:t>H. T. D. Cong, "Adaptive Impedence Control of a Novel Automated Umbilical System for Propellent Loading," MPDI, 11 August 2021. [Online]. Available: https://www.mdpi.com/1996-1073/14/16/4900. [Accessed 8 September 2021].</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3430046"/>
                  </a:ext>
                </a:extLst>
              </a:tr>
              <a:tr h="0">
                <a:tc>
                  <a:txBody>
                    <a:bodyPr/>
                    <a:lstStyle/>
                    <a:p>
                      <a:pPr marL="0" marR="0">
                        <a:spcBef>
                          <a:spcPts val="0"/>
                        </a:spcBef>
                        <a:spcAft>
                          <a:spcPts val="0"/>
                        </a:spcAft>
                      </a:pPr>
                      <a:r>
                        <a:rPr lang="en-US" sz="1100" b="0">
                          <a:solidFill>
                            <a:schemeClr val="tx1"/>
                          </a:solidFill>
                          <a:effectLst/>
                        </a:rPr>
                        <a:t>[2] </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b="0">
                          <a:solidFill>
                            <a:schemeClr val="tx1"/>
                          </a:solidFill>
                          <a:effectLst/>
                        </a:rPr>
                        <a:t>S. E.P., "The Use of an Inductive Wireless Power and Data Transfer System as Sounding Rocket Umbilical," Delft University , 2011. [Online]. Available: https://</a:t>
                      </a:r>
                      <a:r>
                        <a:rPr lang="en-US" sz="1100" b="0" err="1">
                          <a:solidFill>
                            <a:schemeClr val="tx1"/>
                          </a:solidFill>
                          <a:effectLst/>
                        </a:rPr>
                        <a:t>oatd.org</a:t>
                      </a:r>
                      <a:r>
                        <a:rPr lang="en-US" sz="1100" b="0">
                          <a:solidFill>
                            <a:schemeClr val="tx1"/>
                          </a:solidFill>
                          <a:effectLst/>
                        </a:rPr>
                        <a:t>/</a:t>
                      </a:r>
                      <a:r>
                        <a:rPr lang="en-US" sz="1100" b="0" err="1">
                          <a:solidFill>
                            <a:schemeClr val="tx1"/>
                          </a:solidFill>
                          <a:effectLst/>
                        </a:rPr>
                        <a:t>oatd</a:t>
                      </a:r>
                      <a:r>
                        <a:rPr lang="en-US" sz="1100" b="0">
                          <a:solidFill>
                            <a:schemeClr val="tx1"/>
                          </a:solidFill>
                          <a:effectLst/>
                        </a:rPr>
                        <a:t>/</a:t>
                      </a:r>
                      <a:r>
                        <a:rPr lang="en-US" sz="1100" b="0" err="1">
                          <a:solidFill>
                            <a:schemeClr val="tx1"/>
                          </a:solidFill>
                          <a:effectLst/>
                        </a:rPr>
                        <a:t>record?record</a:t>
                      </a:r>
                      <a:r>
                        <a:rPr lang="en-US" sz="1100" b="0">
                          <a:solidFill>
                            <a:schemeClr val="tx1"/>
                          </a:solidFill>
                          <a:effectLst/>
                        </a:rPr>
                        <a:t>=oai%5C%3Atudelft.nl%5C%3Auuid%5C%3A3321bfbe-f792-4a3d-b341-5ea9a492a1a8. [Accessed 8 September 2021].</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6324705"/>
                  </a:ext>
                </a:extLst>
              </a:tr>
              <a:tr h="0">
                <a:tc>
                  <a:txBody>
                    <a:bodyPr/>
                    <a:lstStyle/>
                    <a:p>
                      <a:pPr marL="0" marR="0">
                        <a:spcBef>
                          <a:spcPts val="0"/>
                        </a:spcBef>
                        <a:spcAft>
                          <a:spcPts val="0"/>
                        </a:spcAft>
                      </a:pPr>
                      <a:r>
                        <a:rPr lang="en-US" sz="1100" b="0">
                          <a:solidFill>
                            <a:schemeClr val="tx1"/>
                          </a:solidFill>
                          <a:effectLst/>
                        </a:rPr>
                        <a:t>[3] </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b="0">
                          <a:solidFill>
                            <a:schemeClr val="tx1"/>
                          </a:solidFill>
                          <a:effectLst/>
                        </a:rPr>
                        <a:t>A. Gosselin, "Technical Paper Session I-A- Automated Ground Umbilical </a:t>
                      </a:r>
                      <a:r>
                        <a:rPr lang="en-US" sz="1100" b="0" err="1">
                          <a:solidFill>
                            <a:schemeClr val="tx1"/>
                          </a:solidFill>
                          <a:effectLst/>
                        </a:rPr>
                        <a:t>Sysrems</a:t>
                      </a:r>
                      <a:r>
                        <a:rPr lang="en-US" sz="1100" b="0">
                          <a:solidFill>
                            <a:schemeClr val="tx1"/>
                          </a:solidFill>
                          <a:effectLst/>
                        </a:rPr>
                        <a:t> (AGUS) Project," 27 April 2007. [Online]. Available: https://</a:t>
                      </a:r>
                      <a:r>
                        <a:rPr lang="en-US" sz="1100" b="0" err="1">
                          <a:solidFill>
                            <a:schemeClr val="tx1"/>
                          </a:solidFill>
                          <a:effectLst/>
                        </a:rPr>
                        <a:t>commons.erau.edu</a:t>
                      </a:r>
                      <a:r>
                        <a:rPr lang="en-US" sz="1100" b="0">
                          <a:solidFill>
                            <a:schemeClr val="tx1"/>
                          </a:solidFill>
                          <a:effectLst/>
                        </a:rPr>
                        <a:t>/space-congress-proceedings/proceedings-2007/april-27-2007/9/. [Accessed 9 September 2021].</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8904822"/>
                  </a:ext>
                </a:extLst>
              </a:tr>
              <a:tr h="0">
                <a:tc>
                  <a:txBody>
                    <a:bodyPr/>
                    <a:lstStyle/>
                    <a:p>
                      <a:pPr marL="0" marR="0">
                        <a:spcBef>
                          <a:spcPts val="0"/>
                        </a:spcBef>
                        <a:spcAft>
                          <a:spcPts val="0"/>
                        </a:spcAft>
                      </a:pPr>
                      <a:r>
                        <a:rPr lang="en-US" sz="1100" b="0">
                          <a:solidFill>
                            <a:schemeClr val="tx1"/>
                          </a:solidFill>
                          <a:effectLst/>
                        </a:rPr>
                        <a:t>[4] </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b="0">
                          <a:solidFill>
                            <a:schemeClr val="tx1"/>
                          </a:solidFill>
                          <a:effectLst/>
                        </a:rPr>
                        <a:t>E. Boesiger, "41st Aerospace Mechanisms Symposiums," NASA, 18 May 2021. [Online]. Available: https://</a:t>
                      </a:r>
                      <a:r>
                        <a:rPr lang="en-US" sz="1100" b="0" err="1">
                          <a:solidFill>
                            <a:schemeClr val="tx1"/>
                          </a:solidFill>
                          <a:effectLst/>
                        </a:rPr>
                        <a:t>core.ac.uk</a:t>
                      </a:r>
                      <a:r>
                        <a:rPr lang="en-US" sz="1100" b="0">
                          <a:solidFill>
                            <a:schemeClr val="tx1"/>
                          </a:solidFill>
                          <a:effectLst/>
                        </a:rPr>
                        <a:t>/reader/42739970#page=359. [Accessed 8 September 2021].</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07127"/>
                  </a:ext>
                </a:extLst>
              </a:tr>
            </a:tbl>
          </a:graphicData>
        </a:graphic>
      </p:graphicFrame>
      <p:graphicFrame>
        <p:nvGraphicFramePr>
          <p:cNvPr id="14" name="Table 13">
            <a:extLst>
              <a:ext uri="{FF2B5EF4-FFF2-40B4-BE49-F238E27FC236}">
                <a16:creationId xmlns:a16="http://schemas.microsoft.com/office/drawing/2014/main" id="{1134D1BC-9264-BB45-B5A0-46CB6B4873E0}"/>
              </a:ext>
            </a:extLst>
          </p:cNvPr>
          <p:cNvGraphicFramePr>
            <a:graphicFrameLocks noGrp="1"/>
          </p:cNvGraphicFramePr>
          <p:nvPr>
            <p:extLst>
              <p:ext uri="{D42A27DB-BD31-4B8C-83A1-F6EECF244321}">
                <p14:modId xmlns:p14="http://schemas.microsoft.com/office/powerpoint/2010/main" val="174326320"/>
              </p:ext>
            </p:extLst>
          </p:nvPr>
        </p:nvGraphicFramePr>
        <p:xfrm>
          <a:off x="1472562" y="3291996"/>
          <a:ext cx="10006963" cy="1466258"/>
        </p:xfrm>
        <a:graphic>
          <a:graphicData uri="http://schemas.openxmlformats.org/drawingml/2006/table">
            <a:tbl>
              <a:tblPr firstRow="1" firstCol="1" bandRow="1">
                <a:tableStyleId>{5C22544A-7EE6-4342-B048-85BDC9FD1C3A}</a:tableStyleId>
              </a:tblPr>
              <a:tblGrid>
                <a:gridCol w="10006963">
                  <a:extLst>
                    <a:ext uri="{9D8B030D-6E8A-4147-A177-3AD203B41FA5}">
                      <a16:colId xmlns:a16="http://schemas.microsoft.com/office/drawing/2014/main" val="1681181839"/>
                    </a:ext>
                  </a:extLst>
                </a:gridCol>
              </a:tblGrid>
              <a:tr h="285466">
                <a:tc>
                  <a:txBody>
                    <a:bodyPr/>
                    <a:lstStyle/>
                    <a:p>
                      <a:pPr marL="0" marR="0">
                        <a:spcBef>
                          <a:spcPts val="0"/>
                        </a:spcBef>
                        <a:spcAft>
                          <a:spcPts val="0"/>
                        </a:spcAft>
                      </a:pPr>
                      <a:r>
                        <a:rPr lang="en-US" sz="1100" b="0">
                          <a:solidFill>
                            <a:schemeClr val="tx1"/>
                          </a:solidFill>
                          <a:effectLst/>
                        </a:rPr>
                        <a:t>[5] B. C. T. Jr., "Rolling Beam Umbilical System," NASA, U.S. Government, Merritt Island, FL.</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3475894"/>
                  </a:ext>
                </a:extLst>
              </a:tr>
              <a:tr h="596884">
                <a:tc>
                  <a:txBody>
                    <a:bodyPr/>
                    <a:lstStyle/>
                    <a:p>
                      <a:pPr marL="0" marR="0">
                        <a:spcBef>
                          <a:spcPts val="0"/>
                        </a:spcBef>
                        <a:spcAft>
                          <a:spcPts val="0"/>
                        </a:spcAft>
                      </a:pPr>
                      <a:r>
                        <a:rPr lang="en-US" sz="1100" b="0">
                          <a:solidFill>
                            <a:schemeClr val="tx1"/>
                          </a:solidFill>
                          <a:effectLst/>
                        </a:rPr>
                        <a:t>[6] G. S. M. Alan C. Littlefield, "Design, </a:t>
                      </a:r>
                      <a:r>
                        <a:rPr lang="en-US" sz="1100" b="0" err="1">
                          <a:solidFill>
                            <a:schemeClr val="tx1"/>
                          </a:solidFill>
                          <a:effectLst/>
                        </a:rPr>
                        <a:t>Development,and</a:t>
                      </a:r>
                      <a:r>
                        <a:rPr lang="en-US" sz="1100" b="0">
                          <a:solidFill>
                            <a:schemeClr val="tx1"/>
                          </a:solidFill>
                          <a:effectLst/>
                        </a:rPr>
                        <a:t> Testing of </a:t>
                      </a:r>
                      <a:r>
                        <a:rPr lang="en-US" sz="1100" b="0" err="1">
                          <a:solidFill>
                            <a:schemeClr val="tx1"/>
                          </a:solidFill>
                          <a:effectLst/>
                        </a:rPr>
                        <a:t>Umbillical</a:t>
                      </a:r>
                      <a:r>
                        <a:rPr lang="en-US" sz="1100" b="0">
                          <a:solidFill>
                            <a:schemeClr val="tx1"/>
                          </a:solidFill>
                          <a:effectLst/>
                        </a:rPr>
                        <a:t> System Mechanisms for the X-33 Advanced Technology Demonstrator," NASA, U.S. Government, Merritt Island, FL, 1999.</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535783"/>
                  </a:ext>
                </a:extLst>
              </a:tr>
              <a:tr h="285466">
                <a:tc>
                  <a:txBody>
                    <a:bodyPr/>
                    <a:lstStyle/>
                    <a:p>
                      <a:pPr marL="0" marR="0">
                        <a:spcBef>
                          <a:spcPts val="0"/>
                        </a:spcBef>
                        <a:spcAft>
                          <a:spcPts val="0"/>
                        </a:spcAft>
                      </a:pPr>
                      <a:r>
                        <a:rPr lang="en-US" sz="1100" b="0">
                          <a:solidFill>
                            <a:schemeClr val="tx1"/>
                          </a:solidFill>
                          <a:effectLst/>
                        </a:rPr>
                        <a:t>[7] B. G. Valentin </a:t>
                      </a:r>
                      <a:r>
                        <a:rPr lang="en-US" sz="1100" b="0" err="1">
                          <a:solidFill>
                            <a:schemeClr val="tx1"/>
                          </a:solidFill>
                          <a:effectLst/>
                        </a:rPr>
                        <a:t>Guinet</a:t>
                      </a:r>
                      <a:r>
                        <a:rPr lang="en-US" sz="1100" b="0">
                          <a:solidFill>
                            <a:schemeClr val="tx1"/>
                          </a:solidFill>
                          <a:effectLst/>
                        </a:rPr>
                        <a:t>, "ARES14BI “HYDRA” – A TWO-STAGE EXPERIMENTAL ROCKET PROJECT WITHIN THE PERSEUS," EUCASS Association, 2015.</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2588353"/>
                  </a:ext>
                </a:extLst>
              </a:tr>
              <a:tr h="298442">
                <a:tc>
                  <a:txBody>
                    <a:bodyPr/>
                    <a:lstStyle/>
                    <a:p>
                      <a:pPr marL="0" marR="0">
                        <a:spcBef>
                          <a:spcPts val="0"/>
                        </a:spcBef>
                        <a:spcAft>
                          <a:spcPts val="0"/>
                        </a:spcAft>
                      </a:pPr>
                      <a:r>
                        <a:rPr lang="en-US" sz="1100" b="0">
                          <a:solidFill>
                            <a:schemeClr val="tx1"/>
                          </a:solidFill>
                          <a:effectLst/>
                        </a:rPr>
                        <a:t>[8] G. J. T. P. M. William C. Manley, "Ares I Linear Mate Umbilical Plate and Collet," NASA, U.S. Government, Merritt Island, FL, 2012.</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3257628"/>
                  </a:ext>
                </a:extLst>
              </a:tr>
            </a:tbl>
          </a:graphicData>
        </a:graphic>
      </p:graphicFrame>
      <p:sp>
        <p:nvSpPr>
          <p:cNvPr id="15" name="Rectangle 3">
            <a:extLst>
              <a:ext uri="{FF2B5EF4-FFF2-40B4-BE49-F238E27FC236}">
                <a16:creationId xmlns:a16="http://schemas.microsoft.com/office/drawing/2014/main" id="{23AE7B5D-EBC5-0A42-B8FE-4FA79F78FE13}"/>
              </a:ext>
            </a:extLst>
          </p:cNvPr>
          <p:cNvSpPr>
            <a:spLocks noChangeArrowheads="1"/>
          </p:cNvSpPr>
          <p:nvPr/>
        </p:nvSpPr>
        <p:spPr bwMode="auto">
          <a:xfrm>
            <a:off x="-1952716" y="173767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CD85ED2B-F973-C946-B5E5-CC0FA570E3A4}"/>
              </a:ext>
            </a:extLst>
          </p:cNvPr>
          <p:cNvSpPr txBox="1"/>
          <p:nvPr/>
        </p:nvSpPr>
        <p:spPr>
          <a:xfrm>
            <a:off x="9330634" y="6456096"/>
            <a:ext cx="2172390" cy="523220"/>
          </a:xfrm>
          <a:prstGeom prst="rect">
            <a:avLst/>
          </a:prstGeom>
          <a:noFill/>
        </p:spPr>
        <p:txBody>
          <a:bodyPr wrap="none" rtlCol="0">
            <a:spAutoFit/>
          </a:bodyPr>
          <a:lstStyle/>
          <a:p>
            <a:r>
              <a:rPr lang="en-US" sz="1000"/>
              <a:t>9/15/2021 The Retractor Attackers- 17</a:t>
            </a:r>
          </a:p>
          <a:p>
            <a:endParaRPr lang="en-US"/>
          </a:p>
        </p:txBody>
      </p:sp>
      <p:graphicFrame>
        <p:nvGraphicFramePr>
          <p:cNvPr id="6" name="Table 5">
            <a:extLst>
              <a:ext uri="{FF2B5EF4-FFF2-40B4-BE49-F238E27FC236}">
                <a16:creationId xmlns:a16="http://schemas.microsoft.com/office/drawing/2014/main" id="{48D70CF8-8DC7-493A-BFDB-021152751FD3}"/>
              </a:ext>
            </a:extLst>
          </p:cNvPr>
          <p:cNvGraphicFramePr>
            <a:graphicFrameLocks noGrp="1"/>
          </p:cNvGraphicFramePr>
          <p:nvPr>
            <p:extLst>
              <p:ext uri="{D42A27DB-BD31-4B8C-83A1-F6EECF244321}">
                <p14:modId xmlns:p14="http://schemas.microsoft.com/office/powerpoint/2010/main" val="1739063142"/>
              </p:ext>
            </p:extLst>
          </p:nvPr>
        </p:nvGraphicFramePr>
        <p:xfrm>
          <a:off x="1472562" y="4758254"/>
          <a:ext cx="10027896" cy="1633439"/>
        </p:xfrm>
        <a:graphic>
          <a:graphicData uri="http://schemas.openxmlformats.org/drawingml/2006/table">
            <a:tbl>
              <a:tblPr firstRow="1" bandRow="1">
                <a:tableStyleId>{2D5ABB26-0587-4C30-8999-92F81FD0307C}</a:tableStyleId>
              </a:tblPr>
              <a:tblGrid>
                <a:gridCol w="10027896">
                  <a:extLst>
                    <a:ext uri="{9D8B030D-6E8A-4147-A177-3AD203B41FA5}">
                      <a16:colId xmlns:a16="http://schemas.microsoft.com/office/drawing/2014/main" val="829177242"/>
                    </a:ext>
                  </a:extLst>
                </a:gridCol>
              </a:tblGrid>
              <a:tr h="429479">
                <a:tc>
                  <a:txBody>
                    <a:bodyPr/>
                    <a:lstStyle/>
                    <a:p>
                      <a:pPr rtl="0" fontAlgn="base"/>
                      <a:r>
                        <a:rPr lang="en-US" sz="1100">
                          <a:effectLst/>
                        </a:rPr>
                        <a:t>[9] National Aeronautics and Space Administration, "Mobile Launcher Tower </a:t>
                      </a:r>
                      <a:r>
                        <a:rPr lang="en-US" sz="1100" err="1">
                          <a:effectLst/>
                        </a:rPr>
                        <a:t>Umbilicals</a:t>
                      </a:r>
                      <a:r>
                        <a:rPr lang="en-US" sz="1100">
                          <a:effectLst/>
                        </a:rPr>
                        <a:t> and Launch Accessories," NASA, October 2019. [Online]. Available: </a:t>
                      </a:r>
                      <a:r>
                        <a:rPr lang="en-US" sz="1100">
                          <a:effectLst/>
                          <a:hlinkClick r:id="rId2"/>
                        </a:rPr>
                        <a:t>https://www.nasa.gov/sites/default/files/atoms/files/fs-2018-02-250-ksc-ml_umbilical_fact_sheet.pdf</a:t>
                      </a:r>
                      <a:r>
                        <a:rPr lang="en-US" sz="1100">
                          <a:effectLst/>
                        </a:rPr>
                        <a:t>. [Accessed September 2021]. </a:t>
                      </a:r>
                      <a:endParaRPr lang="en-US">
                        <a:effectLst/>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475956837"/>
                  </a:ext>
                </a:extLst>
              </a:tr>
              <a:tr h="416847">
                <a:tc>
                  <a:txBody>
                    <a:bodyPr/>
                    <a:lstStyle/>
                    <a:p>
                      <a:pPr rtl="0" fontAlgn="base"/>
                      <a:r>
                        <a:rPr lang="en-US" sz="1100">
                          <a:effectLst/>
                        </a:rPr>
                        <a:t>[10] National Aeronatucis and Space Administration, "NASA Facts: Launch Complex 39, Pads A and B," NASA, March 2004. [Online]. Available: </a:t>
                      </a:r>
                      <a:r>
                        <a:rPr lang="en-US" sz="1100">
                          <a:effectLst/>
                          <a:hlinkClick r:id="rId3"/>
                        </a:rPr>
                        <a:t>https://www.nasa.gov/pdf/110689main_LC39.pdf</a:t>
                      </a:r>
                      <a:r>
                        <a:rPr lang="en-US" sz="1100">
                          <a:effectLst/>
                        </a:rPr>
                        <a:t>. [Accessed September 2021]. </a:t>
                      </a:r>
                      <a:endParaRPr lang="en-US">
                        <a:effectLst/>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080975283"/>
                  </a:ext>
                </a:extLst>
              </a:tr>
              <a:tr h="252634">
                <a:tc>
                  <a:txBody>
                    <a:bodyPr/>
                    <a:lstStyle/>
                    <a:p>
                      <a:pPr rtl="0" fontAlgn="base"/>
                      <a:r>
                        <a:rPr lang="en-US" sz="1100">
                          <a:effectLst/>
                        </a:rPr>
                        <a:t>[11] Blue Origin, "Blue Origin New Shepard," Blue Origin, 2021. [Online]. Available: </a:t>
                      </a:r>
                      <a:r>
                        <a:rPr lang="en-US" sz="1100">
                          <a:effectLst/>
                          <a:hlinkClick r:id="rId4"/>
                        </a:rPr>
                        <a:t>https://www.blueorigin.com/new-shepard/</a:t>
                      </a:r>
                      <a:r>
                        <a:rPr lang="en-US" sz="1100">
                          <a:effectLst/>
                        </a:rPr>
                        <a:t>. [Accessed September 2021]. </a:t>
                      </a:r>
                      <a:endParaRPr lang="en-US">
                        <a:effectLst/>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471520852"/>
                  </a:ext>
                </a:extLst>
              </a:tr>
              <a:tr h="252634">
                <a:tc>
                  <a:txBody>
                    <a:bodyPr/>
                    <a:lstStyle/>
                    <a:p>
                      <a:pPr rtl="0" fontAlgn="base"/>
                      <a:r>
                        <a:rPr lang="en-US" sz="1100">
                          <a:effectLst/>
                        </a:rPr>
                        <a:t>[12] R. J. Dalby, "V2 Rocket History," V2 Rocket History, 24 February 2019. [Online]. Available: </a:t>
                      </a:r>
                      <a:r>
                        <a:rPr lang="en-US" sz="1100">
                          <a:effectLst/>
                          <a:hlinkClick r:id="rId5"/>
                        </a:rPr>
                        <a:t>https://v2rockethistory.com/</a:t>
                      </a:r>
                      <a:r>
                        <a:rPr lang="en-US" sz="1100">
                          <a:effectLst/>
                        </a:rPr>
                        <a:t>. [Accessed September 2021]. </a:t>
                      </a:r>
                      <a:endParaRPr lang="en-US">
                        <a:effectLst/>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128446890"/>
                  </a:ext>
                </a:extLst>
              </a:tr>
              <a:tr h="252634">
                <a:tc>
                  <a:txBody>
                    <a:bodyPr/>
                    <a:lstStyle/>
                    <a:p>
                      <a:pPr rtl="0" fontAlgn="base"/>
                      <a:r>
                        <a:rPr lang="en-US" sz="1100">
                          <a:effectLst/>
                        </a:rPr>
                        <a:t>[13] R. C. </a:t>
                      </a:r>
                      <a:r>
                        <a:rPr lang="en-US" sz="1100" err="1">
                          <a:effectLst/>
                        </a:rPr>
                        <a:t>Hibbeler</a:t>
                      </a:r>
                      <a:r>
                        <a:rPr lang="en-US" sz="1100">
                          <a:effectLst/>
                        </a:rPr>
                        <a:t>, "Engineering Mechanics," in Dynamics, Chicago, Prentice Hall, 2012.  </a:t>
                      </a:r>
                      <a:endParaRPr lang="en-US">
                        <a:effectLst/>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676404710"/>
                  </a:ext>
                </a:extLst>
              </a:tr>
            </a:tbl>
          </a:graphicData>
        </a:graphic>
      </p:graphicFrame>
    </p:spTree>
    <p:extLst>
      <p:ext uri="{BB962C8B-B14F-4D97-AF65-F5344CB8AC3E}">
        <p14:creationId xmlns:p14="http://schemas.microsoft.com/office/powerpoint/2010/main" val="3288157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CB1-83E2-9D4C-BDDB-B8B652708B54}"/>
              </a:ext>
            </a:extLst>
          </p:cNvPr>
          <p:cNvSpPr>
            <a:spLocks noGrp="1"/>
          </p:cNvSpPr>
          <p:nvPr>
            <p:ph type="title"/>
          </p:nvPr>
        </p:nvSpPr>
        <p:spPr/>
        <p:txBody>
          <a:bodyPr/>
          <a:lstStyle/>
          <a:p>
            <a:r>
              <a:rPr lang="en-US"/>
              <a:t>References 2</a:t>
            </a:r>
          </a:p>
        </p:txBody>
      </p:sp>
      <p:graphicFrame>
        <p:nvGraphicFramePr>
          <p:cNvPr id="4" name="Content Placeholder 3">
            <a:extLst>
              <a:ext uri="{FF2B5EF4-FFF2-40B4-BE49-F238E27FC236}">
                <a16:creationId xmlns:a16="http://schemas.microsoft.com/office/drawing/2014/main" id="{60AB0FD3-0868-7140-990C-12BF8DB21044}"/>
              </a:ext>
            </a:extLst>
          </p:cNvPr>
          <p:cNvGraphicFramePr>
            <a:graphicFrameLocks noGrp="1"/>
          </p:cNvGraphicFramePr>
          <p:nvPr>
            <p:ph idx="1"/>
            <p:extLst>
              <p:ext uri="{D42A27DB-BD31-4B8C-83A1-F6EECF244321}">
                <p14:modId xmlns:p14="http://schemas.microsoft.com/office/powerpoint/2010/main" val="3675612904"/>
              </p:ext>
            </p:extLst>
          </p:nvPr>
        </p:nvGraphicFramePr>
        <p:xfrm>
          <a:off x="1918048" y="1929351"/>
          <a:ext cx="8355904" cy="1863090"/>
        </p:xfrm>
        <a:graphic>
          <a:graphicData uri="http://schemas.openxmlformats.org/drawingml/2006/table">
            <a:tbl>
              <a:tblPr firstRow="1" firstCol="1">
                <a:tableStyleId>{5C22544A-7EE6-4342-B048-85BDC9FD1C3A}</a:tableStyleId>
              </a:tblPr>
              <a:tblGrid>
                <a:gridCol w="629371">
                  <a:extLst>
                    <a:ext uri="{9D8B030D-6E8A-4147-A177-3AD203B41FA5}">
                      <a16:colId xmlns:a16="http://schemas.microsoft.com/office/drawing/2014/main" val="3078746958"/>
                    </a:ext>
                  </a:extLst>
                </a:gridCol>
                <a:gridCol w="7726533">
                  <a:extLst>
                    <a:ext uri="{9D8B030D-6E8A-4147-A177-3AD203B41FA5}">
                      <a16:colId xmlns:a16="http://schemas.microsoft.com/office/drawing/2014/main" val="1369195366"/>
                    </a:ext>
                  </a:extLst>
                </a:gridCol>
              </a:tblGrid>
              <a:tr h="0">
                <a:tc>
                  <a:txBody>
                    <a:bodyPr/>
                    <a:lstStyle/>
                    <a:p>
                      <a:pPr marL="0" marR="0">
                        <a:spcBef>
                          <a:spcPts val="0"/>
                        </a:spcBef>
                        <a:spcAft>
                          <a:spcPts val="0"/>
                        </a:spcAft>
                      </a:pPr>
                      <a:r>
                        <a:rPr lang="en-US" sz="1100" b="0">
                          <a:solidFill>
                            <a:schemeClr val="tx1">
                              <a:lumMod val="85000"/>
                              <a:lumOff val="15000"/>
                            </a:schemeClr>
                          </a:solidFill>
                          <a:effectLst/>
                        </a:rPr>
                        <a:t>[13]</a:t>
                      </a:r>
                      <a:endParaRPr lang="en-US" sz="1100" b="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b="0">
                          <a:solidFill>
                            <a:schemeClr val="tx1">
                              <a:lumMod val="85000"/>
                              <a:lumOff val="15000"/>
                            </a:schemeClr>
                          </a:solidFill>
                          <a:effectLst/>
                        </a:rPr>
                        <a:t>C. Santos, C. </a:t>
                      </a:r>
                      <a:r>
                        <a:rPr lang="en-US" sz="1100" b="0" err="1">
                          <a:solidFill>
                            <a:schemeClr val="tx1">
                              <a:lumMod val="85000"/>
                              <a:lumOff val="15000"/>
                            </a:schemeClr>
                          </a:solidFill>
                          <a:effectLst/>
                        </a:rPr>
                        <a:t>Pesce</a:t>
                      </a:r>
                      <a:r>
                        <a:rPr lang="en-US" sz="1100" b="0">
                          <a:solidFill>
                            <a:schemeClr val="tx1">
                              <a:lumMod val="85000"/>
                              <a:lumOff val="15000"/>
                            </a:schemeClr>
                          </a:solidFill>
                          <a:effectLst/>
                        </a:rPr>
                        <a:t>, R. Salles, G. </a:t>
                      </a:r>
                      <a:r>
                        <a:rPr lang="en-US" sz="1100" b="0" err="1">
                          <a:solidFill>
                            <a:schemeClr val="tx1">
                              <a:lumMod val="85000"/>
                              <a:lumOff val="15000"/>
                            </a:schemeClr>
                          </a:solidFill>
                          <a:effectLst/>
                        </a:rPr>
                        <a:t>Franzini</a:t>
                      </a:r>
                      <a:r>
                        <a:rPr lang="en-US" sz="1100" b="0">
                          <a:solidFill>
                            <a:schemeClr val="tx1">
                              <a:lumMod val="85000"/>
                              <a:lumOff val="15000"/>
                            </a:schemeClr>
                          </a:solidFill>
                          <a:effectLst/>
                        </a:rPr>
                        <a:t> and R. Tanaka, A Finite Element Model for Umbilical Cable Crushing Analysis, vol. Pipeline and Riser Technology, St. John's, Newfoundland: ASME 2015 34th International Conference on Ocean, Offshore and Artic Engineering, 2015.</a:t>
                      </a:r>
                      <a:endParaRPr lang="en-US" sz="1100" b="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2212741"/>
                  </a:ext>
                </a:extLst>
              </a:tr>
              <a:tr h="0">
                <a:tc>
                  <a:txBody>
                    <a:bodyPr/>
                    <a:lstStyle/>
                    <a:p>
                      <a:pPr marL="0" marR="0">
                        <a:spcBef>
                          <a:spcPts val="0"/>
                        </a:spcBef>
                        <a:spcAft>
                          <a:spcPts val="0"/>
                        </a:spcAft>
                      </a:pPr>
                      <a:r>
                        <a:rPr lang="en-US" sz="1100" b="0">
                          <a:solidFill>
                            <a:schemeClr val="tx1">
                              <a:lumMod val="85000"/>
                              <a:lumOff val="15000"/>
                            </a:schemeClr>
                          </a:solidFill>
                          <a:effectLst/>
                        </a:rPr>
                        <a:t>[14]</a:t>
                      </a:r>
                      <a:endParaRPr lang="en-US" sz="1100" b="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b="0">
                          <a:solidFill>
                            <a:schemeClr val="tx1">
                              <a:lumMod val="85000"/>
                              <a:lumOff val="15000"/>
                            </a:schemeClr>
                          </a:solidFill>
                          <a:effectLst/>
                        </a:rPr>
                        <a:t>W. C. Quan, Z. Y. Zhang, A. Q. Zhang and Q. F. Zhang, Three-Dimensional Dynamic Behavior of the Flexible Umbilical Cable System, vol. Applied Mechanics and Materials, D. Hoxha, Ed., Trans Tech Publications, 2013, pp. 225-229.</a:t>
                      </a:r>
                      <a:endParaRPr lang="en-US" sz="1100" b="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2698815"/>
                  </a:ext>
                </a:extLst>
              </a:tr>
              <a:tr h="0">
                <a:tc>
                  <a:txBody>
                    <a:bodyPr/>
                    <a:lstStyle/>
                    <a:p>
                      <a:pPr marL="0" marR="0">
                        <a:spcBef>
                          <a:spcPts val="0"/>
                        </a:spcBef>
                        <a:spcAft>
                          <a:spcPts val="0"/>
                        </a:spcAft>
                      </a:pPr>
                      <a:r>
                        <a:rPr lang="en-US" sz="1100" b="0">
                          <a:solidFill>
                            <a:schemeClr val="tx1">
                              <a:lumMod val="85000"/>
                              <a:lumOff val="15000"/>
                            </a:schemeClr>
                          </a:solidFill>
                          <a:effectLst/>
                        </a:rPr>
                        <a:t>[15]</a:t>
                      </a:r>
                      <a:endParaRPr lang="en-US" sz="1100" b="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b="0">
                          <a:solidFill>
                            <a:schemeClr val="tx1">
                              <a:lumMod val="85000"/>
                              <a:lumOff val="15000"/>
                            </a:schemeClr>
                          </a:solidFill>
                          <a:effectLst/>
                        </a:rPr>
                        <a:t>S. Kumar and S. P. </a:t>
                      </a:r>
                      <a:r>
                        <a:rPr lang="en-US" sz="1100" b="0" err="1">
                          <a:solidFill>
                            <a:schemeClr val="tx1">
                              <a:lumMod val="85000"/>
                              <a:lumOff val="15000"/>
                            </a:schemeClr>
                          </a:solidFill>
                          <a:effectLst/>
                        </a:rPr>
                        <a:t>Mahulikar</a:t>
                      </a:r>
                      <a:r>
                        <a:rPr lang="en-US" sz="1100" b="0">
                          <a:solidFill>
                            <a:schemeClr val="tx1">
                              <a:lumMod val="85000"/>
                              <a:lumOff val="15000"/>
                            </a:schemeClr>
                          </a:solidFill>
                          <a:effectLst/>
                        </a:rPr>
                        <a:t>, Reconstruction of aero-thermal heating and thermal protection material response of a </a:t>
                      </a:r>
                      <a:r>
                        <a:rPr lang="en-US" sz="1100" b="0" err="1">
                          <a:solidFill>
                            <a:schemeClr val="tx1">
                              <a:lumMod val="85000"/>
                              <a:lumOff val="15000"/>
                            </a:schemeClr>
                          </a:solidFill>
                          <a:effectLst/>
                        </a:rPr>
                        <a:t>Resuable</a:t>
                      </a:r>
                      <a:r>
                        <a:rPr lang="en-US" sz="1100" b="0">
                          <a:solidFill>
                            <a:schemeClr val="tx1">
                              <a:lumMod val="85000"/>
                              <a:lumOff val="15000"/>
                            </a:schemeClr>
                          </a:solidFill>
                          <a:effectLst/>
                        </a:rPr>
                        <a:t> Launch Vehicle using inverse method, vol. Applied Thermal Engineering, Applied Thermal Engineering, 2016, pp. 344-355.</a:t>
                      </a:r>
                      <a:endParaRPr lang="en-US" sz="1100" b="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5170481"/>
                  </a:ext>
                </a:extLst>
              </a:tr>
              <a:tr h="28575">
                <a:tc>
                  <a:txBody>
                    <a:bodyPr/>
                    <a:lstStyle/>
                    <a:p>
                      <a:pPr marL="0" marR="0">
                        <a:spcBef>
                          <a:spcPts val="0"/>
                        </a:spcBef>
                        <a:spcAft>
                          <a:spcPts val="0"/>
                        </a:spcAft>
                      </a:pPr>
                      <a:r>
                        <a:rPr lang="en-US" sz="1100" b="0">
                          <a:solidFill>
                            <a:schemeClr val="tx1">
                              <a:lumMod val="85000"/>
                              <a:lumOff val="15000"/>
                            </a:schemeClr>
                          </a:solidFill>
                          <a:effectLst/>
                        </a:rPr>
                        <a:t>[16]</a:t>
                      </a:r>
                      <a:endParaRPr lang="en-US" sz="1100" b="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b="0">
                          <a:solidFill>
                            <a:schemeClr val="tx1">
                              <a:lumMod val="85000"/>
                              <a:lumOff val="15000"/>
                            </a:schemeClr>
                          </a:solidFill>
                          <a:effectLst/>
                        </a:rPr>
                        <a:t>Z. Yang, Q. </a:t>
                      </a:r>
                      <a:r>
                        <a:rPr lang="en-US" sz="1100" b="0" err="1">
                          <a:solidFill>
                            <a:schemeClr val="tx1">
                              <a:lumMod val="85000"/>
                              <a:lumOff val="15000"/>
                            </a:schemeClr>
                          </a:solidFill>
                          <a:effectLst/>
                        </a:rPr>
                        <a:t>Su</a:t>
                      </a:r>
                      <a:r>
                        <a:rPr lang="en-US" sz="1100" b="0">
                          <a:solidFill>
                            <a:schemeClr val="tx1">
                              <a:lumMod val="85000"/>
                              <a:lumOff val="15000"/>
                            </a:schemeClr>
                          </a:solidFill>
                          <a:effectLst/>
                        </a:rPr>
                        <a:t>, S. Wu, Y. Mao, Q. Lu and H. Wang, Study on the nonlinear mechanical behavior of an umbilical under combined loads of tension and torsion, vol. Ocean Engineering, Harbin: Harbin Engineering University, 2021.</a:t>
                      </a:r>
                      <a:endParaRPr lang="en-US" sz="1100" b="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177265"/>
                  </a:ext>
                </a:extLst>
              </a:tr>
              <a:tr h="0">
                <a:tc>
                  <a:txBody>
                    <a:bodyPr/>
                    <a:lstStyle/>
                    <a:p>
                      <a:pPr marL="0" marR="0">
                        <a:spcBef>
                          <a:spcPts val="0"/>
                        </a:spcBef>
                        <a:spcAft>
                          <a:spcPts val="0"/>
                        </a:spcAft>
                      </a:pPr>
                      <a:r>
                        <a:rPr lang="en-US" sz="1100" b="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 Stock, "Cartoon Stock," [Online]. Available: https://</a:t>
                      </a:r>
                      <a:r>
                        <a:rPr lang="en-US" sz="1100" err="1">
                          <a:effectLst/>
                          <a:latin typeface="Calibri" panose="020F0502020204030204" pitchFamily="34" charset="0"/>
                          <a:ea typeface="Calibri" panose="020F0502020204030204" pitchFamily="34" charset="0"/>
                          <a:cs typeface="Times New Roman" panose="02020603050405020304" pitchFamily="18" charset="0"/>
                        </a:rPr>
                        <a:t>www.cartoonstock.com</a:t>
                      </a:r>
                      <a:r>
                        <a:rPr lang="en-US" sz="1100">
                          <a:effectLst/>
                          <a:latin typeface="Calibri" panose="020F0502020204030204" pitchFamily="34" charset="0"/>
                          <a:ea typeface="Calibri" panose="020F0502020204030204" pitchFamily="34" charset="0"/>
                          <a:cs typeface="Times New Roman" panose="02020603050405020304" pitchFamily="18" charset="0"/>
                        </a:rPr>
                        <a:t>/directory/c/</a:t>
                      </a:r>
                      <a:r>
                        <a:rPr lang="en-US" sz="1100" err="1">
                          <a:effectLst/>
                          <a:latin typeface="Calibri" panose="020F0502020204030204" pitchFamily="34" charset="0"/>
                          <a:ea typeface="Calibri" panose="020F0502020204030204" pitchFamily="34" charset="0"/>
                          <a:cs typeface="Times New Roman" panose="02020603050405020304" pitchFamily="18" charset="0"/>
                        </a:rPr>
                        <a:t>cape_canaveral.asp</a:t>
                      </a:r>
                      <a:r>
                        <a:rPr lang="en-US" sz="1100">
                          <a:effectLst/>
                          <a:latin typeface="Calibri" panose="020F0502020204030204" pitchFamily="34" charset="0"/>
                          <a:ea typeface="Calibri" panose="020F0502020204030204" pitchFamily="34" charset="0"/>
                          <a:cs typeface="Times New Roman" panose="02020603050405020304" pitchFamily="18" charset="0"/>
                        </a:rPr>
                        <a:t>. [Accessed 12 September 2021].</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8835978"/>
                  </a:ext>
                </a:extLst>
              </a:tr>
            </a:tbl>
          </a:graphicData>
        </a:graphic>
      </p:graphicFrame>
      <p:sp>
        <p:nvSpPr>
          <p:cNvPr id="5" name="TextBox 4">
            <a:extLst>
              <a:ext uri="{FF2B5EF4-FFF2-40B4-BE49-F238E27FC236}">
                <a16:creationId xmlns:a16="http://schemas.microsoft.com/office/drawing/2014/main" id="{B96EF792-7345-9143-A4CD-6186E8C65413}"/>
              </a:ext>
            </a:extLst>
          </p:cNvPr>
          <p:cNvSpPr txBox="1"/>
          <p:nvPr/>
        </p:nvSpPr>
        <p:spPr>
          <a:xfrm>
            <a:off x="9319413" y="6334780"/>
            <a:ext cx="2183611" cy="523220"/>
          </a:xfrm>
          <a:prstGeom prst="rect">
            <a:avLst/>
          </a:prstGeom>
          <a:noFill/>
        </p:spPr>
        <p:txBody>
          <a:bodyPr wrap="none" rtlCol="0">
            <a:spAutoFit/>
          </a:bodyPr>
          <a:lstStyle/>
          <a:p>
            <a:r>
              <a:rPr lang="en-US" sz="1000"/>
              <a:t>9/15/2021 The Retractor Attackers- 18</a:t>
            </a:r>
          </a:p>
          <a:p>
            <a:endParaRPr lang="en-US"/>
          </a:p>
        </p:txBody>
      </p:sp>
    </p:spTree>
    <p:extLst>
      <p:ext uri="{BB962C8B-B14F-4D97-AF65-F5344CB8AC3E}">
        <p14:creationId xmlns:p14="http://schemas.microsoft.com/office/powerpoint/2010/main" val="201336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3"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7"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8"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9"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0"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CCB1FE3E-29A5-334B-8BBF-7533FC564EB8}"/>
              </a:ext>
            </a:extLst>
          </p:cNvPr>
          <p:cNvSpPr>
            <a:spLocks noGrp="1"/>
          </p:cNvSpPr>
          <p:nvPr>
            <p:ph type="title"/>
          </p:nvPr>
        </p:nvSpPr>
        <p:spPr>
          <a:xfrm>
            <a:off x="7112976" y="641839"/>
            <a:ext cx="1821392" cy="879068"/>
          </a:xfrm>
          <a:ln w="28575">
            <a:solidFill>
              <a:srgbClr val="0070C0"/>
            </a:solidFill>
          </a:ln>
        </p:spPr>
        <p:txBody>
          <a:bodyPr>
            <a:normAutofit/>
          </a:bodyPr>
          <a:lstStyle/>
          <a:p>
            <a:r>
              <a:rPr lang="en-US"/>
              <a:t>Client </a:t>
            </a:r>
          </a:p>
        </p:txBody>
      </p:sp>
      <p:pic>
        <p:nvPicPr>
          <p:cNvPr id="5" name="Picture 5">
            <a:extLst>
              <a:ext uri="{FF2B5EF4-FFF2-40B4-BE49-F238E27FC236}">
                <a16:creationId xmlns:a16="http://schemas.microsoft.com/office/drawing/2014/main" id="{DCFA6533-BDAD-4AAC-B749-5F270A9F799B}"/>
              </a:ext>
            </a:extLst>
          </p:cNvPr>
          <p:cNvPicPr>
            <a:picLocks noChangeAspect="1"/>
          </p:cNvPicPr>
          <p:nvPr/>
        </p:nvPicPr>
        <p:blipFill rotWithShape="1">
          <a:blip r:embed="rId3"/>
          <a:srcRect l="7451" r="15835"/>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767D63E6-C50D-A440-A48F-766D609312B3}"/>
              </a:ext>
            </a:extLst>
          </p:cNvPr>
          <p:cNvSpPr>
            <a:spLocks noGrp="1"/>
          </p:cNvSpPr>
          <p:nvPr>
            <p:ph idx="1"/>
          </p:nvPr>
        </p:nvSpPr>
        <p:spPr>
          <a:xfrm>
            <a:off x="4547251" y="2048933"/>
            <a:ext cx="6955772" cy="3742267"/>
          </a:xfrm>
        </p:spPr>
        <p:txBody>
          <a:bodyPr>
            <a:normAutofit/>
          </a:bodyPr>
          <a:lstStyle/>
          <a:p>
            <a:r>
              <a:rPr lang="en-US" sz="2000"/>
              <a:t>Kaitlyn Barr – Mechanical Engineer, Space Systems</a:t>
            </a:r>
          </a:p>
          <a:p>
            <a:r>
              <a:rPr lang="en-US" sz="2000"/>
              <a:t>Northrop Grumman – Defining Possible</a:t>
            </a:r>
            <a:endParaRPr lang="en-US"/>
          </a:p>
          <a:p>
            <a:pPr>
              <a:buClr>
                <a:srgbClr val="1287C3"/>
              </a:buClr>
            </a:pPr>
            <a:r>
              <a:rPr lang="en-US" sz="2000" i="1">
                <a:ea typeface="+mn-lt"/>
                <a:cs typeface="+mn-lt"/>
              </a:rPr>
              <a:t>"We design, develop, build and support some of the world’s most advanced products, from cutting-edge aircraft and next-generation spacecraft to unrivaled cyber security systems and all-seeing radars."</a:t>
            </a:r>
            <a:r>
              <a:rPr lang="en-US" sz="2000">
                <a:ea typeface="+mn-lt"/>
                <a:cs typeface="+mn-lt"/>
              </a:rPr>
              <a:t> </a:t>
            </a:r>
            <a:endParaRPr lang="en-US"/>
          </a:p>
          <a:p>
            <a:pPr>
              <a:buClr>
                <a:srgbClr val="1287C3"/>
              </a:buClr>
            </a:pPr>
            <a:endParaRPr lang="en-US"/>
          </a:p>
        </p:txBody>
      </p:sp>
      <p:sp>
        <p:nvSpPr>
          <p:cNvPr id="4" name="TextBox 3">
            <a:extLst>
              <a:ext uri="{FF2B5EF4-FFF2-40B4-BE49-F238E27FC236}">
                <a16:creationId xmlns:a16="http://schemas.microsoft.com/office/drawing/2014/main" id="{8796D283-ABF3-1545-A5F8-AD513DB2973D}"/>
              </a:ext>
            </a:extLst>
          </p:cNvPr>
          <p:cNvSpPr txBox="1"/>
          <p:nvPr/>
        </p:nvSpPr>
        <p:spPr>
          <a:xfrm>
            <a:off x="9928706" y="6354099"/>
            <a:ext cx="1593706" cy="523220"/>
          </a:xfrm>
          <a:prstGeom prst="rect">
            <a:avLst/>
          </a:prstGeom>
          <a:noFill/>
        </p:spPr>
        <p:txBody>
          <a:bodyPr wrap="none" lIns="91440" tIns="45720" rIns="91440" bIns="45720" rtlCol="0" anchor="t">
            <a:spAutoFit/>
          </a:bodyPr>
          <a:lstStyle/>
          <a:p>
            <a:r>
              <a:rPr lang="en-US" sz="1000"/>
              <a:t>9/15/2021 Leah Blakney - 2</a:t>
            </a:r>
          </a:p>
          <a:p>
            <a:endParaRPr lang="en-US"/>
          </a:p>
        </p:txBody>
      </p:sp>
    </p:spTree>
    <p:extLst>
      <p:ext uri="{BB962C8B-B14F-4D97-AF65-F5344CB8AC3E}">
        <p14:creationId xmlns:p14="http://schemas.microsoft.com/office/powerpoint/2010/main" val="1262613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A64A-10FE-D24A-87D2-9FD9DCF78853}"/>
              </a:ext>
            </a:extLst>
          </p:cNvPr>
          <p:cNvSpPr>
            <a:spLocks noGrp="1"/>
          </p:cNvSpPr>
          <p:nvPr>
            <p:ph type="title"/>
          </p:nvPr>
        </p:nvSpPr>
        <p:spPr>
          <a:xfrm>
            <a:off x="4450373" y="313837"/>
            <a:ext cx="4426927" cy="733548"/>
          </a:xfrm>
          <a:ln w="28575">
            <a:solidFill>
              <a:srgbClr val="0070C0"/>
            </a:solidFill>
          </a:ln>
        </p:spPr>
        <p:txBody>
          <a:bodyPr>
            <a:normAutofit/>
          </a:bodyPr>
          <a:lstStyle/>
          <a:p>
            <a:pPr algn="ctr"/>
            <a:r>
              <a:rPr lang="en-US" sz="4000"/>
              <a:t>Project Description</a:t>
            </a:r>
            <a:endParaRPr lang="en-US"/>
          </a:p>
        </p:txBody>
      </p:sp>
      <p:sp>
        <p:nvSpPr>
          <p:cNvPr id="3" name="Content Placeholder 2">
            <a:extLst>
              <a:ext uri="{FF2B5EF4-FFF2-40B4-BE49-F238E27FC236}">
                <a16:creationId xmlns:a16="http://schemas.microsoft.com/office/drawing/2014/main" id="{45CAE122-830B-9043-92C0-38D3F290D5C1}"/>
              </a:ext>
            </a:extLst>
          </p:cNvPr>
          <p:cNvSpPr>
            <a:spLocks noGrp="1"/>
          </p:cNvSpPr>
          <p:nvPr>
            <p:ph idx="1"/>
          </p:nvPr>
        </p:nvSpPr>
        <p:spPr>
          <a:xfrm>
            <a:off x="645413" y="2044002"/>
            <a:ext cx="5064370" cy="4486154"/>
          </a:xfrm>
        </p:spPr>
        <p:txBody>
          <a:bodyPr vert="horz" lIns="91440" tIns="45720" rIns="91440" bIns="45720" rtlCol="0" anchor="t">
            <a:normAutofit/>
          </a:bodyPr>
          <a:lstStyle/>
          <a:p>
            <a:pPr marL="0" indent="0">
              <a:buNone/>
            </a:pPr>
            <a:r>
              <a:rPr lang="en-US">
                <a:cs typeface="Calibri"/>
              </a:rPr>
              <a:t>             </a:t>
            </a:r>
            <a:r>
              <a:rPr lang="en-US" u="sng">
                <a:cs typeface="Calibri"/>
              </a:rPr>
              <a:t>Umbilical </a:t>
            </a:r>
            <a:endParaRPr lang="en-US" sz="3200" u="sng">
              <a:cs typeface="Calibri"/>
            </a:endParaRPr>
          </a:p>
          <a:p>
            <a:pPr lvl="1" indent="0"/>
            <a:r>
              <a:rPr lang="en-US">
                <a:cs typeface="Calibri"/>
              </a:rPr>
              <a:t>Consists of cables and hoses</a:t>
            </a:r>
          </a:p>
          <a:p>
            <a:pPr lvl="1" indent="0"/>
            <a:r>
              <a:rPr lang="en-US">
                <a:ea typeface="+mn-lt"/>
                <a:cs typeface="+mn-lt"/>
              </a:rPr>
              <a:t>Connect vehicle to Ground Support Equipment (GSE)</a:t>
            </a:r>
            <a:endParaRPr lang="en-US">
              <a:cs typeface="Calibri"/>
            </a:endParaRPr>
          </a:p>
          <a:p>
            <a:pPr lvl="1" indent="0"/>
            <a:r>
              <a:rPr lang="en-US">
                <a:ea typeface="+mn-lt"/>
                <a:cs typeface="+mn-lt"/>
              </a:rPr>
              <a:t>Provides electrical power to vehicle</a:t>
            </a:r>
            <a:endParaRPr lang="en-US">
              <a:cs typeface="Calibri"/>
            </a:endParaRPr>
          </a:p>
          <a:p>
            <a:pPr marL="0" indent="0">
              <a:buNone/>
            </a:pPr>
            <a:r>
              <a:rPr lang="en-US">
                <a:cs typeface="Calibri"/>
              </a:rPr>
              <a:t>             </a:t>
            </a:r>
            <a:r>
              <a:rPr lang="en-US" u="sng">
                <a:cs typeface="Calibri"/>
              </a:rPr>
              <a:t>Retraction</a:t>
            </a:r>
            <a:r>
              <a:rPr lang="en-US">
                <a:cs typeface="Calibri"/>
              </a:rPr>
              <a:t> </a:t>
            </a:r>
          </a:p>
          <a:p>
            <a:pPr lvl="1" indent="0"/>
            <a:r>
              <a:rPr lang="en-US">
                <a:ea typeface="+mn-lt"/>
                <a:cs typeface="+mn-lt"/>
              </a:rPr>
              <a:t>Pulls umbilical away from vehicle</a:t>
            </a:r>
          </a:p>
          <a:p>
            <a:pPr lvl="1" indent="0"/>
            <a:r>
              <a:rPr lang="en-US">
                <a:cs typeface="Calibri"/>
              </a:rPr>
              <a:t>Prevents damage to vehicle during lift off</a:t>
            </a:r>
          </a:p>
          <a:p>
            <a:endParaRPr lang="en-US">
              <a:cs typeface="Calibri"/>
            </a:endParaRPr>
          </a:p>
          <a:p>
            <a:pPr marL="457200" lvl="1" indent="0">
              <a:buNone/>
            </a:pPr>
            <a:endParaRPr lang="en-US">
              <a:cs typeface="Calibri"/>
            </a:endParaRPr>
          </a:p>
        </p:txBody>
      </p:sp>
      <p:sp>
        <p:nvSpPr>
          <p:cNvPr id="4" name="Footer Placeholder 3">
            <a:extLst>
              <a:ext uri="{FF2B5EF4-FFF2-40B4-BE49-F238E27FC236}">
                <a16:creationId xmlns:a16="http://schemas.microsoft.com/office/drawing/2014/main" id="{C6E8FC05-2600-4506-B3FD-585A72A504AB}"/>
              </a:ext>
            </a:extLst>
          </p:cNvPr>
          <p:cNvSpPr>
            <a:spLocks noGrp="1"/>
          </p:cNvSpPr>
          <p:nvPr>
            <p:ph type="ftr" sz="quarter" idx="11"/>
          </p:nvPr>
        </p:nvSpPr>
        <p:spPr>
          <a:xfrm>
            <a:off x="10029092" y="6491165"/>
            <a:ext cx="2162907" cy="365125"/>
          </a:xfrm>
        </p:spPr>
        <p:txBody>
          <a:bodyPr/>
          <a:lstStyle/>
          <a:p>
            <a:r>
              <a:rPr lang="en-US"/>
              <a:t>9/15/2021 Leah Blakney - 3</a:t>
            </a:r>
          </a:p>
        </p:txBody>
      </p:sp>
      <p:sp>
        <p:nvSpPr>
          <p:cNvPr id="5" name="TextBox 4">
            <a:extLst>
              <a:ext uri="{FF2B5EF4-FFF2-40B4-BE49-F238E27FC236}">
                <a16:creationId xmlns:a16="http://schemas.microsoft.com/office/drawing/2014/main" id="{A795B11B-8BF3-46A6-A41B-967BEF3F11DA}"/>
              </a:ext>
            </a:extLst>
          </p:cNvPr>
          <p:cNvSpPr txBox="1"/>
          <p:nvPr/>
        </p:nvSpPr>
        <p:spPr>
          <a:xfrm>
            <a:off x="1548912" y="1235320"/>
            <a:ext cx="102283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ea typeface="+mn-lt"/>
                <a:cs typeface="+mn-lt"/>
              </a:rPr>
              <a:t>Northrop Grumman Umbilical Retraction Mechanism</a:t>
            </a:r>
            <a:endParaRPr lang="en-US" sz="3200">
              <a:cs typeface="Calibri" panose="020F0502020204030204"/>
            </a:endParaRPr>
          </a:p>
        </p:txBody>
      </p:sp>
      <p:pic>
        <p:nvPicPr>
          <p:cNvPr id="6" name="Picture 6" descr="Diagram&#10;&#10;Description automatically generated">
            <a:extLst>
              <a:ext uri="{FF2B5EF4-FFF2-40B4-BE49-F238E27FC236}">
                <a16:creationId xmlns:a16="http://schemas.microsoft.com/office/drawing/2014/main" id="{0F06FA1F-E9D3-46B9-9CDF-3FC2AE0484E9}"/>
              </a:ext>
            </a:extLst>
          </p:cNvPr>
          <p:cNvPicPr>
            <a:picLocks noChangeAspect="1"/>
          </p:cNvPicPr>
          <p:nvPr/>
        </p:nvPicPr>
        <p:blipFill>
          <a:blip r:embed="rId2"/>
          <a:stretch>
            <a:fillRect/>
          </a:stretch>
        </p:blipFill>
        <p:spPr>
          <a:xfrm>
            <a:off x="5857142" y="2045893"/>
            <a:ext cx="6164873" cy="3320128"/>
          </a:xfrm>
          <a:prstGeom prst="rect">
            <a:avLst/>
          </a:prstGeom>
        </p:spPr>
      </p:pic>
      <p:sp>
        <p:nvSpPr>
          <p:cNvPr id="7" name="TextBox 6">
            <a:extLst>
              <a:ext uri="{FF2B5EF4-FFF2-40B4-BE49-F238E27FC236}">
                <a16:creationId xmlns:a16="http://schemas.microsoft.com/office/drawing/2014/main" id="{EF86276B-1997-4352-A68B-9A4C029AA2FE}"/>
              </a:ext>
            </a:extLst>
          </p:cNvPr>
          <p:cNvSpPr txBox="1"/>
          <p:nvPr/>
        </p:nvSpPr>
        <p:spPr>
          <a:xfrm>
            <a:off x="7470530" y="5320434"/>
            <a:ext cx="364001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Figure 1: Umbilical diagram on vehicle</a:t>
            </a:r>
          </a:p>
        </p:txBody>
      </p:sp>
    </p:spTree>
    <p:extLst>
      <p:ext uri="{BB962C8B-B14F-4D97-AF65-F5344CB8AC3E}">
        <p14:creationId xmlns:p14="http://schemas.microsoft.com/office/powerpoint/2010/main" val="1144135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6DD89-C678-BD47-9502-97435A96A1D8}"/>
              </a:ext>
            </a:extLst>
          </p:cNvPr>
          <p:cNvSpPr>
            <a:spLocks noGrp="1"/>
          </p:cNvSpPr>
          <p:nvPr>
            <p:ph type="title"/>
          </p:nvPr>
        </p:nvSpPr>
        <p:spPr>
          <a:xfrm>
            <a:off x="5096484" y="524608"/>
            <a:ext cx="2874964" cy="910003"/>
          </a:xfrm>
          <a:ln w="28575">
            <a:solidFill>
              <a:srgbClr val="0070C0"/>
            </a:solidFill>
          </a:ln>
        </p:spPr>
        <p:txBody>
          <a:bodyPr/>
          <a:lstStyle/>
          <a:p>
            <a:r>
              <a:rPr lang="en-US"/>
              <a:t>Background </a:t>
            </a:r>
          </a:p>
        </p:txBody>
      </p:sp>
      <p:sp>
        <p:nvSpPr>
          <p:cNvPr id="3" name="Content Placeholder 2">
            <a:extLst>
              <a:ext uri="{FF2B5EF4-FFF2-40B4-BE49-F238E27FC236}">
                <a16:creationId xmlns:a16="http://schemas.microsoft.com/office/drawing/2014/main" id="{B8181944-B5E5-554A-9634-405C2D9C86C0}"/>
              </a:ext>
            </a:extLst>
          </p:cNvPr>
          <p:cNvSpPr>
            <a:spLocks noGrp="1"/>
          </p:cNvSpPr>
          <p:nvPr>
            <p:ph idx="1"/>
          </p:nvPr>
        </p:nvSpPr>
        <p:spPr>
          <a:xfrm>
            <a:off x="1484310" y="2666999"/>
            <a:ext cx="4512356" cy="3124201"/>
          </a:xfrm>
        </p:spPr>
        <p:txBody>
          <a:bodyPr vert="horz" lIns="91440" tIns="45720" rIns="91440" bIns="45720" rtlCol="0" anchor="t">
            <a:normAutofit/>
          </a:bodyPr>
          <a:lstStyle/>
          <a:p>
            <a:r>
              <a:rPr lang="en-US" sz="2000">
                <a:cs typeface="Calibri"/>
              </a:rPr>
              <a:t>Bungee cords currently used at Northrop Grumman to safely retract umbilical from craft</a:t>
            </a:r>
          </a:p>
          <a:p>
            <a:pPr>
              <a:buClr>
                <a:srgbClr val="1287C3"/>
              </a:buClr>
            </a:pPr>
            <a:r>
              <a:rPr lang="en-US" sz="2000">
                <a:cs typeface="Calibri"/>
              </a:rPr>
              <a:t>Applies side force which can affect takeoff in the event of detachment failure</a:t>
            </a:r>
          </a:p>
        </p:txBody>
      </p:sp>
      <p:sp>
        <p:nvSpPr>
          <p:cNvPr id="4" name="Footer Placeholder 3">
            <a:extLst>
              <a:ext uri="{FF2B5EF4-FFF2-40B4-BE49-F238E27FC236}">
                <a16:creationId xmlns:a16="http://schemas.microsoft.com/office/drawing/2014/main" id="{45D89FA0-7671-4DE3-BC17-32860D4D732A}"/>
              </a:ext>
            </a:extLst>
          </p:cNvPr>
          <p:cNvSpPr>
            <a:spLocks noGrp="1"/>
          </p:cNvSpPr>
          <p:nvPr>
            <p:ph type="ftr" sz="quarter" idx="11"/>
          </p:nvPr>
        </p:nvSpPr>
        <p:spPr>
          <a:xfrm>
            <a:off x="10029092" y="6491165"/>
            <a:ext cx="2162907" cy="365125"/>
          </a:xfrm>
        </p:spPr>
        <p:txBody>
          <a:bodyPr/>
          <a:lstStyle/>
          <a:p>
            <a:r>
              <a:rPr lang="en-US"/>
              <a:t>9/15/2021 Jonathan Armijo - 4</a:t>
            </a:r>
            <a:endParaRPr lang="en-US">
              <a:cs typeface="Calibri"/>
            </a:endParaRPr>
          </a:p>
        </p:txBody>
      </p:sp>
      <p:pic>
        <p:nvPicPr>
          <p:cNvPr id="10" name="Picture 10">
            <a:extLst>
              <a:ext uri="{FF2B5EF4-FFF2-40B4-BE49-F238E27FC236}">
                <a16:creationId xmlns:a16="http://schemas.microsoft.com/office/drawing/2014/main" id="{35A0FE3A-0AF1-40B2-8FA0-357369ED7629}"/>
              </a:ext>
            </a:extLst>
          </p:cNvPr>
          <p:cNvPicPr>
            <a:picLocks noChangeAspect="1"/>
          </p:cNvPicPr>
          <p:nvPr/>
        </p:nvPicPr>
        <p:blipFill rotWithShape="1">
          <a:blip r:embed="rId2"/>
          <a:srcRect l="5831" t="3182" r="29474" b="5000"/>
          <a:stretch/>
        </p:blipFill>
        <p:spPr>
          <a:xfrm>
            <a:off x="6530238" y="2574187"/>
            <a:ext cx="5093901" cy="2982037"/>
          </a:xfrm>
          <a:prstGeom prst="rect">
            <a:avLst/>
          </a:prstGeom>
          <a:ln>
            <a:solidFill>
              <a:schemeClr val="tx1"/>
            </a:solidFill>
          </a:ln>
        </p:spPr>
      </p:pic>
      <p:sp>
        <p:nvSpPr>
          <p:cNvPr id="5" name="TextBox 4">
            <a:extLst>
              <a:ext uri="{FF2B5EF4-FFF2-40B4-BE49-F238E27FC236}">
                <a16:creationId xmlns:a16="http://schemas.microsoft.com/office/drawing/2014/main" id="{042C0EFA-C0A9-2A44-B95C-B072DA5ADD03}"/>
              </a:ext>
            </a:extLst>
          </p:cNvPr>
          <p:cNvSpPr txBox="1"/>
          <p:nvPr/>
        </p:nvSpPr>
        <p:spPr>
          <a:xfrm>
            <a:off x="6488856" y="5557142"/>
            <a:ext cx="3210110" cy="369332"/>
          </a:xfrm>
          <a:prstGeom prst="rect">
            <a:avLst/>
          </a:prstGeom>
          <a:noFill/>
        </p:spPr>
        <p:txBody>
          <a:bodyPr wrap="none" lIns="91440" tIns="45720" rIns="91440" bIns="45720" rtlCol="0" anchor="t">
            <a:spAutoFit/>
          </a:bodyPr>
          <a:lstStyle/>
          <a:p>
            <a:r>
              <a:rPr lang="en-US" sz="1400"/>
              <a:t>Figure 2: Current Bungee Cord Assembly</a:t>
            </a:r>
            <a:r>
              <a:rPr lang="en-US"/>
              <a:t> </a:t>
            </a:r>
          </a:p>
        </p:txBody>
      </p:sp>
    </p:spTree>
    <p:extLst>
      <p:ext uri="{BB962C8B-B14F-4D97-AF65-F5344CB8AC3E}">
        <p14:creationId xmlns:p14="http://schemas.microsoft.com/office/powerpoint/2010/main" val="711798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0D373-46D9-4A9A-B710-9FD9903311A1}"/>
              </a:ext>
            </a:extLst>
          </p:cNvPr>
          <p:cNvSpPr>
            <a:spLocks noGrp="1"/>
          </p:cNvSpPr>
          <p:nvPr>
            <p:ph type="title"/>
          </p:nvPr>
        </p:nvSpPr>
        <p:spPr>
          <a:xfrm>
            <a:off x="4385774" y="531935"/>
            <a:ext cx="4074345" cy="953965"/>
          </a:xfrm>
          <a:ln w="28575">
            <a:solidFill>
              <a:srgbClr val="0070C0"/>
            </a:solidFill>
          </a:ln>
        </p:spPr>
        <p:txBody>
          <a:bodyPr>
            <a:normAutofit/>
          </a:bodyPr>
          <a:lstStyle/>
          <a:p>
            <a:r>
              <a:rPr lang="en-US"/>
              <a:t>Benchmarking</a:t>
            </a:r>
          </a:p>
        </p:txBody>
      </p:sp>
      <p:sp>
        <p:nvSpPr>
          <p:cNvPr id="3" name="Content Placeholder 2">
            <a:extLst>
              <a:ext uri="{FF2B5EF4-FFF2-40B4-BE49-F238E27FC236}">
                <a16:creationId xmlns:a16="http://schemas.microsoft.com/office/drawing/2014/main" id="{6B6C653F-A29C-45CB-B3D9-AB122A343759}"/>
              </a:ext>
            </a:extLst>
          </p:cNvPr>
          <p:cNvSpPr>
            <a:spLocks noGrp="1"/>
          </p:cNvSpPr>
          <p:nvPr>
            <p:ph idx="1"/>
          </p:nvPr>
        </p:nvSpPr>
        <p:spPr>
          <a:xfrm>
            <a:off x="1249850" y="2652345"/>
            <a:ext cx="4074345" cy="3021625"/>
          </a:xfrm>
        </p:spPr>
        <p:txBody>
          <a:bodyPr vert="horz" lIns="91440" tIns="45720" rIns="91440" bIns="45720" rtlCol="0">
            <a:normAutofit/>
          </a:bodyPr>
          <a:lstStyle/>
          <a:p>
            <a:pPr>
              <a:lnSpc>
                <a:spcPct val="90000"/>
              </a:lnSpc>
            </a:pPr>
            <a:r>
              <a:rPr lang="en-US" sz="2000">
                <a:cs typeface="Calibri"/>
              </a:rPr>
              <a:t>NASA's Kennedy Launch Complex utilizes multiple swing arms and secondary retraction systems [10]</a:t>
            </a:r>
          </a:p>
          <a:p>
            <a:pPr>
              <a:lnSpc>
                <a:spcPct val="90000"/>
              </a:lnSpc>
            </a:pPr>
            <a:r>
              <a:rPr lang="en-US" sz="2000">
                <a:cs typeface="Calibri"/>
              </a:rPr>
              <a:t>WWII German A4-V2 missiles used tall poles that would fall away after the umbilical separated [12]</a:t>
            </a:r>
          </a:p>
          <a:p>
            <a:pPr>
              <a:lnSpc>
                <a:spcPct val="90000"/>
              </a:lnSpc>
            </a:pPr>
            <a:r>
              <a:rPr lang="en-US" sz="2000">
                <a:cs typeface="Calibri"/>
              </a:rPr>
              <a:t>Blue Origin's New Shepard had its umbilical retracted to the tower by a series of cables [11]</a:t>
            </a:r>
          </a:p>
          <a:p>
            <a:pPr>
              <a:lnSpc>
                <a:spcPct val="90000"/>
              </a:lnSpc>
            </a:pPr>
            <a:endParaRPr lang="en-US" sz="2000">
              <a:cs typeface="Calibri"/>
            </a:endParaRPr>
          </a:p>
        </p:txBody>
      </p:sp>
      <p:pic>
        <p:nvPicPr>
          <p:cNvPr id="13" name="Picture 14" descr="A picture containing sky, outdoor, transport, boat&#10;&#10;Description automatically generated">
            <a:extLst>
              <a:ext uri="{FF2B5EF4-FFF2-40B4-BE49-F238E27FC236}">
                <a16:creationId xmlns:a16="http://schemas.microsoft.com/office/drawing/2014/main" id="{A8CA3A39-B382-4CA6-A1B5-23F6BBC835D5}"/>
              </a:ext>
            </a:extLst>
          </p:cNvPr>
          <p:cNvPicPr>
            <a:picLocks noChangeAspect="1"/>
          </p:cNvPicPr>
          <p:nvPr/>
        </p:nvPicPr>
        <p:blipFill rotWithShape="1">
          <a:blip r:embed="rId3"/>
          <a:srcRect l="19910" r="33710" b="15106"/>
          <a:stretch/>
        </p:blipFill>
        <p:spPr>
          <a:xfrm>
            <a:off x="9828956" y="2117397"/>
            <a:ext cx="2092495" cy="3671711"/>
          </a:xfrm>
          <a:prstGeom prst="rect">
            <a:avLst/>
          </a:prstGeom>
          <a:ln>
            <a:solidFill>
              <a:schemeClr val="tx1"/>
            </a:solidFill>
          </a:ln>
        </p:spPr>
      </p:pic>
      <p:sp>
        <p:nvSpPr>
          <p:cNvPr id="4" name="Footer Placeholder 3">
            <a:extLst>
              <a:ext uri="{FF2B5EF4-FFF2-40B4-BE49-F238E27FC236}">
                <a16:creationId xmlns:a16="http://schemas.microsoft.com/office/drawing/2014/main" id="{8CE2B056-6D9C-4493-9193-D139E14536C6}"/>
              </a:ext>
            </a:extLst>
          </p:cNvPr>
          <p:cNvSpPr>
            <a:spLocks noGrp="1"/>
          </p:cNvSpPr>
          <p:nvPr>
            <p:ph type="ftr" sz="quarter" idx="11"/>
          </p:nvPr>
        </p:nvSpPr>
        <p:spPr>
          <a:xfrm>
            <a:off x="10032445" y="6430030"/>
            <a:ext cx="1886599" cy="365125"/>
          </a:xfrm>
        </p:spPr>
        <p:txBody>
          <a:bodyPr>
            <a:normAutofit/>
          </a:bodyPr>
          <a:lstStyle/>
          <a:p>
            <a:pPr>
              <a:spcAft>
                <a:spcPts val="600"/>
              </a:spcAft>
            </a:pPr>
            <a:r>
              <a:rPr lang="en-US"/>
              <a:t>9/15/2021 Jonathan Armijo – 5</a:t>
            </a:r>
            <a:endParaRPr lang="en-US">
              <a:cs typeface="Calibri"/>
            </a:endParaRPr>
          </a:p>
        </p:txBody>
      </p:sp>
      <p:pic>
        <p:nvPicPr>
          <p:cNvPr id="8" name="Picture 12" descr="A close-up of a rocket&#10;&#10;Description automatically generated with medium confidence">
            <a:extLst>
              <a:ext uri="{FF2B5EF4-FFF2-40B4-BE49-F238E27FC236}">
                <a16:creationId xmlns:a16="http://schemas.microsoft.com/office/drawing/2014/main" id="{D044793C-0FF5-462E-8B28-549DB5792E2E}"/>
              </a:ext>
            </a:extLst>
          </p:cNvPr>
          <p:cNvPicPr>
            <a:picLocks noChangeAspect="1"/>
          </p:cNvPicPr>
          <p:nvPr/>
        </p:nvPicPr>
        <p:blipFill rotWithShape="1">
          <a:blip r:embed="rId4"/>
          <a:srcRect l="20930" r="-388" b="-276"/>
          <a:stretch/>
        </p:blipFill>
        <p:spPr>
          <a:xfrm>
            <a:off x="5501133" y="2118976"/>
            <a:ext cx="1841201" cy="3635077"/>
          </a:xfrm>
          <a:prstGeom prst="rect">
            <a:avLst/>
          </a:prstGeom>
          <a:ln>
            <a:solidFill>
              <a:schemeClr val="tx1"/>
            </a:solidFill>
          </a:ln>
        </p:spPr>
      </p:pic>
      <p:pic>
        <p:nvPicPr>
          <p:cNvPr id="6" name="Picture 7">
            <a:extLst>
              <a:ext uri="{FF2B5EF4-FFF2-40B4-BE49-F238E27FC236}">
                <a16:creationId xmlns:a16="http://schemas.microsoft.com/office/drawing/2014/main" id="{F662A50E-8AFB-4A19-8B11-A14281AF69BD}"/>
              </a:ext>
            </a:extLst>
          </p:cNvPr>
          <p:cNvPicPr>
            <a:picLocks noChangeAspect="1"/>
          </p:cNvPicPr>
          <p:nvPr/>
        </p:nvPicPr>
        <p:blipFill rotWithShape="1">
          <a:blip r:embed="rId5"/>
          <a:srcRect l="2556" t="6101" r="28754" b="-1061"/>
          <a:stretch/>
        </p:blipFill>
        <p:spPr>
          <a:xfrm>
            <a:off x="7607367" y="2116015"/>
            <a:ext cx="1958186" cy="3635849"/>
          </a:xfrm>
          <a:prstGeom prst="rect">
            <a:avLst/>
          </a:prstGeom>
          <a:ln>
            <a:solidFill>
              <a:schemeClr val="tx1"/>
            </a:solidFill>
          </a:ln>
        </p:spPr>
      </p:pic>
      <p:sp>
        <p:nvSpPr>
          <p:cNvPr id="7" name="TextBox 6">
            <a:extLst>
              <a:ext uri="{FF2B5EF4-FFF2-40B4-BE49-F238E27FC236}">
                <a16:creationId xmlns:a16="http://schemas.microsoft.com/office/drawing/2014/main" id="{1F0AAD2E-FDD9-EE4F-9E9E-FA714054EE9E}"/>
              </a:ext>
            </a:extLst>
          </p:cNvPr>
          <p:cNvSpPr txBox="1"/>
          <p:nvPr/>
        </p:nvSpPr>
        <p:spPr>
          <a:xfrm>
            <a:off x="5538729" y="5794208"/>
            <a:ext cx="1662635" cy="307777"/>
          </a:xfrm>
          <a:prstGeom prst="rect">
            <a:avLst/>
          </a:prstGeom>
          <a:noFill/>
        </p:spPr>
        <p:txBody>
          <a:bodyPr wrap="none" lIns="91440" tIns="45720" rIns="91440" bIns="45720" rtlCol="0" anchor="t">
            <a:spAutoFit/>
          </a:bodyPr>
          <a:lstStyle/>
          <a:p>
            <a:r>
              <a:rPr lang="en-US" sz="1400"/>
              <a:t>Figure 3: NASA [10]</a:t>
            </a:r>
          </a:p>
        </p:txBody>
      </p:sp>
      <p:sp>
        <p:nvSpPr>
          <p:cNvPr id="9" name="TextBox 8">
            <a:extLst>
              <a:ext uri="{FF2B5EF4-FFF2-40B4-BE49-F238E27FC236}">
                <a16:creationId xmlns:a16="http://schemas.microsoft.com/office/drawing/2014/main" id="{8F9E661B-16C5-E546-A92C-654EA3918672}"/>
              </a:ext>
            </a:extLst>
          </p:cNvPr>
          <p:cNvSpPr txBox="1"/>
          <p:nvPr/>
        </p:nvSpPr>
        <p:spPr>
          <a:xfrm>
            <a:off x="9827343" y="5790687"/>
            <a:ext cx="2186240" cy="307777"/>
          </a:xfrm>
          <a:prstGeom prst="rect">
            <a:avLst/>
          </a:prstGeom>
          <a:noFill/>
        </p:spPr>
        <p:txBody>
          <a:bodyPr wrap="none" lIns="91440" tIns="45720" rIns="91440" bIns="45720" rtlCol="0" anchor="t">
            <a:spAutoFit/>
          </a:bodyPr>
          <a:lstStyle/>
          <a:p>
            <a:r>
              <a:rPr lang="en-US" sz="1400"/>
              <a:t>Figure 5: BLUE ORIGIN [11]</a:t>
            </a:r>
          </a:p>
        </p:txBody>
      </p:sp>
      <p:sp>
        <p:nvSpPr>
          <p:cNvPr id="11" name="TextBox 10">
            <a:extLst>
              <a:ext uri="{FF2B5EF4-FFF2-40B4-BE49-F238E27FC236}">
                <a16:creationId xmlns:a16="http://schemas.microsoft.com/office/drawing/2014/main" id="{DCC29E7F-D710-7440-82E8-75AEA51BC02A}"/>
              </a:ext>
            </a:extLst>
          </p:cNvPr>
          <p:cNvSpPr txBox="1"/>
          <p:nvPr/>
        </p:nvSpPr>
        <p:spPr>
          <a:xfrm>
            <a:off x="7502736" y="5790687"/>
            <a:ext cx="2322495" cy="307777"/>
          </a:xfrm>
          <a:prstGeom prst="rect">
            <a:avLst/>
          </a:prstGeom>
          <a:noFill/>
        </p:spPr>
        <p:txBody>
          <a:bodyPr wrap="none" lIns="91440" tIns="45720" rIns="91440" bIns="45720" rtlCol="0" anchor="t">
            <a:spAutoFit/>
          </a:bodyPr>
          <a:lstStyle/>
          <a:p>
            <a:r>
              <a:rPr lang="en-US" sz="1400"/>
              <a:t>Figure 4: GERMAN WWII [12]</a:t>
            </a:r>
          </a:p>
        </p:txBody>
      </p:sp>
    </p:spTree>
    <p:extLst>
      <p:ext uri="{BB962C8B-B14F-4D97-AF65-F5344CB8AC3E}">
        <p14:creationId xmlns:p14="http://schemas.microsoft.com/office/powerpoint/2010/main" val="363312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FDAE-ADDB-524E-ABE0-30D2ADC11FFC}"/>
              </a:ext>
            </a:extLst>
          </p:cNvPr>
          <p:cNvSpPr>
            <a:spLocks noGrp="1"/>
          </p:cNvSpPr>
          <p:nvPr>
            <p:ph type="title"/>
          </p:nvPr>
        </p:nvSpPr>
        <p:spPr>
          <a:xfrm>
            <a:off x="4532311" y="553915"/>
            <a:ext cx="4127867" cy="888023"/>
          </a:xfrm>
          <a:ln w="28575">
            <a:solidFill>
              <a:srgbClr val="0070C0"/>
            </a:solidFill>
          </a:ln>
        </p:spPr>
        <p:txBody>
          <a:bodyPr>
            <a:normAutofit/>
          </a:bodyPr>
          <a:lstStyle/>
          <a:p>
            <a:r>
              <a:rPr lang="en-US"/>
              <a:t>Literature Review</a:t>
            </a:r>
          </a:p>
        </p:txBody>
      </p:sp>
      <p:pic>
        <p:nvPicPr>
          <p:cNvPr id="5" name="Picture 4" descr="Diagram&#10;&#10;Description automatically generated">
            <a:extLst>
              <a:ext uri="{FF2B5EF4-FFF2-40B4-BE49-F238E27FC236}">
                <a16:creationId xmlns:a16="http://schemas.microsoft.com/office/drawing/2014/main" id="{53681749-D074-3445-B567-E0F5B8B69DF3}"/>
              </a:ext>
            </a:extLst>
          </p:cNvPr>
          <p:cNvPicPr>
            <a:picLocks noChangeAspect="1"/>
          </p:cNvPicPr>
          <p:nvPr/>
        </p:nvPicPr>
        <p:blipFill rotWithShape="1">
          <a:blip r:embed="rId3"/>
          <a:srcRect l="8010" r="19116" b="1"/>
          <a:stretch/>
        </p:blipFill>
        <p:spPr>
          <a:xfrm>
            <a:off x="8132097" y="1993853"/>
            <a:ext cx="3578224" cy="3719404"/>
          </a:xfrm>
          <a:prstGeom prst="rect">
            <a:avLst/>
          </a:prstGeom>
        </p:spPr>
      </p:pic>
      <p:sp>
        <p:nvSpPr>
          <p:cNvPr id="3" name="Content Placeholder 2">
            <a:extLst>
              <a:ext uri="{FF2B5EF4-FFF2-40B4-BE49-F238E27FC236}">
                <a16:creationId xmlns:a16="http://schemas.microsoft.com/office/drawing/2014/main" id="{6BEE3F3B-3124-6345-A529-65849C4B8DB0}"/>
              </a:ext>
            </a:extLst>
          </p:cNvPr>
          <p:cNvSpPr>
            <a:spLocks noGrp="1"/>
          </p:cNvSpPr>
          <p:nvPr>
            <p:ph idx="1"/>
          </p:nvPr>
        </p:nvSpPr>
        <p:spPr>
          <a:xfrm>
            <a:off x="1484311" y="2152650"/>
            <a:ext cx="6318099" cy="4021555"/>
          </a:xfrm>
        </p:spPr>
        <p:txBody>
          <a:bodyPr anchor="t">
            <a:normAutofit/>
          </a:bodyPr>
          <a:lstStyle/>
          <a:p>
            <a:pPr>
              <a:lnSpc>
                <a:spcPct val="90000"/>
              </a:lnSpc>
            </a:pPr>
            <a:r>
              <a:rPr lang="en-US" sz="2000"/>
              <a:t>Presented by Tao and Cong; an in-depth study of the subsystems and actuators of an umbilical system for propellent loading. Excessive details about dynamic forces the cables may experience during the process. [1]</a:t>
            </a:r>
          </a:p>
          <a:p>
            <a:pPr>
              <a:lnSpc>
                <a:spcPct val="90000"/>
              </a:lnSpc>
            </a:pPr>
            <a:r>
              <a:rPr lang="en-US" sz="2000"/>
              <a:t> Smit proposed an idea to wirelessly transmit power to the rocket using an umbilical with magnetic cores surrounded by two coupling coils. Creates magnetic field that can store power to then be transferred. [2]</a:t>
            </a:r>
          </a:p>
          <a:p>
            <a:pPr>
              <a:lnSpc>
                <a:spcPct val="90000"/>
              </a:lnSpc>
            </a:pPr>
            <a:r>
              <a:rPr lang="en-US" sz="2000"/>
              <a:t>Gosselin created a review of different umbilical systems used in Saturn, Shuttle, X-33, and Atlas V rockets. [3]</a:t>
            </a:r>
          </a:p>
          <a:p>
            <a:pPr>
              <a:lnSpc>
                <a:spcPct val="90000"/>
              </a:lnSpc>
            </a:pPr>
            <a:r>
              <a:rPr lang="en-US" sz="2000"/>
              <a:t>NASA article of the review and design of the Ares 1 vehicle [4]</a:t>
            </a:r>
          </a:p>
          <a:p>
            <a:pPr>
              <a:lnSpc>
                <a:spcPct val="90000"/>
              </a:lnSpc>
            </a:pPr>
            <a:endParaRPr lang="en-US" sz="1500"/>
          </a:p>
          <a:p>
            <a:pPr>
              <a:lnSpc>
                <a:spcPct val="90000"/>
              </a:lnSpc>
            </a:pPr>
            <a:endParaRPr lang="en-US" sz="1500"/>
          </a:p>
        </p:txBody>
      </p:sp>
      <p:sp>
        <p:nvSpPr>
          <p:cNvPr id="7" name="Footer Placeholder 3">
            <a:extLst>
              <a:ext uri="{FF2B5EF4-FFF2-40B4-BE49-F238E27FC236}">
                <a16:creationId xmlns:a16="http://schemas.microsoft.com/office/drawing/2014/main" id="{CE9E59BE-C30A-4568-B216-B2B4C7457AB5}"/>
              </a:ext>
            </a:extLst>
          </p:cNvPr>
          <p:cNvSpPr>
            <a:spLocks noGrp="1"/>
          </p:cNvSpPr>
          <p:nvPr>
            <p:ph type="ftr" sz="quarter" idx="11"/>
          </p:nvPr>
        </p:nvSpPr>
        <p:spPr>
          <a:xfrm>
            <a:off x="9808102" y="6421340"/>
            <a:ext cx="1694922" cy="365125"/>
          </a:xfrm>
        </p:spPr>
        <p:txBody>
          <a:bodyPr>
            <a:normAutofit/>
          </a:bodyPr>
          <a:lstStyle/>
          <a:p>
            <a:pPr>
              <a:spcAft>
                <a:spcPts val="600"/>
              </a:spcAft>
            </a:pPr>
            <a:r>
              <a:rPr lang="en-US"/>
              <a:t>9/15/2021 Griffin Brandt - 6</a:t>
            </a:r>
          </a:p>
        </p:txBody>
      </p:sp>
      <p:sp>
        <p:nvSpPr>
          <p:cNvPr id="4" name="TextBox 3">
            <a:extLst>
              <a:ext uri="{FF2B5EF4-FFF2-40B4-BE49-F238E27FC236}">
                <a16:creationId xmlns:a16="http://schemas.microsoft.com/office/drawing/2014/main" id="{447A6CA3-D1EB-154F-85AC-CCDA2F92122A}"/>
              </a:ext>
            </a:extLst>
          </p:cNvPr>
          <p:cNvSpPr txBox="1"/>
          <p:nvPr/>
        </p:nvSpPr>
        <p:spPr>
          <a:xfrm>
            <a:off x="8132377" y="5716043"/>
            <a:ext cx="3752950" cy="369332"/>
          </a:xfrm>
          <a:prstGeom prst="rect">
            <a:avLst/>
          </a:prstGeom>
          <a:noFill/>
        </p:spPr>
        <p:txBody>
          <a:bodyPr wrap="none" lIns="91440" tIns="45720" rIns="91440" bIns="45720" rtlCol="0" anchor="t">
            <a:spAutoFit/>
          </a:bodyPr>
          <a:lstStyle/>
          <a:p>
            <a:r>
              <a:rPr lang="en-US" sz="1400"/>
              <a:t>Figure 6: Subsystem of Propellent Umbilical</a:t>
            </a:r>
            <a:r>
              <a:rPr lang="en-US"/>
              <a:t> [1] </a:t>
            </a:r>
          </a:p>
        </p:txBody>
      </p:sp>
    </p:spTree>
    <p:extLst>
      <p:ext uri="{BB962C8B-B14F-4D97-AF65-F5344CB8AC3E}">
        <p14:creationId xmlns:p14="http://schemas.microsoft.com/office/powerpoint/2010/main" val="652289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156271-5F8F-40E5-8B72-2CC31B29A4DA}"/>
              </a:ext>
            </a:extLst>
          </p:cNvPr>
          <p:cNvSpPr>
            <a:spLocks noGrp="1"/>
          </p:cNvSpPr>
          <p:nvPr>
            <p:ph idx="1"/>
          </p:nvPr>
        </p:nvSpPr>
        <p:spPr>
          <a:xfrm>
            <a:off x="1484310" y="2007122"/>
            <a:ext cx="10018713" cy="3124201"/>
          </a:xfrm>
        </p:spPr>
        <p:txBody>
          <a:bodyPr vert="horz" lIns="91440" tIns="45720" rIns="91440" bIns="45720" rtlCol="0" anchor="t">
            <a:normAutofit fontScale="92500" lnSpcReduction="10000"/>
          </a:bodyPr>
          <a:lstStyle/>
          <a:p>
            <a:r>
              <a:rPr lang="en-US">
                <a:cs typeface="Calibri"/>
              </a:rPr>
              <a:t>Applied Thermal Engineering – Response of Reusable Launch Vehicle from temperature measurements [15]</a:t>
            </a:r>
          </a:p>
          <a:p>
            <a:r>
              <a:rPr lang="en-US">
                <a:cs typeface="Calibri"/>
              </a:rPr>
              <a:t>Umbilical Cable Crushing Analysis - </a:t>
            </a:r>
            <a:r>
              <a:rPr lang="en-US">
                <a:ea typeface="+mn-lt"/>
                <a:cs typeface="+mn-lt"/>
              </a:rPr>
              <a:t>Numerical model for prediction of the stress and strain fields in the umbilical cable components [13]</a:t>
            </a:r>
          </a:p>
          <a:p>
            <a:r>
              <a:rPr lang="en-US">
                <a:ea typeface="+mn-lt"/>
                <a:cs typeface="+mn-lt"/>
              </a:rPr>
              <a:t>Umbilical in Low Cycle Fatigue - Modeling flexible umbilical cable using a nonlinear finite element method to three-dimensional space [16]</a:t>
            </a:r>
          </a:p>
          <a:p>
            <a:r>
              <a:rPr lang="en-US">
                <a:ea typeface="+mn-lt"/>
                <a:cs typeface="+mn-lt"/>
              </a:rPr>
              <a:t>Behavior of Umbilical - Mechanical behavior of core structure of an umbilical due to polymer material [14]</a:t>
            </a:r>
          </a:p>
        </p:txBody>
      </p:sp>
      <p:sp>
        <p:nvSpPr>
          <p:cNvPr id="6" name="Footer Placeholder 3">
            <a:extLst>
              <a:ext uri="{FF2B5EF4-FFF2-40B4-BE49-F238E27FC236}">
                <a16:creationId xmlns:a16="http://schemas.microsoft.com/office/drawing/2014/main" id="{F7E61D04-6467-4F6D-9708-6E6D991FE1C9}"/>
              </a:ext>
            </a:extLst>
          </p:cNvPr>
          <p:cNvSpPr>
            <a:spLocks noGrp="1"/>
          </p:cNvSpPr>
          <p:nvPr>
            <p:ph type="ftr" sz="quarter" idx="11"/>
          </p:nvPr>
        </p:nvSpPr>
        <p:spPr>
          <a:xfrm>
            <a:off x="10029092" y="6491165"/>
            <a:ext cx="2162907" cy="365125"/>
          </a:xfrm>
        </p:spPr>
        <p:txBody>
          <a:bodyPr/>
          <a:lstStyle/>
          <a:p>
            <a:r>
              <a:rPr lang="en-US"/>
              <a:t>9/15/2021 Jack Shields - 7</a:t>
            </a:r>
          </a:p>
        </p:txBody>
      </p:sp>
      <p:sp>
        <p:nvSpPr>
          <p:cNvPr id="8" name="Title 1">
            <a:extLst>
              <a:ext uri="{FF2B5EF4-FFF2-40B4-BE49-F238E27FC236}">
                <a16:creationId xmlns:a16="http://schemas.microsoft.com/office/drawing/2014/main" id="{0D48820F-4738-4B2D-9682-B412578468D0}"/>
              </a:ext>
            </a:extLst>
          </p:cNvPr>
          <p:cNvSpPr txBox="1">
            <a:spLocks/>
          </p:cNvSpPr>
          <p:nvPr/>
        </p:nvSpPr>
        <p:spPr>
          <a:xfrm>
            <a:off x="4532311" y="553915"/>
            <a:ext cx="4127867" cy="888023"/>
          </a:xfrm>
          <a:prstGeom prst="rect">
            <a:avLst/>
          </a:prstGeom>
          <a:ln w="28575">
            <a:solidFill>
              <a:srgbClr val="0070C0"/>
            </a:solidFill>
          </a:ln>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Literature Review</a:t>
            </a:r>
          </a:p>
        </p:txBody>
      </p:sp>
    </p:spTree>
    <p:extLst>
      <p:ext uri="{BB962C8B-B14F-4D97-AF65-F5344CB8AC3E}">
        <p14:creationId xmlns:p14="http://schemas.microsoft.com/office/powerpoint/2010/main" val="413428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A8D33F-7658-49E0-91C1-A7399FE17D1A}"/>
              </a:ext>
            </a:extLst>
          </p:cNvPr>
          <p:cNvSpPr>
            <a:spLocks noGrp="1"/>
          </p:cNvSpPr>
          <p:nvPr>
            <p:ph idx="1"/>
          </p:nvPr>
        </p:nvSpPr>
        <p:spPr>
          <a:xfrm>
            <a:off x="1506291" y="1157653"/>
            <a:ext cx="10593144" cy="2573217"/>
          </a:xfrm>
        </p:spPr>
        <p:txBody>
          <a:bodyPr vert="horz" lIns="91440" tIns="45720" rIns="91440" bIns="45720" rtlCol="0" anchor="t">
            <a:normAutofit fontScale="92500" lnSpcReduction="20000"/>
          </a:bodyPr>
          <a:lstStyle/>
          <a:p>
            <a:r>
              <a:rPr lang="en-US">
                <a:ea typeface="+mn-lt"/>
                <a:cs typeface="+mn-lt"/>
              </a:rPr>
              <a:t>Ares I Linear Mate Umbilical Plate and Collet - Details the tilt up umbilical arm (TUUA) on Ares I Vehicle [8]</a:t>
            </a:r>
          </a:p>
          <a:p>
            <a:pPr>
              <a:buClr>
                <a:srgbClr val="1287C3"/>
              </a:buClr>
            </a:pPr>
            <a:r>
              <a:rPr lang="en-US">
                <a:ea typeface="+mn-lt"/>
                <a:cs typeface="+mn-lt"/>
              </a:rPr>
              <a:t>X-33 Advanced Technology Demonstrator – Details the design, development, and testing of umbilical system mechanisms [6]</a:t>
            </a:r>
          </a:p>
          <a:p>
            <a:pPr>
              <a:buClr>
                <a:srgbClr val="1287C3"/>
              </a:buClr>
            </a:pPr>
            <a:r>
              <a:rPr lang="en-US">
                <a:ea typeface="+mn-lt"/>
                <a:cs typeface="+mn-lt"/>
              </a:rPr>
              <a:t>Rolling Beam Umbilical System – Details RBUS of Centaur vehicle [5]</a:t>
            </a:r>
          </a:p>
          <a:p>
            <a:pPr>
              <a:buClr>
                <a:srgbClr val="1287C3"/>
              </a:buClr>
            </a:pPr>
            <a:r>
              <a:rPr lang="en-US">
                <a:ea typeface="+mn-lt"/>
                <a:cs typeface="+mn-lt"/>
              </a:rPr>
              <a:t>ARES14BI “Hydra” - Details the two-stage experimental rocket project within the PERSEUS program [7]</a:t>
            </a:r>
          </a:p>
        </p:txBody>
      </p:sp>
      <p:sp>
        <p:nvSpPr>
          <p:cNvPr id="4" name="Footer Placeholder 3">
            <a:extLst>
              <a:ext uri="{FF2B5EF4-FFF2-40B4-BE49-F238E27FC236}">
                <a16:creationId xmlns:a16="http://schemas.microsoft.com/office/drawing/2014/main" id="{30305CF2-00B9-4E2F-9ADC-C007C72ED529}"/>
              </a:ext>
            </a:extLst>
          </p:cNvPr>
          <p:cNvSpPr>
            <a:spLocks noGrp="1"/>
          </p:cNvSpPr>
          <p:nvPr>
            <p:ph type="ftr" sz="quarter" idx="11"/>
          </p:nvPr>
        </p:nvSpPr>
        <p:spPr>
          <a:xfrm>
            <a:off x="10029092" y="6491165"/>
            <a:ext cx="2162907" cy="365125"/>
          </a:xfrm>
        </p:spPr>
        <p:txBody>
          <a:bodyPr/>
          <a:lstStyle/>
          <a:p>
            <a:r>
              <a:rPr lang="en-US"/>
              <a:t>9/15/2021 Leah Blakney - 8</a:t>
            </a:r>
          </a:p>
        </p:txBody>
      </p:sp>
      <p:pic>
        <p:nvPicPr>
          <p:cNvPr id="5" name="Picture 5" descr="A picture containing text&#10;&#10;Description automatically generated">
            <a:extLst>
              <a:ext uri="{FF2B5EF4-FFF2-40B4-BE49-F238E27FC236}">
                <a16:creationId xmlns:a16="http://schemas.microsoft.com/office/drawing/2014/main" id="{68FCF83B-796B-44A0-93FA-425867F0C329}"/>
              </a:ext>
            </a:extLst>
          </p:cNvPr>
          <p:cNvPicPr>
            <a:picLocks noChangeAspect="1"/>
          </p:cNvPicPr>
          <p:nvPr/>
        </p:nvPicPr>
        <p:blipFill rotWithShape="1">
          <a:blip r:embed="rId2"/>
          <a:srcRect r="9910" b="343"/>
          <a:stretch/>
        </p:blipFill>
        <p:spPr>
          <a:xfrm>
            <a:off x="1559170" y="4085166"/>
            <a:ext cx="5124887" cy="1547165"/>
          </a:xfrm>
          <a:prstGeom prst="rect">
            <a:avLst/>
          </a:prstGeom>
          <a:ln>
            <a:solidFill>
              <a:schemeClr val="tx1"/>
            </a:solidFill>
          </a:ln>
        </p:spPr>
      </p:pic>
      <p:sp>
        <p:nvSpPr>
          <p:cNvPr id="6" name="TextBox 5">
            <a:extLst>
              <a:ext uri="{FF2B5EF4-FFF2-40B4-BE49-F238E27FC236}">
                <a16:creationId xmlns:a16="http://schemas.microsoft.com/office/drawing/2014/main" id="{94211C36-69B0-432B-9D3A-5FFD2470107B}"/>
              </a:ext>
            </a:extLst>
          </p:cNvPr>
          <p:cNvSpPr txBox="1"/>
          <p:nvPr/>
        </p:nvSpPr>
        <p:spPr>
          <a:xfrm>
            <a:off x="2740818" y="5617360"/>
            <a:ext cx="406204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Figure 7: Tilt Up Umbilical Arm [8]</a:t>
            </a:r>
          </a:p>
        </p:txBody>
      </p:sp>
      <p:pic>
        <p:nvPicPr>
          <p:cNvPr id="7" name="Picture 7" descr="Diagram&#10;&#10;Description automatically generated">
            <a:extLst>
              <a:ext uri="{FF2B5EF4-FFF2-40B4-BE49-F238E27FC236}">
                <a16:creationId xmlns:a16="http://schemas.microsoft.com/office/drawing/2014/main" id="{AC049442-060A-4D7E-A0EA-153130543F29}"/>
              </a:ext>
            </a:extLst>
          </p:cNvPr>
          <p:cNvPicPr>
            <a:picLocks noChangeAspect="1"/>
          </p:cNvPicPr>
          <p:nvPr/>
        </p:nvPicPr>
        <p:blipFill>
          <a:blip r:embed="rId3"/>
          <a:stretch>
            <a:fillRect/>
          </a:stretch>
        </p:blipFill>
        <p:spPr>
          <a:xfrm>
            <a:off x="6878515" y="3377444"/>
            <a:ext cx="4780085" cy="2967942"/>
          </a:xfrm>
          <a:prstGeom prst="rect">
            <a:avLst/>
          </a:prstGeom>
          <a:ln>
            <a:solidFill>
              <a:schemeClr val="tx1"/>
            </a:solidFill>
          </a:ln>
        </p:spPr>
      </p:pic>
      <p:sp>
        <p:nvSpPr>
          <p:cNvPr id="8" name="TextBox 7">
            <a:extLst>
              <a:ext uri="{FF2B5EF4-FFF2-40B4-BE49-F238E27FC236}">
                <a16:creationId xmlns:a16="http://schemas.microsoft.com/office/drawing/2014/main" id="{6A1CC324-D17C-4346-8878-DE17A99B373E}"/>
              </a:ext>
            </a:extLst>
          </p:cNvPr>
          <p:cNvSpPr txBox="1"/>
          <p:nvPr/>
        </p:nvSpPr>
        <p:spPr>
          <a:xfrm>
            <a:off x="6875772" y="6360806"/>
            <a:ext cx="406204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Figure 8: RBUS [5]</a:t>
            </a:r>
          </a:p>
        </p:txBody>
      </p:sp>
      <p:sp>
        <p:nvSpPr>
          <p:cNvPr id="12" name="Title 1">
            <a:extLst>
              <a:ext uri="{FF2B5EF4-FFF2-40B4-BE49-F238E27FC236}">
                <a16:creationId xmlns:a16="http://schemas.microsoft.com/office/drawing/2014/main" id="{A0EEA99D-E9DC-4C38-98C5-AA9D56D51C1C}"/>
              </a:ext>
            </a:extLst>
          </p:cNvPr>
          <p:cNvSpPr txBox="1">
            <a:spLocks/>
          </p:cNvSpPr>
          <p:nvPr/>
        </p:nvSpPr>
        <p:spPr>
          <a:xfrm>
            <a:off x="4503003" y="158261"/>
            <a:ext cx="4127867" cy="888023"/>
          </a:xfrm>
          <a:prstGeom prst="rect">
            <a:avLst/>
          </a:prstGeom>
          <a:ln w="28575">
            <a:solidFill>
              <a:srgbClr val="0070C0"/>
            </a:solidFill>
          </a:ln>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Literature Review</a:t>
            </a:r>
          </a:p>
        </p:txBody>
      </p:sp>
    </p:spTree>
    <p:extLst>
      <p:ext uri="{BB962C8B-B14F-4D97-AF65-F5344CB8AC3E}">
        <p14:creationId xmlns:p14="http://schemas.microsoft.com/office/powerpoint/2010/main" val="3516404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DEE7EC-935A-47EF-9E53-0AE894165B34}"/>
              </a:ext>
            </a:extLst>
          </p:cNvPr>
          <p:cNvSpPr>
            <a:spLocks noGrp="1"/>
          </p:cNvSpPr>
          <p:nvPr>
            <p:ph idx="1"/>
          </p:nvPr>
        </p:nvSpPr>
        <p:spPr/>
        <p:txBody>
          <a:bodyPr>
            <a:normAutofit fontScale="85000" lnSpcReduction="20000"/>
          </a:bodyPr>
          <a:lstStyle/>
          <a:p>
            <a:endParaRPr lang="en-US">
              <a:ea typeface="+mn-lt"/>
              <a:cs typeface="+mn-lt"/>
            </a:endParaRPr>
          </a:p>
          <a:p>
            <a:pPr>
              <a:buClr>
                <a:srgbClr val="1287C3"/>
              </a:buClr>
            </a:pPr>
            <a:r>
              <a:rPr lang="en-US">
                <a:ea typeface="+mn-lt"/>
                <a:cs typeface="+mn-lt"/>
              </a:rPr>
              <a:t>Mobile Launcher Tower Umbilical and Launch Accessories – Details the type of umbilical used in the NASA SLS rocket [9]</a:t>
            </a:r>
          </a:p>
          <a:p>
            <a:pPr>
              <a:buClr>
                <a:srgbClr val="1287C3"/>
              </a:buClr>
            </a:pPr>
            <a:r>
              <a:rPr lang="en-US">
                <a:ea typeface="+mn-lt"/>
                <a:cs typeface="+mn-lt"/>
              </a:rPr>
              <a:t>Launch Complex 39, Pads A and B – Details retraction system used at the Kennedy Space Center's Launch Complex [10]</a:t>
            </a:r>
          </a:p>
          <a:p>
            <a:pPr>
              <a:buClr>
                <a:srgbClr val="1287C3"/>
              </a:buClr>
            </a:pPr>
            <a:r>
              <a:rPr lang="en-US">
                <a:ea typeface="+mn-lt"/>
                <a:cs typeface="+mn-lt"/>
              </a:rPr>
              <a:t>Blue Origin New Shepard Rocket – Details about Blue Origin's rocket: New Shepard that recently was in the news [11]</a:t>
            </a:r>
          </a:p>
          <a:p>
            <a:pPr>
              <a:buClr>
                <a:srgbClr val="1287C3"/>
              </a:buClr>
            </a:pPr>
            <a:r>
              <a:rPr lang="en-US">
                <a:ea typeface="+mn-lt"/>
                <a:cs typeface="+mn-lt"/>
              </a:rPr>
              <a:t>History of the German A4- V2 Rocket – Explains the types of umbilical retraction systems used for V2 rockets [12]</a:t>
            </a:r>
          </a:p>
          <a:p>
            <a:pPr>
              <a:buClr>
                <a:srgbClr val="1287C3"/>
              </a:buClr>
            </a:pPr>
            <a:endParaRPr lang="en-US">
              <a:ea typeface="+mn-lt"/>
              <a:cs typeface="+mn-lt"/>
            </a:endParaRPr>
          </a:p>
          <a:p>
            <a:pPr>
              <a:buClr>
                <a:srgbClr val="1287C3"/>
              </a:buClr>
            </a:pPr>
            <a:endParaRPr lang="en-US">
              <a:ea typeface="+mn-lt"/>
              <a:cs typeface="+mn-lt"/>
            </a:endParaRPr>
          </a:p>
          <a:p>
            <a:pPr>
              <a:buClr>
                <a:srgbClr val="1287C3"/>
              </a:buClr>
            </a:pPr>
            <a:endParaRPr lang="en-US">
              <a:ea typeface="+mn-lt"/>
              <a:cs typeface="+mn-lt"/>
            </a:endParaRPr>
          </a:p>
        </p:txBody>
      </p:sp>
      <p:sp>
        <p:nvSpPr>
          <p:cNvPr id="4" name="Footer Placeholder 3">
            <a:extLst>
              <a:ext uri="{FF2B5EF4-FFF2-40B4-BE49-F238E27FC236}">
                <a16:creationId xmlns:a16="http://schemas.microsoft.com/office/drawing/2014/main" id="{27726F04-5AA9-47EB-A029-5DB5F669C7EF}"/>
              </a:ext>
            </a:extLst>
          </p:cNvPr>
          <p:cNvSpPr>
            <a:spLocks noGrp="1"/>
          </p:cNvSpPr>
          <p:nvPr>
            <p:ph type="ftr" sz="quarter" idx="11"/>
          </p:nvPr>
        </p:nvSpPr>
        <p:spPr>
          <a:xfrm>
            <a:off x="10029092" y="6491165"/>
            <a:ext cx="2162907" cy="365125"/>
          </a:xfrm>
        </p:spPr>
        <p:txBody>
          <a:bodyPr/>
          <a:lstStyle/>
          <a:p>
            <a:r>
              <a:rPr lang="en-US"/>
              <a:t>9/15/2021 Jonathan Armijo - 9</a:t>
            </a:r>
            <a:endParaRPr lang="en-US">
              <a:cs typeface="Calibri"/>
            </a:endParaRPr>
          </a:p>
        </p:txBody>
      </p:sp>
      <p:sp>
        <p:nvSpPr>
          <p:cNvPr id="8" name="Title 1">
            <a:extLst>
              <a:ext uri="{FF2B5EF4-FFF2-40B4-BE49-F238E27FC236}">
                <a16:creationId xmlns:a16="http://schemas.microsoft.com/office/drawing/2014/main" id="{12CBBCDB-26DA-428F-AEC2-4D7E7F3C0830}"/>
              </a:ext>
            </a:extLst>
          </p:cNvPr>
          <p:cNvSpPr>
            <a:spLocks noGrp="1"/>
          </p:cNvSpPr>
          <p:nvPr>
            <p:ph type="title"/>
          </p:nvPr>
        </p:nvSpPr>
        <p:spPr>
          <a:xfrm>
            <a:off x="4532311" y="553915"/>
            <a:ext cx="4127867" cy="888023"/>
          </a:xfrm>
          <a:ln w="28575">
            <a:solidFill>
              <a:srgbClr val="0070C0"/>
            </a:solidFill>
          </a:ln>
        </p:spPr>
        <p:txBody>
          <a:bodyPr>
            <a:normAutofit/>
          </a:bodyPr>
          <a:lstStyle/>
          <a:p>
            <a:r>
              <a:rPr lang="en-US"/>
              <a:t>Literature Review</a:t>
            </a:r>
          </a:p>
        </p:txBody>
      </p:sp>
    </p:spTree>
    <p:extLst>
      <p:ext uri="{BB962C8B-B14F-4D97-AF65-F5344CB8AC3E}">
        <p14:creationId xmlns:p14="http://schemas.microsoft.com/office/powerpoint/2010/main" val="33258759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83835311886D4DA894979046AF96F4" ma:contentTypeVersion="6" ma:contentTypeDescription="Create a new document." ma:contentTypeScope="" ma:versionID="16b42e24d3cba07e293b15a9753c0ee6">
  <xsd:schema xmlns:xsd="http://www.w3.org/2001/XMLSchema" xmlns:xs="http://www.w3.org/2001/XMLSchema" xmlns:p="http://schemas.microsoft.com/office/2006/metadata/properties" xmlns:ns2="2313466c-6080-4749-bdbf-11923c63b6c9" targetNamespace="http://schemas.microsoft.com/office/2006/metadata/properties" ma:root="true" ma:fieldsID="e269a2505ab70adb4048d2f05500b3cd" ns2:_="">
    <xsd:import namespace="2313466c-6080-4749-bdbf-11923c63b6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13466c-6080-4749-bdbf-11923c63b6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EC52A9-E674-426D-9EBA-F50887FE4CD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77DA190-A55E-48CF-8A15-E93DCF90B1F2}">
  <ds:schemaRefs>
    <ds:schemaRef ds:uri="http://schemas.microsoft.com/sharepoint/v3/contenttype/forms"/>
  </ds:schemaRefs>
</ds:datastoreItem>
</file>

<file path=customXml/itemProps3.xml><?xml version="1.0" encoding="utf-8"?>
<ds:datastoreItem xmlns:ds="http://schemas.openxmlformats.org/officeDocument/2006/customXml" ds:itemID="{64904244-A819-4CEE-9D53-77AC3318C050}">
  <ds:schemaRefs>
    <ds:schemaRef ds:uri="2313466c-6080-4749-bdbf-11923c63b6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18</Slides>
  <Notes>0</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Parallax</vt:lpstr>
      <vt:lpstr>Northrop Grumman Umbilical</vt:lpstr>
      <vt:lpstr>Client </vt:lpstr>
      <vt:lpstr>Project Description</vt:lpstr>
      <vt:lpstr>Background </vt:lpstr>
      <vt:lpstr>Benchmarking</vt:lpstr>
      <vt:lpstr>Literature Review</vt:lpstr>
      <vt:lpstr>PowerPoint Presentation</vt:lpstr>
      <vt:lpstr>PowerPoint Presentation</vt:lpstr>
      <vt:lpstr>Literature Review</vt:lpstr>
      <vt:lpstr>Engineering Requirements</vt:lpstr>
      <vt:lpstr>Customer Requirements</vt:lpstr>
      <vt:lpstr>Schedule</vt:lpstr>
      <vt:lpstr>Budget</vt:lpstr>
      <vt:lpstr>Questions?</vt:lpstr>
      <vt:lpstr>Appendix 1 </vt:lpstr>
      <vt:lpstr>Appendix 2</vt:lpstr>
      <vt:lpstr>References</vt:lpstr>
      <vt:lpstr>References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Griffin James Brandt</dc:creator>
  <cp:revision>1</cp:revision>
  <dcterms:created xsi:type="dcterms:W3CDTF">2021-09-09T01:40:12Z</dcterms:created>
  <dcterms:modified xsi:type="dcterms:W3CDTF">2021-10-16T00:25:27Z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0x0101002183835311886D4DA894979046AF96F4</vt:lpwstr>
  </property>
</Properties>
</file>