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01" r:id="rId1"/>
  </p:sldMasterIdLst>
  <p:notesMasterIdLst>
    <p:notesMasterId r:id="rId24"/>
  </p:notesMasterIdLst>
  <p:sldIdLst>
    <p:sldId id="256" r:id="rId2"/>
    <p:sldId id="257" r:id="rId3"/>
    <p:sldId id="298" r:id="rId4"/>
    <p:sldId id="270" r:id="rId5"/>
    <p:sldId id="274" r:id="rId6"/>
    <p:sldId id="297" r:id="rId7"/>
    <p:sldId id="291" r:id="rId8"/>
    <p:sldId id="282" r:id="rId9"/>
    <p:sldId id="292" r:id="rId10"/>
    <p:sldId id="278" r:id="rId11"/>
    <p:sldId id="277" r:id="rId12"/>
    <p:sldId id="293" r:id="rId13"/>
    <p:sldId id="265" r:id="rId14"/>
    <p:sldId id="283" r:id="rId15"/>
    <p:sldId id="285" r:id="rId16"/>
    <p:sldId id="296" r:id="rId17"/>
    <p:sldId id="287" r:id="rId18"/>
    <p:sldId id="294" r:id="rId19"/>
    <p:sldId id="276" r:id="rId20"/>
    <p:sldId id="295" r:id="rId21"/>
    <p:sldId id="268" r:id="rId22"/>
    <p:sldId id="267"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atum Begay" initials="TB" lastIdx="1" clrIdx="0">
    <p:extLst>
      <p:ext uri="{19B8F6BF-5375-455C-9EA6-DF929625EA0E}">
        <p15:presenceInfo xmlns:p15="http://schemas.microsoft.com/office/powerpoint/2012/main" userId="ecca8c800177b412"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221" autoAdjust="0"/>
    <p:restoredTop sz="94660"/>
  </p:normalViewPr>
  <p:slideViewPr>
    <p:cSldViewPr snapToGrid="0">
      <p:cViewPr varScale="1">
        <p:scale>
          <a:sx n="72" d="100"/>
          <a:sy n="72" d="100"/>
        </p:scale>
        <p:origin x="648" y="78"/>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C296666-36C1-4651-B0AC-C0AB8900ED2C}" type="datetimeFigureOut">
              <a:rPr lang="en-US" smtClean="0"/>
              <a:t>4/27/2018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7FE7395-490D-4103-9462-41997A283D8A}" type="slidenum">
              <a:rPr lang="en-US" smtClean="0"/>
              <a:t>‹#›</a:t>
            </a:fld>
            <a:endParaRPr lang="en-US"/>
          </a:p>
        </p:txBody>
      </p:sp>
    </p:spTree>
    <p:extLst>
      <p:ext uri="{BB962C8B-B14F-4D97-AF65-F5344CB8AC3E}">
        <p14:creationId xmlns:p14="http://schemas.microsoft.com/office/powerpoint/2010/main" val="24620623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 y="6334316"/>
            <a:ext cx="12192000"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171E919-45FE-41A1-B32E-3CFF6524C547}" type="datetime1">
              <a:rPr lang="en-US" smtClean="0"/>
              <a:t>4/27/2018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26991E-DBCC-48B8-A052-4A7693B31CA3}"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992163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E68C45C-75EA-48AA-87BB-154E6B83C1F2}" type="datetime1">
              <a:rPr lang="en-US" smtClean="0"/>
              <a:t>4/27/2018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26991E-DBCC-48B8-A052-4A7693B31CA3}" type="slidenum">
              <a:rPr lang="en-US" smtClean="0"/>
              <a:t>‹#›</a:t>
            </a:fld>
            <a:endParaRPr lang="en-US"/>
          </a:p>
        </p:txBody>
      </p:sp>
    </p:spTree>
    <p:extLst>
      <p:ext uri="{BB962C8B-B14F-4D97-AF65-F5344CB8AC3E}">
        <p14:creationId xmlns:p14="http://schemas.microsoft.com/office/powerpoint/2010/main" val="26130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4587A6F-B1F1-4A96-9A62-6D1086C8A02E}" type="datetime1">
              <a:rPr lang="en-US" smtClean="0"/>
              <a:t>4/27/2018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26991E-DBCC-48B8-A052-4A7693B31CA3}" type="slidenum">
              <a:rPr lang="en-US" smtClean="0"/>
              <a:t>‹#›</a:t>
            </a:fld>
            <a:endParaRPr lang="en-US"/>
          </a:p>
        </p:txBody>
      </p:sp>
    </p:spTree>
    <p:extLst>
      <p:ext uri="{BB962C8B-B14F-4D97-AF65-F5344CB8AC3E}">
        <p14:creationId xmlns:p14="http://schemas.microsoft.com/office/powerpoint/2010/main" val="1715959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186EE3A-84C8-4ADF-A246-508EDC562EE8}" type="datetime1">
              <a:rPr lang="en-US" smtClean="0"/>
              <a:t>4/27/2018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26991E-DBCC-48B8-A052-4A7693B31CA3}" type="slidenum">
              <a:rPr lang="en-US" smtClean="0"/>
              <a:t>‹#›</a:t>
            </a:fld>
            <a:endParaRPr lang="en-US"/>
          </a:p>
        </p:txBody>
      </p:sp>
    </p:spTree>
    <p:extLst>
      <p:ext uri="{BB962C8B-B14F-4D97-AF65-F5344CB8AC3E}">
        <p14:creationId xmlns:p14="http://schemas.microsoft.com/office/powerpoint/2010/main" val="40660134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A515C11-6F87-42DD-96FB-85AFD5B8CE0F}" type="datetime1">
              <a:rPr lang="en-US" smtClean="0"/>
              <a:t>4/27/2018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26991E-DBCC-48B8-A052-4A7693B31CA3}"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349819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1845734"/>
            <a:ext cx="4937760" cy="402335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ADCECE6-66A8-4143-B7E6-92642FF0818B}" type="datetime1">
              <a:rPr lang="en-US" smtClean="0"/>
              <a:t>4/27/2018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426991E-DBCC-48B8-A052-4A7693B31CA3}" type="slidenum">
              <a:rPr lang="en-US" smtClean="0"/>
              <a:t>‹#›</a:t>
            </a:fld>
            <a:endParaRPr lang="en-US"/>
          </a:p>
        </p:txBody>
      </p:sp>
    </p:spTree>
    <p:extLst>
      <p:ext uri="{BB962C8B-B14F-4D97-AF65-F5344CB8AC3E}">
        <p14:creationId xmlns:p14="http://schemas.microsoft.com/office/powerpoint/2010/main" val="3162984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97280" y="2582335"/>
            <a:ext cx="4937760" cy="32867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920" y="2582334"/>
            <a:ext cx="4937760" cy="32867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393B083-C798-40A4-8C6C-A3CB6B9BFD26}" type="datetime1">
              <a:rPr lang="en-US" smtClean="0"/>
              <a:t>4/27/2018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426991E-DBCC-48B8-A052-4A7693B31CA3}" type="slidenum">
              <a:rPr lang="en-US" smtClean="0"/>
              <a:t>‹#›</a:t>
            </a:fld>
            <a:endParaRPr lang="en-US"/>
          </a:p>
        </p:txBody>
      </p:sp>
    </p:spTree>
    <p:extLst>
      <p:ext uri="{BB962C8B-B14F-4D97-AF65-F5344CB8AC3E}">
        <p14:creationId xmlns:p14="http://schemas.microsoft.com/office/powerpoint/2010/main" val="22069850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4D477CC-220C-4979-9971-590EA127B2F7}" type="datetime1">
              <a:rPr lang="en-US" smtClean="0"/>
              <a:t>4/27/2018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426991E-DBCC-48B8-A052-4A7693B31CA3}" type="slidenum">
              <a:rPr lang="en-US" smtClean="0"/>
              <a:t>‹#›</a:t>
            </a:fld>
            <a:endParaRPr lang="en-US"/>
          </a:p>
        </p:txBody>
      </p:sp>
    </p:spTree>
    <p:extLst>
      <p:ext uri="{BB962C8B-B14F-4D97-AF65-F5344CB8AC3E}">
        <p14:creationId xmlns:p14="http://schemas.microsoft.com/office/powerpoint/2010/main" val="33060141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7C6DDDD6-71E5-4047-AA99-46B58CD1F2C1}" type="datetime1">
              <a:rPr lang="en-US" smtClean="0"/>
              <a:t>4/27/2018</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5426991E-DBCC-48B8-A052-4A7693B31CA3}" type="slidenum">
              <a:rPr lang="en-US" smtClean="0"/>
              <a:t>‹#›</a:t>
            </a:fld>
            <a:endParaRPr lang="en-US"/>
          </a:p>
        </p:txBody>
      </p:sp>
    </p:spTree>
    <p:extLst>
      <p:ext uri="{BB962C8B-B14F-4D97-AF65-F5344CB8AC3E}">
        <p14:creationId xmlns:p14="http://schemas.microsoft.com/office/powerpoint/2010/main" val="21907273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1C892016-30F6-458C-B97B-48E2938BACC9}" type="datetime1">
              <a:rPr lang="en-US" smtClean="0"/>
              <a:t>4/27/2018</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5426991E-DBCC-48B8-A052-4A7693B31CA3}" type="slidenum">
              <a:rPr lang="en-US" smtClean="0"/>
              <a:t>‹#›</a:t>
            </a:fld>
            <a:endParaRPr lang="en-US"/>
          </a:p>
        </p:txBody>
      </p:sp>
    </p:spTree>
    <p:extLst>
      <p:ext uri="{BB962C8B-B14F-4D97-AF65-F5344CB8AC3E}">
        <p14:creationId xmlns:p14="http://schemas.microsoft.com/office/powerpoint/2010/main" val="39370501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E6A78CC5-E0D7-4DD3-A8E6-03EAB601B605}" type="datetime1">
              <a:rPr lang="en-US" smtClean="0"/>
              <a:t>4/27/2018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426991E-DBCC-48B8-A052-4A7693B31CA3}" type="slidenum">
              <a:rPr lang="en-US" smtClean="0"/>
              <a:t>‹#›</a:t>
            </a:fld>
            <a:endParaRPr lang="en-US"/>
          </a:p>
        </p:txBody>
      </p:sp>
    </p:spTree>
    <p:extLst>
      <p:ext uri="{BB962C8B-B14F-4D97-AF65-F5344CB8AC3E}">
        <p14:creationId xmlns:p14="http://schemas.microsoft.com/office/powerpoint/2010/main" val="4187373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909BFB79-ED62-4A41-BB6D-18A45DAB8699}" type="datetime1">
              <a:rPr lang="en-US" smtClean="0"/>
              <a:t>4/27/2018</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5426991E-DBCC-48B8-A052-4A7693B31CA3}"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50948956"/>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Lst>
  <p:hf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564AC6-5EFB-4D51-BBA2-972A4AFB3D7D}"/>
              </a:ext>
            </a:extLst>
          </p:cNvPr>
          <p:cNvSpPr>
            <a:spLocks noGrp="1"/>
          </p:cNvSpPr>
          <p:nvPr>
            <p:ph type="ctrTitle"/>
          </p:nvPr>
        </p:nvSpPr>
        <p:spPr>
          <a:xfrm>
            <a:off x="1097280" y="749459"/>
            <a:ext cx="10058400" cy="3566160"/>
          </a:xfrm>
        </p:spPr>
        <p:txBody>
          <a:bodyPr/>
          <a:lstStyle/>
          <a:p>
            <a:r>
              <a:rPr lang="en" dirty="0"/>
              <a:t>SRP Solar </a:t>
            </a:r>
            <a:r>
              <a:rPr lang="en-US" dirty="0"/>
              <a:t>Air</a:t>
            </a:r>
            <a:r>
              <a:rPr lang="en" dirty="0"/>
              <a:t> Heater</a:t>
            </a:r>
            <a:endParaRPr lang="en-US" dirty="0"/>
          </a:p>
        </p:txBody>
      </p:sp>
      <p:sp>
        <p:nvSpPr>
          <p:cNvPr id="3" name="Subtitle 2">
            <a:extLst>
              <a:ext uri="{FF2B5EF4-FFF2-40B4-BE49-F238E27FC236}">
                <a16:creationId xmlns:a16="http://schemas.microsoft.com/office/drawing/2014/main" id="{2452D19E-5EB1-4234-9EED-8C1FEB4C0CDF}"/>
              </a:ext>
            </a:extLst>
          </p:cNvPr>
          <p:cNvSpPr>
            <a:spLocks noGrp="1"/>
          </p:cNvSpPr>
          <p:nvPr>
            <p:ph type="subTitle" idx="1"/>
          </p:nvPr>
        </p:nvSpPr>
        <p:spPr>
          <a:xfrm>
            <a:off x="1097280" y="4449171"/>
            <a:ext cx="8565335" cy="1726546"/>
          </a:xfrm>
        </p:spPr>
        <p:txBody>
          <a:bodyPr>
            <a:normAutofit fontScale="47500" lnSpcReduction="20000"/>
          </a:bodyPr>
          <a:lstStyle/>
          <a:p>
            <a:pPr lvl="0">
              <a:spcBef>
                <a:spcPts val="0"/>
              </a:spcBef>
            </a:pPr>
            <a:r>
              <a:rPr lang="en" sz="3400" dirty="0"/>
              <a:t>Carl Aaker</a:t>
            </a:r>
          </a:p>
          <a:p>
            <a:pPr lvl="0">
              <a:spcBef>
                <a:spcPts val="0"/>
              </a:spcBef>
              <a:buClr>
                <a:schemeClr val="dk1"/>
              </a:buClr>
              <a:buSzPct val="61111"/>
            </a:pPr>
            <a:r>
              <a:rPr lang="en" sz="3400" dirty="0"/>
              <a:t>Ahmad Abuouf</a:t>
            </a:r>
          </a:p>
          <a:p>
            <a:pPr lvl="0">
              <a:spcBef>
                <a:spcPts val="0"/>
              </a:spcBef>
              <a:buClr>
                <a:schemeClr val="dk1"/>
              </a:buClr>
              <a:buSzPct val="61111"/>
            </a:pPr>
            <a:r>
              <a:rPr lang="en" sz="3400" dirty="0"/>
              <a:t>Wyatt Bain</a:t>
            </a:r>
          </a:p>
          <a:p>
            <a:pPr lvl="0">
              <a:spcBef>
                <a:spcPts val="0"/>
              </a:spcBef>
              <a:buClr>
                <a:schemeClr val="dk1"/>
              </a:buClr>
              <a:buSzPct val="61111"/>
            </a:pPr>
            <a:r>
              <a:rPr lang="en" sz="3400" dirty="0"/>
              <a:t>Tatum Begay</a:t>
            </a:r>
          </a:p>
          <a:p>
            <a:pPr lvl="0">
              <a:spcBef>
                <a:spcPts val="0"/>
              </a:spcBef>
              <a:buClr>
                <a:schemeClr val="dk1"/>
              </a:buClr>
              <a:buSzPct val="61111"/>
            </a:pPr>
            <a:r>
              <a:rPr lang="en" sz="3400" dirty="0"/>
              <a:t>Alonzo Bizahaloni</a:t>
            </a:r>
          </a:p>
          <a:p>
            <a:pPr lvl="0">
              <a:spcBef>
                <a:spcPts val="0"/>
              </a:spcBef>
              <a:buClr>
                <a:schemeClr val="dk1"/>
              </a:buClr>
              <a:buSzPct val="61111"/>
            </a:pPr>
            <a:r>
              <a:rPr lang="en" sz="3400" dirty="0"/>
              <a:t>Brandon Dunn</a:t>
            </a:r>
          </a:p>
          <a:p>
            <a:pPr lvl="0">
              <a:spcBef>
                <a:spcPts val="0"/>
              </a:spcBef>
              <a:buClr>
                <a:schemeClr val="dk1"/>
              </a:buClr>
              <a:buSzPct val="61111"/>
            </a:pPr>
            <a:r>
              <a:rPr lang="en" sz="3400" dirty="0"/>
              <a:t>Taylor McCorm</a:t>
            </a:r>
            <a:r>
              <a:rPr lang="en-US" sz="3400" dirty="0"/>
              <a:t>A</a:t>
            </a:r>
            <a:r>
              <a:rPr lang="en" sz="3400" dirty="0"/>
              <a:t>ck</a:t>
            </a:r>
          </a:p>
          <a:p>
            <a:pPr lvl="0">
              <a:spcBef>
                <a:spcPts val="0"/>
              </a:spcBef>
            </a:pPr>
            <a:r>
              <a:rPr lang="en" sz="3400" dirty="0"/>
              <a:t>William Senseman</a:t>
            </a:r>
          </a:p>
          <a:p>
            <a:endParaRPr lang="en-US" dirty="0"/>
          </a:p>
        </p:txBody>
      </p:sp>
    </p:spTree>
    <p:extLst>
      <p:ext uri="{BB962C8B-B14F-4D97-AF65-F5344CB8AC3E}">
        <p14:creationId xmlns:p14="http://schemas.microsoft.com/office/powerpoint/2010/main" val="33241405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C7491B-D945-4B65-8E72-48D70D8865BD}"/>
              </a:ext>
            </a:extLst>
          </p:cNvPr>
          <p:cNvSpPr>
            <a:spLocks noGrp="1"/>
          </p:cNvSpPr>
          <p:nvPr>
            <p:ph type="title"/>
          </p:nvPr>
        </p:nvSpPr>
        <p:spPr/>
        <p:txBody>
          <a:bodyPr/>
          <a:lstStyle/>
          <a:p>
            <a:r>
              <a:rPr lang="en-US" dirty="0"/>
              <a:t>Design Changes</a:t>
            </a:r>
          </a:p>
        </p:txBody>
      </p:sp>
      <p:sp>
        <p:nvSpPr>
          <p:cNvPr id="3" name="Content Placeholder 2">
            <a:extLst>
              <a:ext uri="{FF2B5EF4-FFF2-40B4-BE49-F238E27FC236}">
                <a16:creationId xmlns:a16="http://schemas.microsoft.com/office/drawing/2014/main" id="{A5BD82A7-28D8-4BA9-879E-6DB9C7E1C80C}"/>
              </a:ext>
            </a:extLst>
          </p:cNvPr>
          <p:cNvSpPr>
            <a:spLocks noGrp="1"/>
          </p:cNvSpPr>
          <p:nvPr>
            <p:ph idx="1"/>
          </p:nvPr>
        </p:nvSpPr>
        <p:spPr/>
        <p:txBody>
          <a:bodyPr>
            <a:normAutofit/>
          </a:bodyPr>
          <a:lstStyle/>
          <a:p>
            <a:pPr fontAlgn="base">
              <a:buFont typeface="Arial" panose="020B0604020202020204" pitchFamily="34" charset="0"/>
              <a:buChar char="•"/>
            </a:pPr>
            <a:r>
              <a:rPr lang="en-US" dirty="0"/>
              <a:t>After calculating the power needed for the fans and the heating coil, the team have decided to not use the heating coil because of the fans needing mass amount of power from the battery.</a:t>
            </a:r>
          </a:p>
          <a:p>
            <a:pPr fontAlgn="base">
              <a:buFont typeface="Arial" panose="020B0604020202020204" pitchFamily="34" charset="0"/>
              <a:buChar char="•"/>
            </a:pPr>
            <a:r>
              <a:rPr lang="en-US" dirty="0"/>
              <a:t>After complications in the building process, the team decided to take out the photoresistor and Arduino.</a:t>
            </a:r>
          </a:p>
          <a:p>
            <a:pPr fontAlgn="base">
              <a:buFont typeface="Arial" panose="020B0604020202020204" pitchFamily="34" charset="0"/>
              <a:buChar char="•"/>
            </a:pPr>
            <a:r>
              <a:rPr lang="en-US" dirty="0"/>
              <a:t>Instead of the heating coil at night, we will use the energy from the PCM to keep the heat flowing throughout the night.</a:t>
            </a:r>
          </a:p>
          <a:p>
            <a:pPr fontAlgn="base">
              <a:buFont typeface="Arial" panose="020B0604020202020204" pitchFamily="34" charset="0"/>
              <a:buChar char="•"/>
            </a:pPr>
            <a:r>
              <a:rPr lang="en-US" dirty="0"/>
              <a:t>We also designed a shut off valve for the solar air heater at night, so the intake air doesn’t flow through the air heater.</a:t>
            </a:r>
          </a:p>
          <a:p>
            <a:pPr fontAlgn="base">
              <a:buFont typeface="Arial" panose="020B0604020202020204" pitchFamily="34" charset="0"/>
              <a:buChar char="•"/>
            </a:pPr>
            <a:r>
              <a:rPr lang="en-US" dirty="0"/>
              <a:t>To make the PCM more efficient we put it inside of an insulated box. </a:t>
            </a:r>
          </a:p>
          <a:p>
            <a:endParaRPr lang="en-US" dirty="0"/>
          </a:p>
        </p:txBody>
      </p:sp>
      <p:sp>
        <p:nvSpPr>
          <p:cNvPr id="4" name="Slide Number Placeholder 3">
            <a:extLst>
              <a:ext uri="{FF2B5EF4-FFF2-40B4-BE49-F238E27FC236}">
                <a16:creationId xmlns:a16="http://schemas.microsoft.com/office/drawing/2014/main" id="{32E6ED8B-4156-46CF-BEA3-40C421167CBF}"/>
              </a:ext>
            </a:extLst>
          </p:cNvPr>
          <p:cNvSpPr>
            <a:spLocks noGrp="1"/>
          </p:cNvSpPr>
          <p:nvPr>
            <p:ph type="sldNum" sz="quarter" idx="12"/>
          </p:nvPr>
        </p:nvSpPr>
        <p:spPr/>
        <p:txBody>
          <a:bodyPr/>
          <a:lstStyle/>
          <a:p>
            <a:fld id="{5426991E-DBCC-48B8-A052-4A7693B31CA3}" type="slidenum">
              <a:rPr lang="en-US" smtClean="0"/>
              <a:t>10</a:t>
            </a:fld>
            <a:endParaRPr lang="en-US"/>
          </a:p>
        </p:txBody>
      </p:sp>
      <p:sp>
        <p:nvSpPr>
          <p:cNvPr id="7" name="Footer Placeholder 6">
            <a:extLst>
              <a:ext uri="{FF2B5EF4-FFF2-40B4-BE49-F238E27FC236}">
                <a16:creationId xmlns:a16="http://schemas.microsoft.com/office/drawing/2014/main" id="{FFB73FC5-C005-406B-88FE-A4AFB45D4370}"/>
              </a:ext>
            </a:extLst>
          </p:cNvPr>
          <p:cNvSpPr>
            <a:spLocks noGrp="1"/>
          </p:cNvSpPr>
          <p:nvPr>
            <p:ph type="ftr" sz="quarter" idx="11"/>
          </p:nvPr>
        </p:nvSpPr>
        <p:spPr>
          <a:xfrm>
            <a:off x="3686185" y="6459785"/>
            <a:ext cx="5086754" cy="365125"/>
          </a:xfrm>
        </p:spPr>
        <p:txBody>
          <a:bodyPr/>
          <a:lstStyle/>
          <a:p>
            <a:r>
              <a:rPr lang="en-US" sz="1400" dirty="0"/>
              <a:t>Carl </a:t>
            </a:r>
            <a:r>
              <a:rPr lang="en-US" sz="1400" dirty="0" err="1"/>
              <a:t>aaker</a:t>
            </a:r>
            <a:r>
              <a:rPr lang="en-US" sz="1400" dirty="0"/>
              <a:t>| April 27, 2018 | SRP Solar AIR Heater</a:t>
            </a:r>
          </a:p>
        </p:txBody>
      </p:sp>
    </p:spTree>
    <p:extLst>
      <p:ext uri="{BB962C8B-B14F-4D97-AF65-F5344CB8AC3E}">
        <p14:creationId xmlns:p14="http://schemas.microsoft.com/office/powerpoint/2010/main" val="6461687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62C27A-CD03-4DA1-8FFF-252921A5F110}"/>
              </a:ext>
            </a:extLst>
          </p:cNvPr>
          <p:cNvSpPr>
            <a:spLocks noGrp="1"/>
          </p:cNvSpPr>
          <p:nvPr>
            <p:ph type="title"/>
          </p:nvPr>
        </p:nvSpPr>
        <p:spPr/>
        <p:txBody>
          <a:bodyPr/>
          <a:lstStyle/>
          <a:p>
            <a:r>
              <a:rPr lang="en-US" dirty="0"/>
              <a:t>Fan Circuit</a:t>
            </a:r>
          </a:p>
        </p:txBody>
      </p:sp>
      <p:sp>
        <p:nvSpPr>
          <p:cNvPr id="3" name="Content Placeholder 2">
            <a:extLst>
              <a:ext uri="{FF2B5EF4-FFF2-40B4-BE49-F238E27FC236}">
                <a16:creationId xmlns:a16="http://schemas.microsoft.com/office/drawing/2014/main" id="{154BCA7D-494D-4F51-AF12-A6C0AEE62ADA}"/>
              </a:ext>
            </a:extLst>
          </p:cNvPr>
          <p:cNvSpPr>
            <a:spLocks noGrp="1"/>
          </p:cNvSpPr>
          <p:nvPr>
            <p:ph idx="1"/>
          </p:nvPr>
        </p:nvSpPr>
        <p:spPr/>
        <p:txBody>
          <a:bodyPr/>
          <a:lstStyle/>
          <a:p>
            <a:pPr fontAlgn="base">
              <a:buFont typeface="Arial" panose="020B0604020202020204" pitchFamily="34" charset="0"/>
              <a:buChar char="•"/>
            </a:pPr>
            <a:r>
              <a:rPr lang="en-US" dirty="0"/>
              <a:t>User would turn on circuit manually by connecting the fans to the negative terminal on the breadboard.</a:t>
            </a:r>
          </a:p>
          <a:p>
            <a:pPr fontAlgn="base">
              <a:buFont typeface="Arial" panose="020B0604020202020204" pitchFamily="34" charset="0"/>
              <a:buChar char="•"/>
            </a:pPr>
            <a:r>
              <a:rPr lang="en-US" dirty="0"/>
              <a:t>Circuit consist of:</a:t>
            </a:r>
          </a:p>
          <a:p>
            <a:pPr lvl="1" fontAlgn="base">
              <a:buFont typeface="Arial" panose="020B0604020202020204" pitchFamily="34" charset="0"/>
              <a:buChar char="•"/>
            </a:pPr>
            <a:r>
              <a:rPr lang="en-US" dirty="0"/>
              <a:t>12 Volt 55 Amp Hour Battery</a:t>
            </a:r>
          </a:p>
          <a:p>
            <a:pPr lvl="1" fontAlgn="base">
              <a:buFont typeface="Arial" panose="020B0604020202020204" pitchFamily="34" charset="0"/>
              <a:buChar char="•"/>
            </a:pPr>
            <a:r>
              <a:rPr lang="en-US" dirty="0"/>
              <a:t>NPN Transistor</a:t>
            </a:r>
          </a:p>
          <a:p>
            <a:pPr lvl="1" fontAlgn="base">
              <a:buFont typeface="Arial" panose="020B0604020202020204" pitchFamily="34" charset="0"/>
              <a:buChar char="•"/>
            </a:pPr>
            <a:r>
              <a:rPr lang="en-US" dirty="0"/>
              <a:t>Two 1.6 Amps Fans</a:t>
            </a:r>
          </a:p>
          <a:p>
            <a:pPr lvl="1" fontAlgn="base">
              <a:buFont typeface="Arial" panose="020B0604020202020204" pitchFamily="34" charset="0"/>
              <a:buChar char="•"/>
            </a:pPr>
            <a:r>
              <a:rPr lang="en-US" dirty="0"/>
              <a:t>Two 1.8 Amps Fans</a:t>
            </a:r>
          </a:p>
          <a:p>
            <a:pPr fontAlgn="base">
              <a:buFont typeface="Arial" panose="020B0604020202020204" pitchFamily="34" charset="0"/>
              <a:buChar char="•"/>
            </a:pPr>
            <a:endParaRPr lang="en-US" dirty="0"/>
          </a:p>
          <a:p>
            <a:pPr fontAlgn="base"/>
            <a:endParaRPr lang="en-US" dirty="0"/>
          </a:p>
          <a:p>
            <a:endParaRPr lang="en-US" dirty="0"/>
          </a:p>
        </p:txBody>
      </p:sp>
      <p:sp>
        <p:nvSpPr>
          <p:cNvPr id="4" name="Slide Number Placeholder 3">
            <a:extLst>
              <a:ext uri="{FF2B5EF4-FFF2-40B4-BE49-F238E27FC236}">
                <a16:creationId xmlns:a16="http://schemas.microsoft.com/office/drawing/2014/main" id="{33870E22-AE8E-4D42-A1E9-E193054FF5B8}"/>
              </a:ext>
            </a:extLst>
          </p:cNvPr>
          <p:cNvSpPr>
            <a:spLocks noGrp="1"/>
          </p:cNvSpPr>
          <p:nvPr>
            <p:ph type="sldNum" sz="quarter" idx="12"/>
          </p:nvPr>
        </p:nvSpPr>
        <p:spPr/>
        <p:txBody>
          <a:bodyPr/>
          <a:lstStyle/>
          <a:p>
            <a:fld id="{5426991E-DBCC-48B8-A052-4A7693B31CA3}" type="slidenum">
              <a:rPr lang="en-US" smtClean="0"/>
              <a:t>11</a:t>
            </a:fld>
            <a:endParaRPr lang="en-US"/>
          </a:p>
        </p:txBody>
      </p:sp>
      <p:sp>
        <p:nvSpPr>
          <p:cNvPr id="5" name="Footer Placeholder 4">
            <a:extLst>
              <a:ext uri="{FF2B5EF4-FFF2-40B4-BE49-F238E27FC236}">
                <a16:creationId xmlns:a16="http://schemas.microsoft.com/office/drawing/2014/main" id="{443FAEA8-493F-4CE0-B4AE-8CE6FFCB158A}"/>
              </a:ext>
            </a:extLst>
          </p:cNvPr>
          <p:cNvSpPr>
            <a:spLocks noGrp="1"/>
          </p:cNvSpPr>
          <p:nvPr>
            <p:ph type="ftr" sz="quarter" idx="11"/>
          </p:nvPr>
        </p:nvSpPr>
        <p:spPr/>
        <p:txBody>
          <a:bodyPr/>
          <a:lstStyle/>
          <a:p>
            <a:r>
              <a:rPr lang="en-US" sz="1400" dirty="0"/>
              <a:t>Wyatt Bain | April 27, 2018 | SRP Solar AIR Heater</a:t>
            </a:r>
          </a:p>
        </p:txBody>
      </p:sp>
    </p:spTree>
    <p:extLst>
      <p:ext uri="{BB962C8B-B14F-4D97-AF65-F5344CB8AC3E}">
        <p14:creationId xmlns:p14="http://schemas.microsoft.com/office/powerpoint/2010/main" val="21030840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5DDB292-6D6B-41D0-9068-7333DFF3FB60}"/>
              </a:ext>
            </a:extLst>
          </p:cNvPr>
          <p:cNvSpPr>
            <a:spLocks noGrp="1"/>
          </p:cNvSpPr>
          <p:nvPr>
            <p:ph type="sldNum" sz="quarter" idx="12"/>
          </p:nvPr>
        </p:nvSpPr>
        <p:spPr/>
        <p:txBody>
          <a:bodyPr/>
          <a:lstStyle/>
          <a:p>
            <a:fld id="{5426991E-DBCC-48B8-A052-4A7693B31CA3}" type="slidenum">
              <a:rPr lang="en-US" smtClean="0"/>
              <a:t>12</a:t>
            </a:fld>
            <a:endParaRPr lang="en-US"/>
          </a:p>
        </p:txBody>
      </p:sp>
      <p:pic>
        <p:nvPicPr>
          <p:cNvPr id="3" name="Picture 2" descr="https://lh5.googleusercontent.com/HUrtReoAt8pzir1lPj3Fq6rFgf-PNjsWVsNs2UKq0yK7pWn7XP1mfXhBn_6i7adoqziHCLzoB3r-QUXgoynQMdZz1s0_4g8tf4t2XLijTJXRKUy1BT2JPtiMwAnicOSgYqRCW3o">
            <a:extLst>
              <a:ext uri="{FF2B5EF4-FFF2-40B4-BE49-F238E27FC236}">
                <a16:creationId xmlns:a16="http://schemas.microsoft.com/office/drawing/2014/main" id="{0CB127E0-3149-4783-AA22-D671BEFF1D6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3312802" y="-1603735"/>
            <a:ext cx="5566396" cy="9428966"/>
          </a:xfrm>
          <a:prstGeom prst="rect">
            <a:avLst/>
          </a:prstGeom>
          <a:noFill/>
          <a:extLst>
            <a:ext uri="{909E8E84-426E-40DD-AFC4-6F175D3DCCD1}">
              <a14:hiddenFill xmlns:a14="http://schemas.microsoft.com/office/drawing/2010/main">
                <a:solidFill>
                  <a:srgbClr val="FFFFFF"/>
                </a:solidFill>
              </a14:hiddenFill>
            </a:ext>
          </a:extLst>
        </p:spPr>
      </p:pic>
      <p:sp>
        <p:nvSpPr>
          <p:cNvPr id="4" name="Footer Placeholder 3">
            <a:extLst>
              <a:ext uri="{FF2B5EF4-FFF2-40B4-BE49-F238E27FC236}">
                <a16:creationId xmlns:a16="http://schemas.microsoft.com/office/drawing/2014/main" id="{5A312B36-CACD-4E1C-809C-7FB732EC7B72}"/>
              </a:ext>
            </a:extLst>
          </p:cNvPr>
          <p:cNvSpPr>
            <a:spLocks noGrp="1"/>
          </p:cNvSpPr>
          <p:nvPr>
            <p:ph type="ftr" sz="quarter" idx="11"/>
          </p:nvPr>
        </p:nvSpPr>
        <p:spPr/>
        <p:txBody>
          <a:bodyPr/>
          <a:lstStyle/>
          <a:p>
            <a:r>
              <a:rPr lang="en-US" sz="1400" dirty="0"/>
              <a:t>Wyatt Bain | April 27, 2018 | SRP Solar AIR Heater</a:t>
            </a:r>
          </a:p>
        </p:txBody>
      </p:sp>
      <p:sp>
        <p:nvSpPr>
          <p:cNvPr id="5" name="TextBox 4">
            <a:extLst>
              <a:ext uri="{FF2B5EF4-FFF2-40B4-BE49-F238E27FC236}">
                <a16:creationId xmlns:a16="http://schemas.microsoft.com/office/drawing/2014/main" id="{630AAF2C-C4E8-48F2-AC47-D8760193F758}"/>
              </a:ext>
            </a:extLst>
          </p:cNvPr>
          <p:cNvSpPr txBox="1"/>
          <p:nvPr/>
        </p:nvSpPr>
        <p:spPr>
          <a:xfrm>
            <a:off x="1381517" y="5884505"/>
            <a:ext cx="3862317" cy="369332"/>
          </a:xfrm>
          <a:prstGeom prst="rect">
            <a:avLst/>
          </a:prstGeom>
          <a:noFill/>
        </p:spPr>
        <p:txBody>
          <a:bodyPr wrap="square" rtlCol="0">
            <a:spAutoFit/>
          </a:bodyPr>
          <a:lstStyle/>
          <a:p>
            <a:r>
              <a:rPr lang="en-US" i="1" dirty="0"/>
              <a:t>Figure 7: Circuit for Solar Air Heater</a:t>
            </a:r>
          </a:p>
        </p:txBody>
      </p:sp>
    </p:spTree>
    <p:extLst>
      <p:ext uri="{BB962C8B-B14F-4D97-AF65-F5344CB8AC3E}">
        <p14:creationId xmlns:p14="http://schemas.microsoft.com/office/powerpoint/2010/main" val="10577764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4716DF-FB0D-474A-BDD6-0534CDA3AB40}"/>
              </a:ext>
            </a:extLst>
          </p:cNvPr>
          <p:cNvSpPr>
            <a:spLocks noGrp="1"/>
          </p:cNvSpPr>
          <p:nvPr>
            <p:ph type="title"/>
          </p:nvPr>
        </p:nvSpPr>
        <p:spPr/>
        <p:txBody>
          <a:bodyPr/>
          <a:lstStyle/>
          <a:p>
            <a:r>
              <a:rPr lang="en" dirty="0"/>
              <a:t>Cost for Solar Air Heater Parts</a:t>
            </a:r>
            <a:endParaRPr lang="en-US" dirty="0"/>
          </a:p>
        </p:txBody>
      </p:sp>
      <p:pic>
        <p:nvPicPr>
          <p:cNvPr id="8" name="Content Placeholder 7">
            <a:extLst>
              <a:ext uri="{FF2B5EF4-FFF2-40B4-BE49-F238E27FC236}">
                <a16:creationId xmlns:a16="http://schemas.microsoft.com/office/drawing/2014/main" id="{92056618-8713-406F-B11D-13E9367A11E7}"/>
              </a:ext>
            </a:extLst>
          </p:cNvPr>
          <p:cNvPicPr>
            <a:picLocks noGrp="1" noChangeAspect="1"/>
          </p:cNvPicPr>
          <p:nvPr>
            <p:ph idx="1"/>
          </p:nvPr>
        </p:nvPicPr>
        <p:blipFill>
          <a:blip r:embed="rId2"/>
          <a:stretch>
            <a:fillRect/>
          </a:stretch>
        </p:blipFill>
        <p:spPr>
          <a:xfrm>
            <a:off x="53008" y="2330325"/>
            <a:ext cx="12085983" cy="3536494"/>
          </a:xfrm>
          <a:prstGeom prst="rect">
            <a:avLst/>
          </a:prstGeom>
        </p:spPr>
      </p:pic>
      <p:sp>
        <p:nvSpPr>
          <p:cNvPr id="4" name="Slide Number Placeholder 3">
            <a:extLst>
              <a:ext uri="{FF2B5EF4-FFF2-40B4-BE49-F238E27FC236}">
                <a16:creationId xmlns:a16="http://schemas.microsoft.com/office/drawing/2014/main" id="{B53F757D-F56A-45B7-9149-0FFC1896A7BA}"/>
              </a:ext>
            </a:extLst>
          </p:cNvPr>
          <p:cNvSpPr>
            <a:spLocks noGrp="1"/>
          </p:cNvSpPr>
          <p:nvPr>
            <p:ph type="sldNum" sz="quarter" idx="12"/>
          </p:nvPr>
        </p:nvSpPr>
        <p:spPr/>
        <p:txBody>
          <a:bodyPr/>
          <a:lstStyle/>
          <a:p>
            <a:fld id="{5426991E-DBCC-48B8-A052-4A7693B31CA3}" type="slidenum">
              <a:rPr lang="en-US" smtClean="0"/>
              <a:t>13</a:t>
            </a:fld>
            <a:endParaRPr lang="en-US"/>
          </a:p>
        </p:txBody>
      </p:sp>
      <p:sp>
        <p:nvSpPr>
          <p:cNvPr id="5" name="Footer Placeholder 4">
            <a:extLst>
              <a:ext uri="{FF2B5EF4-FFF2-40B4-BE49-F238E27FC236}">
                <a16:creationId xmlns:a16="http://schemas.microsoft.com/office/drawing/2014/main" id="{CD501086-80FF-442B-943F-0FE818BE8A8A}"/>
              </a:ext>
            </a:extLst>
          </p:cNvPr>
          <p:cNvSpPr>
            <a:spLocks noGrp="1"/>
          </p:cNvSpPr>
          <p:nvPr>
            <p:ph type="ftr" sz="quarter" idx="11"/>
          </p:nvPr>
        </p:nvSpPr>
        <p:spPr>
          <a:xfrm>
            <a:off x="3493827" y="6459785"/>
            <a:ext cx="5015162" cy="365125"/>
          </a:xfrm>
        </p:spPr>
        <p:txBody>
          <a:bodyPr/>
          <a:lstStyle/>
          <a:p>
            <a:r>
              <a:rPr lang="en-US" sz="1400" dirty="0"/>
              <a:t>Ahmad </a:t>
            </a:r>
            <a:r>
              <a:rPr lang="en-US" sz="1400" dirty="0" err="1"/>
              <a:t>abuouf</a:t>
            </a:r>
            <a:r>
              <a:rPr lang="en-US" sz="1400" dirty="0"/>
              <a:t> | April 27, 2018 | SRP Solar Heater</a:t>
            </a:r>
          </a:p>
        </p:txBody>
      </p:sp>
      <p:sp>
        <p:nvSpPr>
          <p:cNvPr id="3" name="Rectangle 2">
            <a:extLst>
              <a:ext uri="{FF2B5EF4-FFF2-40B4-BE49-F238E27FC236}">
                <a16:creationId xmlns:a16="http://schemas.microsoft.com/office/drawing/2014/main" id="{F5F3D69C-F548-49AA-ACDB-F867974DB4A2}"/>
              </a:ext>
            </a:extLst>
          </p:cNvPr>
          <p:cNvSpPr/>
          <p:nvPr/>
        </p:nvSpPr>
        <p:spPr>
          <a:xfrm>
            <a:off x="53008" y="1960993"/>
            <a:ext cx="1366336" cy="369332"/>
          </a:xfrm>
          <a:prstGeom prst="rect">
            <a:avLst/>
          </a:prstGeom>
        </p:spPr>
        <p:txBody>
          <a:bodyPr wrap="none">
            <a:spAutoFit/>
          </a:bodyPr>
          <a:lstStyle/>
          <a:p>
            <a:r>
              <a:rPr lang="en-US" i="1" dirty="0"/>
              <a:t>Table 3: Cost</a:t>
            </a:r>
          </a:p>
        </p:txBody>
      </p:sp>
    </p:spTree>
    <p:extLst>
      <p:ext uri="{BB962C8B-B14F-4D97-AF65-F5344CB8AC3E}">
        <p14:creationId xmlns:p14="http://schemas.microsoft.com/office/powerpoint/2010/main" val="36633944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060DAD-6AC4-46CB-B4C1-1AB4FE6697A0}"/>
              </a:ext>
            </a:extLst>
          </p:cNvPr>
          <p:cNvSpPr>
            <a:spLocks noGrp="1"/>
          </p:cNvSpPr>
          <p:nvPr>
            <p:ph type="title"/>
          </p:nvPr>
        </p:nvSpPr>
        <p:spPr/>
        <p:txBody>
          <a:bodyPr/>
          <a:lstStyle/>
          <a:p>
            <a:r>
              <a:rPr lang="en-US" dirty="0"/>
              <a:t>Testing Procedures (Main Box)</a:t>
            </a:r>
          </a:p>
        </p:txBody>
      </p:sp>
      <p:sp>
        <p:nvSpPr>
          <p:cNvPr id="3" name="Content Placeholder 2">
            <a:extLst>
              <a:ext uri="{FF2B5EF4-FFF2-40B4-BE49-F238E27FC236}">
                <a16:creationId xmlns:a16="http://schemas.microsoft.com/office/drawing/2014/main" id="{3253D562-D5CB-4F53-BF30-CE8DF1928367}"/>
              </a:ext>
            </a:extLst>
          </p:cNvPr>
          <p:cNvSpPr>
            <a:spLocks noGrp="1"/>
          </p:cNvSpPr>
          <p:nvPr>
            <p:ph idx="1"/>
          </p:nvPr>
        </p:nvSpPr>
        <p:spPr/>
        <p:txBody>
          <a:bodyPr/>
          <a:lstStyle/>
          <a:p>
            <a:pPr>
              <a:buFont typeface="Arial" panose="020B0604020202020204" pitchFamily="34" charset="0"/>
              <a:buChar char="•"/>
            </a:pPr>
            <a:r>
              <a:rPr lang="en-US" dirty="0"/>
              <a:t>Testing how long the system lasts:</a:t>
            </a:r>
          </a:p>
          <a:p>
            <a:pPr marL="0" indent="0">
              <a:lnSpc>
                <a:spcPct val="100000"/>
              </a:lnSpc>
              <a:spcBef>
                <a:spcPts val="0"/>
              </a:spcBef>
              <a:spcAft>
                <a:spcPts val="0"/>
              </a:spcAft>
              <a:buNone/>
            </a:pPr>
            <a:endParaRPr lang="en-US" dirty="0"/>
          </a:p>
          <a:p>
            <a:pPr lvl="1">
              <a:buFont typeface="Arial" panose="020B0604020202020204" pitchFamily="34" charset="0"/>
              <a:buChar char="•"/>
            </a:pPr>
            <a:r>
              <a:rPr lang="en-US" dirty="0"/>
              <a:t>Turn box device on and close shutoff valve to air heater after 7pm and measure room temperature using three glass thermometers spaced at 9 inches, 14 feet, and 23 feet.</a:t>
            </a:r>
          </a:p>
          <a:p>
            <a:pPr lvl="1">
              <a:buFont typeface="Arial" panose="020B0604020202020204" pitchFamily="34" charset="0"/>
              <a:buChar char="•"/>
            </a:pPr>
            <a:endParaRPr lang="en-US" dirty="0"/>
          </a:p>
          <a:p>
            <a:pPr lvl="1">
              <a:buFont typeface="Arial" panose="020B0604020202020204" pitchFamily="34" charset="0"/>
              <a:buChar char="•"/>
            </a:pPr>
            <a:r>
              <a:rPr lang="en-US" dirty="0"/>
              <a:t>Keep windows and doors closed throughout the night.</a:t>
            </a:r>
          </a:p>
          <a:p>
            <a:pPr lvl="1">
              <a:buFont typeface="Arial" panose="020B0604020202020204" pitchFamily="34" charset="0"/>
              <a:buChar char="•"/>
            </a:pPr>
            <a:endParaRPr lang="en-US" dirty="0"/>
          </a:p>
          <a:p>
            <a:pPr lvl="1">
              <a:buFont typeface="Arial" panose="020B0604020202020204" pitchFamily="34" charset="0"/>
              <a:buChar char="•"/>
            </a:pPr>
            <a:r>
              <a:rPr lang="en-US" dirty="0"/>
              <a:t>Monitored the thermometers to get temperature readings every hour.</a:t>
            </a:r>
          </a:p>
          <a:p>
            <a:pPr lvl="1">
              <a:buFont typeface="Arial" panose="020B0604020202020204" pitchFamily="34" charset="0"/>
              <a:buChar char="•"/>
            </a:pPr>
            <a:endParaRPr lang="en-US" dirty="0"/>
          </a:p>
          <a:p>
            <a:pPr lvl="1">
              <a:buFont typeface="Arial" panose="020B0604020202020204" pitchFamily="34" charset="0"/>
              <a:buChar char="•"/>
            </a:pPr>
            <a:r>
              <a:rPr lang="en-US" dirty="0"/>
              <a:t>Repeated for several days to get accurate measurements.</a:t>
            </a:r>
          </a:p>
          <a:p>
            <a:br>
              <a:rPr lang="en-US" dirty="0"/>
            </a:br>
            <a:endParaRPr lang="en-US" dirty="0"/>
          </a:p>
        </p:txBody>
      </p:sp>
      <p:sp>
        <p:nvSpPr>
          <p:cNvPr id="4" name="Slide Number Placeholder 3">
            <a:extLst>
              <a:ext uri="{FF2B5EF4-FFF2-40B4-BE49-F238E27FC236}">
                <a16:creationId xmlns:a16="http://schemas.microsoft.com/office/drawing/2014/main" id="{075848F5-86AB-4432-8460-28FC59345636}"/>
              </a:ext>
            </a:extLst>
          </p:cNvPr>
          <p:cNvSpPr>
            <a:spLocks noGrp="1"/>
          </p:cNvSpPr>
          <p:nvPr>
            <p:ph type="sldNum" sz="quarter" idx="12"/>
          </p:nvPr>
        </p:nvSpPr>
        <p:spPr/>
        <p:txBody>
          <a:bodyPr/>
          <a:lstStyle/>
          <a:p>
            <a:fld id="{5426991E-DBCC-48B8-A052-4A7693B31CA3}" type="slidenum">
              <a:rPr lang="en-US" smtClean="0"/>
              <a:t>14</a:t>
            </a:fld>
            <a:endParaRPr lang="en-US"/>
          </a:p>
        </p:txBody>
      </p:sp>
      <p:sp>
        <p:nvSpPr>
          <p:cNvPr id="5" name="Footer Placeholder 4">
            <a:extLst>
              <a:ext uri="{FF2B5EF4-FFF2-40B4-BE49-F238E27FC236}">
                <a16:creationId xmlns:a16="http://schemas.microsoft.com/office/drawing/2014/main" id="{E52A3B60-1E00-44AD-8404-526C31F07DAF}"/>
              </a:ext>
            </a:extLst>
          </p:cNvPr>
          <p:cNvSpPr>
            <a:spLocks noGrp="1"/>
          </p:cNvSpPr>
          <p:nvPr>
            <p:ph type="ftr" sz="quarter" idx="11"/>
          </p:nvPr>
        </p:nvSpPr>
        <p:spPr/>
        <p:txBody>
          <a:bodyPr/>
          <a:lstStyle/>
          <a:p>
            <a:r>
              <a:rPr lang="en-US" sz="1400" dirty="0"/>
              <a:t>Tatum Begay | April 27, 2018 | SRP Solar Heater</a:t>
            </a:r>
          </a:p>
        </p:txBody>
      </p:sp>
    </p:spTree>
    <p:extLst>
      <p:ext uri="{BB962C8B-B14F-4D97-AF65-F5344CB8AC3E}">
        <p14:creationId xmlns:p14="http://schemas.microsoft.com/office/powerpoint/2010/main" val="28549251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68C8AA-160B-43C5-B951-0677F49ACEEA}"/>
              </a:ext>
            </a:extLst>
          </p:cNvPr>
          <p:cNvSpPr>
            <a:spLocks noGrp="1"/>
          </p:cNvSpPr>
          <p:nvPr>
            <p:ph type="title"/>
          </p:nvPr>
        </p:nvSpPr>
        <p:spPr/>
        <p:txBody>
          <a:bodyPr/>
          <a:lstStyle/>
          <a:p>
            <a:r>
              <a:rPr lang="en-US" dirty="0"/>
              <a:t>Testing Procedures (</a:t>
            </a:r>
            <a:r>
              <a:rPr lang="en-US" dirty="0" err="1"/>
              <a:t>EnergyPlus</a:t>
            </a:r>
            <a:r>
              <a:rPr lang="en-US" dirty="0"/>
              <a:t>+)</a:t>
            </a:r>
          </a:p>
        </p:txBody>
      </p:sp>
      <p:sp>
        <p:nvSpPr>
          <p:cNvPr id="3" name="Content Placeholder 2">
            <a:extLst>
              <a:ext uri="{FF2B5EF4-FFF2-40B4-BE49-F238E27FC236}">
                <a16:creationId xmlns:a16="http://schemas.microsoft.com/office/drawing/2014/main" id="{82E925EC-7163-419C-9AAC-0E61CE5687ED}"/>
              </a:ext>
            </a:extLst>
          </p:cNvPr>
          <p:cNvSpPr>
            <a:spLocks noGrp="1"/>
          </p:cNvSpPr>
          <p:nvPr>
            <p:ph idx="1"/>
          </p:nvPr>
        </p:nvSpPr>
        <p:spPr>
          <a:xfrm>
            <a:off x="1097280" y="1845734"/>
            <a:ext cx="10058400" cy="4023360"/>
          </a:xfrm>
        </p:spPr>
        <p:txBody>
          <a:bodyPr/>
          <a:lstStyle/>
          <a:p>
            <a:pPr>
              <a:buFont typeface="Arial" panose="020B0604020202020204" pitchFamily="34" charset="0"/>
              <a:buChar char="•"/>
            </a:pPr>
            <a:r>
              <a:rPr lang="en-US" dirty="0" err="1"/>
              <a:t>IDFeditor</a:t>
            </a:r>
            <a:r>
              <a:rPr lang="en-US" dirty="0"/>
              <a:t> - IDF editor is used to create the IDF that </a:t>
            </a:r>
            <a:r>
              <a:rPr lang="en-US" dirty="0" err="1"/>
              <a:t>EnergyPlus</a:t>
            </a:r>
            <a:r>
              <a:rPr lang="en-US" dirty="0"/>
              <a:t>+ uses for all simulation results. It takes the inputs from the user on heating types, materials, building sizing, HVAC, equipment, building use, ventilation, lighting etc. (uses metric unit system)</a:t>
            </a:r>
          </a:p>
          <a:p>
            <a:pPr>
              <a:buFont typeface="Arial" panose="020B0604020202020204" pitchFamily="34" charset="0"/>
              <a:buChar char="•"/>
            </a:pPr>
            <a:r>
              <a:rPr lang="en-US" dirty="0"/>
              <a:t>EP - Launch - Main </a:t>
            </a:r>
            <a:r>
              <a:rPr lang="en-US" dirty="0" err="1"/>
              <a:t>EnergyPlus</a:t>
            </a:r>
            <a:r>
              <a:rPr lang="en-US" dirty="0"/>
              <a:t>+ GUI implements weather file and </a:t>
            </a:r>
            <a:r>
              <a:rPr lang="en-US" dirty="0" err="1"/>
              <a:t>idf</a:t>
            </a:r>
            <a:r>
              <a:rPr lang="en-US" dirty="0"/>
              <a:t> created by user to run energy simulation</a:t>
            </a:r>
          </a:p>
          <a:p>
            <a:pPr>
              <a:buFont typeface="Arial" panose="020B0604020202020204" pitchFamily="34" charset="0"/>
              <a:buChar char="•"/>
            </a:pPr>
            <a:r>
              <a:rPr lang="en-US" dirty="0"/>
              <a:t>In </a:t>
            </a:r>
            <a:r>
              <a:rPr lang="en-US" dirty="0" err="1"/>
              <a:t>EnergyPlus</a:t>
            </a:r>
            <a:r>
              <a:rPr lang="en-US" dirty="0"/>
              <a:t>+ program modeled a modern Hogan.</a:t>
            </a:r>
          </a:p>
          <a:p>
            <a:pPr>
              <a:buFont typeface="Arial" panose="020B0604020202020204" pitchFamily="34" charset="0"/>
              <a:buChar char="•"/>
            </a:pPr>
            <a:r>
              <a:rPr lang="en-US" dirty="0"/>
              <a:t>Weather file used data from Four-Corners Intl. Airport in NM</a:t>
            </a:r>
          </a:p>
          <a:p>
            <a:pPr lvl="1">
              <a:buFont typeface="Arial" panose="020B0604020202020204" pitchFamily="34" charset="0"/>
              <a:buChar char="•"/>
            </a:pPr>
            <a:r>
              <a:rPr lang="en-US" dirty="0"/>
              <a:t> Winter Months: AVG. 32 Degrees F, Low of -4 Degrees F.</a:t>
            </a:r>
          </a:p>
          <a:p>
            <a:pPr>
              <a:buFont typeface="Arial" panose="020B0604020202020204" pitchFamily="34" charset="0"/>
              <a:buChar char="•"/>
            </a:pPr>
            <a:r>
              <a:rPr lang="en-US" dirty="0"/>
              <a:t>Ran three simulations and a test bed for the efficiency of the PCM at night. Ran one with PCM as insulation in all walls, one with one wall and one without to test how well it keeps the Hogan warm. As well as an overall test bed for the project.</a:t>
            </a:r>
          </a:p>
        </p:txBody>
      </p:sp>
      <p:sp>
        <p:nvSpPr>
          <p:cNvPr id="4" name="Slide Number Placeholder 3">
            <a:extLst>
              <a:ext uri="{FF2B5EF4-FFF2-40B4-BE49-F238E27FC236}">
                <a16:creationId xmlns:a16="http://schemas.microsoft.com/office/drawing/2014/main" id="{1A038B9B-999C-4122-B022-B47677AAE79A}"/>
              </a:ext>
            </a:extLst>
          </p:cNvPr>
          <p:cNvSpPr>
            <a:spLocks noGrp="1"/>
          </p:cNvSpPr>
          <p:nvPr>
            <p:ph type="sldNum" sz="quarter" idx="12"/>
          </p:nvPr>
        </p:nvSpPr>
        <p:spPr/>
        <p:txBody>
          <a:bodyPr/>
          <a:lstStyle/>
          <a:p>
            <a:fld id="{5426991E-DBCC-48B8-A052-4A7693B31CA3}" type="slidenum">
              <a:rPr lang="en-US" smtClean="0"/>
              <a:t>15</a:t>
            </a:fld>
            <a:endParaRPr lang="en-US"/>
          </a:p>
        </p:txBody>
      </p:sp>
      <p:sp>
        <p:nvSpPr>
          <p:cNvPr id="5" name="Footer Placeholder 4">
            <a:extLst>
              <a:ext uri="{FF2B5EF4-FFF2-40B4-BE49-F238E27FC236}">
                <a16:creationId xmlns:a16="http://schemas.microsoft.com/office/drawing/2014/main" id="{361DF02B-CAD0-4A63-A28E-93C22B97D7BF}"/>
              </a:ext>
            </a:extLst>
          </p:cNvPr>
          <p:cNvSpPr>
            <a:spLocks noGrp="1"/>
          </p:cNvSpPr>
          <p:nvPr>
            <p:ph type="ftr" sz="quarter" idx="11"/>
          </p:nvPr>
        </p:nvSpPr>
        <p:spPr/>
        <p:txBody>
          <a:bodyPr/>
          <a:lstStyle/>
          <a:p>
            <a:r>
              <a:rPr lang="en-US" sz="1400" dirty="0"/>
              <a:t>Brandon Dunn | April 27, 2018 | SRP Solar Heater</a:t>
            </a:r>
          </a:p>
        </p:txBody>
      </p:sp>
    </p:spTree>
    <p:extLst>
      <p:ext uri="{BB962C8B-B14F-4D97-AF65-F5344CB8AC3E}">
        <p14:creationId xmlns:p14="http://schemas.microsoft.com/office/powerpoint/2010/main" val="28879988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Hogan </a:t>
            </a:r>
            <a:r>
              <a:rPr lang="en-US" dirty="0" err="1"/>
              <a:t>EnergyPlus</a:t>
            </a:r>
            <a:r>
              <a:rPr lang="en-US" dirty="0"/>
              <a:t>+ Model</a:t>
            </a:r>
          </a:p>
        </p:txBody>
      </p:sp>
      <p:sp>
        <p:nvSpPr>
          <p:cNvPr id="4" name="Slide Number Placeholder 3"/>
          <p:cNvSpPr>
            <a:spLocks noGrp="1"/>
          </p:cNvSpPr>
          <p:nvPr>
            <p:ph type="sldNum" sz="quarter" idx="12"/>
          </p:nvPr>
        </p:nvSpPr>
        <p:spPr/>
        <p:txBody>
          <a:bodyPr/>
          <a:lstStyle/>
          <a:p>
            <a:fld id="{5426991E-DBCC-48B8-A052-4A7693B31CA3}" type="slidenum">
              <a:rPr lang="en-US" smtClean="0"/>
              <a:t>16</a:t>
            </a:fld>
            <a:endParaRPr lang="en-US"/>
          </a:p>
        </p:txBody>
      </p:sp>
      <p:pic>
        <p:nvPicPr>
          <p:cNvPr id="6" name="Content Placeholder 5"/>
          <p:cNvPicPr>
            <a:picLocks noGrp="1" noChangeAspect="1"/>
          </p:cNvPicPr>
          <p:nvPr>
            <p:ph idx="1"/>
          </p:nvPr>
        </p:nvPicPr>
        <p:blipFill>
          <a:blip r:embed="rId2"/>
          <a:stretch>
            <a:fillRect/>
          </a:stretch>
        </p:blipFill>
        <p:spPr>
          <a:xfrm>
            <a:off x="1158212" y="2085503"/>
            <a:ext cx="9934550" cy="3623205"/>
          </a:xfrm>
          <a:prstGeom prst="rect">
            <a:avLst/>
          </a:prstGeom>
        </p:spPr>
      </p:pic>
      <p:sp>
        <p:nvSpPr>
          <p:cNvPr id="7" name="TextBox 6"/>
          <p:cNvSpPr txBox="1"/>
          <p:nvPr/>
        </p:nvSpPr>
        <p:spPr>
          <a:xfrm>
            <a:off x="1097280" y="5714914"/>
            <a:ext cx="3510320" cy="369332"/>
          </a:xfrm>
          <a:prstGeom prst="rect">
            <a:avLst/>
          </a:prstGeom>
          <a:noFill/>
        </p:spPr>
        <p:txBody>
          <a:bodyPr wrap="none" rtlCol="0">
            <a:spAutoFit/>
          </a:bodyPr>
          <a:lstStyle/>
          <a:p>
            <a:r>
              <a:rPr lang="en-US" i="1" dirty="0"/>
              <a:t>Figure 8: Model of Hogan in Meters</a:t>
            </a:r>
          </a:p>
        </p:txBody>
      </p:sp>
      <p:sp>
        <p:nvSpPr>
          <p:cNvPr id="8" name="Footer Placeholder 7"/>
          <p:cNvSpPr>
            <a:spLocks noGrp="1"/>
          </p:cNvSpPr>
          <p:nvPr>
            <p:ph type="ftr" sz="quarter" idx="11"/>
          </p:nvPr>
        </p:nvSpPr>
        <p:spPr/>
        <p:txBody>
          <a:bodyPr/>
          <a:lstStyle/>
          <a:p>
            <a:r>
              <a:rPr lang="en-US" sz="1400" dirty="0"/>
              <a:t>Brandon Dunn | April 27, 2018 | SRP Solar Heater</a:t>
            </a:r>
          </a:p>
        </p:txBody>
      </p:sp>
    </p:spTree>
    <p:extLst>
      <p:ext uri="{BB962C8B-B14F-4D97-AF65-F5344CB8AC3E}">
        <p14:creationId xmlns:p14="http://schemas.microsoft.com/office/powerpoint/2010/main" val="41458521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53BE71C-A09D-4D8E-A621-843D4A91B426}"/>
              </a:ext>
            </a:extLst>
          </p:cNvPr>
          <p:cNvSpPr>
            <a:spLocks noGrp="1"/>
          </p:cNvSpPr>
          <p:nvPr>
            <p:ph type="sldNum" sz="quarter" idx="12"/>
          </p:nvPr>
        </p:nvSpPr>
        <p:spPr/>
        <p:txBody>
          <a:bodyPr/>
          <a:lstStyle/>
          <a:p>
            <a:fld id="{5426991E-DBCC-48B8-A052-4A7693B31CA3}" type="slidenum">
              <a:rPr lang="en-US" smtClean="0"/>
              <a:t>17</a:t>
            </a:fld>
            <a:endParaRPr lang="en-US"/>
          </a:p>
        </p:txBody>
      </p:sp>
      <p:pic>
        <p:nvPicPr>
          <p:cNvPr id="3" name="Picture 2" descr="https://lh3.googleusercontent.com/XdJHJg2Ha6vKgxvxK9ZRQf6tYOCGb_gVK2hza4ab9-qVNROgxM30B-I2BeaDJE0m6ditS6zQlbuYCBgiG0Vv-Pv3L6S4m7uCiccnS1H7w_pVOBOPW4ijePrKlT9w286jAPBsb3V0Sw">
            <a:extLst>
              <a:ext uri="{FF2B5EF4-FFF2-40B4-BE49-F238E27FC236}">
                <a16:creationId xmlns:a16="http://schemas.microsoft.com/office/drawing/2014/main" id="{AD116C6F-3B06-4CEE-AB34-E418C49DE31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2758" y="1416566"/>
            <a:ext cx="5713242" cy="3263757"/>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https://lh3.googleusercontent.com/ReV0ZEBLXpDFquxuvCaCcq33hQ_udMvmLUPZ9YUPer-ClAniH1GTEUiZkuoFX9oDEHs1E8SrWkq_QH5iL0O9ZxRh15SUmJpk9-MwrREm6DzkbLMtVgv4IzP70fLwsqSGoIBaQvLTug">
            <a:extLst>
              <a:ext uri="{FF2B5EF4-FFF2-40B4-BE49-F238E27FC236}">
                <a16:creationId xmlns:a16="http://schemas.microsoft.com/office/drawing/2014/main" id="{092D7000-FCD0-4DB8-BC24-835F5792972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39950" y="597531"/>
            <a:ext cx="5248861" cy="4901829"/>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9C712A9D-21CF-43C1-BB08-5A247E4D79B4}"/>
              </a:ext>
            </a:extLst>
          </p:cNvPr>
          <p:cNvSpPr/>
          <p:nvPr/>
        </p:nvSpPr>
        <p:spPr>
          <a:xfrm>
            <a:off x="303189" y="4781586"/>
            <a:ext cx="2177584" cy="369332"/>
          </a:xfrm>
          <a:prstGeom prst="rect">
            <a:avLst/>
          </a:prstGeom>
        </p:spPr>
        <p:txBody>
          <a:bodyPr wrap="none">
            <a:spAutoFit/>
          </a:bodyPr>
          <a:lstStyle/>
          <a:p>
            <a:r>
              <a:rPr lang="en-US" i="1" dirty="0"/>
              <a:t>Figure 9: Testing Files</a:t>
            </a:r>
          </a:p>
        </p:txBody>
      </p:sp>
      <p:sp>
        <p:nvSpPr>
          <p:cNvPr id="5" name="Rectangle 4">
            <a:extLst>
              <a:ext uri="{FF2B5EF4-FFF2-40B4-BE49-F238E27FC236}">
                <a16:creationId xmlns:a16="http://schemas.microsoft.com/office/drawing/2014/main" id="{54156B32-DA64-4281-9818-D922AC812317}"/>
              </a:ext>
            </a:extLst>
          </p:cNvPr>
          <p:cNvSpPr/>
          <p:nvPr/>
        </p:nvSpPr>
        <p:spPr>
          <a:xfrm>
            <a:off x="6631736" y="5610240"/>
            <a:ext cx="4744119" cy="369332"/>
          </a:xfrm>
          <a:prstGeom prst="rect">
            <a:avLst/>
          </a:prstGeom>
        </p:spPr>
        <p:txBody>
          <a:bodyPr wrap="none">
            <a:spAutoFit/>
          </a:bodyPr>
          <a:lstStyle/>
          <a:p>
            <a:r>
              <a:rPr lang="en-US" i="1" dirty="0"/>
              <a:t>Figure 10: </a:t>
            </a:r>
            <a:r>
              <a:rPr lang="en-US" i="1" dirty="0" err="1"/>
              <a:t>EnergyPlus</a:t>
            </a:r>
            <a:r>
              <a:rPr lang="en-US" i="1" dirty="0"/>
              <a:t>+ Software Testing Window</a:t>
            </a:r>
          </a:p>
        </p:txBody>
      </p:sp>
      <p:sp>
        <p:nvSpPr>
          <p:cNvPr id="6" name="Footer Placeholder 5">
            <a:extLst>
              <a:ext uri="{FF2B5EF4-FFF2-40B4-BE49-F238E27FC236}">
                <a16:creationId xmlns:a16="http://schemas.microsoft.com/office/drawing/2014/main" id="{909A2EF6-30CC-4801-A456-DE139451070D}"/>
              </a:ext>
            </a:extLst>
          </p:cNvPr>
          <p:cNvSpPr>
            <a:spLocks noGrp="1"/>
          </p:cNvSpPr>
          <p:nvPr>
            <p:ph type="ftr" sz="quarter" idx="11"/>
          </p:nvPr>
        </p:nvSpPr>
        <p:spPr/>
        <p:txBody>
          <a:bodyPr/>
          <a:lstStyle/>
          <a:p>
            <a:r>
              <a:rPr lang="en-US" sz="1400" dirty="0"/>
              <a:t>Brandon Dunn | April 27, 2018 | SRP Solar Heater</a:t>
            </a:r>
          </a:p>
        </p:txBody>
      </p:sp>
    </p:spTree>
    <p:extLst>
      <p:ext uri="{BB962C8B-B14F-4D97-AF65-F5344CB8AC3E}">
        <p14:creationId xmlns:p14="http://schemas.microsoft.com/office/powerpoint/2010/main" val="35519523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F8B4BB-7EF6-42AF-B392-296C9716F03B}"/>
              </a:ext>
            </a:extLst>
          </p:cNvPr>
          <p:cNvSpPr>
            <a:spLocks noGrp="1"/>
          </p:cNvSpPr>
          <p:nvPr>
            <p:ph type="title"/>
          </p:nvPr>
        </p:nvSpPr>
        <p:spPr/>
        <p:txBody>
          <a:bodyPr/>
          <a:lstStyle/>
          <a:p>
            <a:r>
              <a:rPr lang="en-US" dirty="0"/>
              <a:t>Results for Solar Air Heater</a:t>
            </a:r>
          </a:p>
        </p:txBody>
      </p:sp>
      <p:sp>
        <p:nvSpPr>
          <p:cNvPr id="3" name="Slide Number Placeholder 2">
            <a:extLst>
              <a:ext uri="{FF2B5EF4-FFF2-40B4-BE49-F238E27FC236}">
                <a16:creationId xmlns:a16="http://schemas.microsoft.com/office/drawing/2014/main" id="{EFE8977F-D12D-4508-8034-9E4620B668E2}"/>
              </a:ext>
            </a:extLst>
          </p:cNvPr>
          <p:cNvSpPr>
            <a:spLocks noGrp="1"/>
          </p:cNvSpPr>
          <p:nvPr>
            <p:ph type="sldNum" sz="quarter" idx="12"/>
          </p:nvPr>
        </p:nvSpPr>
        <p:spPr/>
        <p:txBody>
          <a:bodyPr/>
          <a:lstStyle/>
          <a:p>
            <a:fld id="{5426991E-DBCC-48B8-A052-4A7693B31CA3}" type="slidenum">
              <a:rPr lang="en-US" smtClean="0"/>
              <a:t>18</a:t>
            </a:fld>
            <a:endParaRPr lang="en-US"/>
          </a:p>
        </p:txBody>
      </p:sp>
      <p:pic>
        <p:nvPicPr>
          <p:cNvPr id="5" name="Picture 4">
            <a:extLst>
              <a:ext uri="{FF2B5EF4-FFF2-40B4-BE49-F238E27FC236}">
                <a16:creationId xmlns:a16="http://schemas.microsoft.com/office/drawing/2014/main" id="{9411CDE9-A3AE-48DA-ABB1-432D3A8B6DB6}"/>
              </a:ext>
            </a:extLst>
          </p:cNvPr>
          <p:cNvPicPr>
            <a:picLocks noChangeAspect="1"/>
          </p:cNvPicPr>
          <p:nvPr/>
        </p:nvPicPr>
        <p:blipFill>
          <a:blip r:embed="rId2"/>
          <a:stretch>
            <a:fillRect/>
          </a:stretch>
        </p:blipFill>
        <p:spPr>
          <a:xfrm>
            <a:off x="1752223" y="1884364"/>
            <a:ext cx="8550384" cy="4059086"/>
          </a:xfrm>
          <a:prstGeom prst="rect">
            <a:avLst/>
          </a:prstGeom>
        </p:spPr>
      </p:pic>
      <p:sp>
        <p:nvSpPr>
          <p:cNvPr id="6" name="Footer Placeholder 4">
            <a:extLst>
              <a:ext uri="{FF2B5EF4-FFF2-40B4-BE49-F238E27FC236}">
                <a16:creationId xmlns:a16="http://schemas.microsoft.com/office/drawing/2014/main" id="{07CD1F69-623B-4894-89EF-F6D8DE587E7E}"/>
              </a:ext>
            </a:extLst>
          </p:cNvPr>
          <p:cNvSpPr>
            <a:spLocks noGrp="1"/>
          </p:cNvSpPr>
          <p:nvPr>
            <p:ph type="ftr" sz="quarter" idx="11"/>
          </p:nvPr>
        </p:nvSpPr>
        <p:spPr>
          <a:xfrm>
            <a:off x="3686185" y="6459785"/>
            <a:ext cx="4822804" cy="365125"/>
          </a:xfrm>
        </p:spPr>
        <p:txBody>
          <a:bodyPr/>
          <a:lstStyle/>
          <a:p>
            <a:r>
              <a:rPr lang="en-US" sz="1400" dirty="0"/>
              <a:t>Taylor McCormack| April 27, 2018 | SRP Solar Heater</a:t>
            </a:r>
          </a:p>
        </p:txBody>
      </p:sp>
      <p:sp>
        <p:nvSpPr>
          <p:cNvPr id="7" name="TextBox 6">
            <a:extLst>
              <a:ext uri="{FF2B5EF4-FFF2-40B4-BE49-F238E27FC236}">
                <a16:creationId xmlns:a16="http://schemas.microsoft.com/office/drawing/2014/main" id="{D9DF69B4-3131-4825-B036-15F3B420CC98}"/>
              </a:ext>
            </a:extLst>
          </p:cNvPr>
          <p:cNvSpPr txBox="1"/>
          <p:nvPr/>
        </p:nvSpPr>
        <p:spPr>
          <a:xfrm>
            <a:off x="1752222" y="5943450"/>
            <a:ext cx="3990042" cy="369332"/>
          </a:xfrm>
          <a:prstGeom prst="rect">
            <a:avLst/>
          </a:prstGeom>
          <a:noFill/>
        </p:spPr>
        <p:txBody>
          <a:bodyPr wrap="square" rtlCol="0">
            <a:spAutoFit/>
          </a:bodyPr>
          <a:lstStyle/>
          <a:p>
            <a:r>
              <a:rPr lang="en-US" i="1" dirty="0"/>
              <a:t>Figure 11: Results for Solar Air Heater</a:t>
            </a:r>
          </a:p>
        </p:txBody>
      </p:sp>
      <p:cxnSp>
        <p:nvCxnSpPr>
          <p:cNvPr id="12" name="Straight Arrow Connector 11">
            <a:extLst>
              <a:ext uri="{FF2B5EF4-FFF2-40B4-BE49-F238E27FC236}">
                <a16:creationId xmlns:a16="http://schemas.microsoft.com/office/drawing/2014/main" id="{4832F253-3C65-455A-BD54-11F10620CFC9}"/>
              </a:ext>
            </a:extLst>
          </p:cNvPr>
          <p:cNvCxnSpPr>
            <a:cxnSpLocks/>
          </p:cNvCxnSpPr>
          <p:nvPr/>
        </p:nvCxnSpPr>
        <p:spPr>
          <a:xfrm flipH="1">
            <a:off x="7580244" y="2875722"/>
            <a:ext cx="318052"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4" name="Rectangle 13">
            <a:extLst>
              <a:ext uri="{FF2B5EF4-FFF2-40B4-BE49-F238E27FC236}">
                <a16:creationId xmlns:a16="http://schemas.microsoft.com/office/drawing/2014/main" id="{A28F61B6-D317-4300-A87D-6964605F8FD6}"/>
              </a:ext>
            </a:extLst>
          </p:cNvPr>
          <p:cNvSpPr/>
          <p:nvPr/>
        </p:nvSpPr>
        <p:spPr>
          <a:xfrm>
            <a:off x="7898296" y="2691056"/>
            <a:ext cx="1545616" cy="369332"/>
          </a:xfrm>
          <a:prstGeom prst="rect">
            <a:avLst/>
          </a:prstGeom>
        </p:spPr>
        <p:txBody>
          <a:bodyPr wrap="none">
            <a:spAutoFit/>
          </a:bodyPr>
          <a:lstStyle/>
          <a:p>
            <a:r>
              <a:rPr lang="en-US" dirty="0"/>
              <a:t>PCM Solidified</a:t>
            </a:r>
          </a:p>
        </p:txBody>
      </p:sp>
    </p:spTree>
    <p:extLst>
      <p:ext uri="{BB962C8B-B14F-4D97-AF65-F5344CB8AC3E}">
        <p14:creationId xmlns:p14="http://schemas.microsoft.com/office/powerpoint/2010/main" val="8815607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367572-6CCF-4C03-B900-71272E033483}"/>
              </a:ext>
            </a:extLst>
          </p:cNvPr>
          <p:cNvSpPr>
            <a:spLocks noGrp="1"/>
          </p:cNvSpPr>
          <p:nvPr>
            <p:ph type="title"/>
          </p:nvPr>
        </p:nvSpPr>
        <p:spPr/>
        <p:txBody>
          <a:bodyPr/>
          <a:lstStyle/>
          <a:p>
            <a:r>
              <a:rPr lang="en-US" dirty="0"/>
              <a:t>Results for </a:t>
            </a:r>
            <a:r>
              <a:rPr lang="en-US" dirty="0" err="1"/>
              <a:t>EnergyPlus</a:t>
            </a:r>
            <a:r>
              <a:rPr lang="en-US" dirty="0"/>
              <a:t>+</a:t>
            </a:r>
          </a:p>
        </p:txBody>
      </p:sp>
      <p:sp>
        <p:nvSpPr>
          <p:cNvPr id="3" name="Content Placeholder 2">
            <a:extLst>
              <a:ext uri="{FF2B5EF4-FFF2-40B4-BE49-F238E27FC236}">
                <a16:creationId xmlns:a16="http://schemas.microsoft.com/office/drawing/2014/main" id="{ACAE455D-AAB0-436B-95E0-4E63AF021DD2}"/>
              </a:ext>
            </a:extLst>
          </p:cNvPr>
          <p:cNvSpPr>
            <a:spLocks noGrp="1"/>
          </p:cNvSpPr>
          <p:nvPr>
            <p:ph idx="1"/>
          </p:nvPr>
        </p:nvSpPr>
        <p:spPr/>
        <p:txBody>
          <a:bodyPr/>
          <a:lstStyle/>
          <a:p>
            <a:pPr marL="0" indent="0" fontAlgn="base">
              <a:buNone/>
            </a:pPr>
            <a:endParaRPr lang="en-US" dirty="0"/>
          </a:p>
          <a:p>
            <a:pPr fontAlgn="base">
              <a:buFont typeface="Arial" panose="020B0604020202020204" pitchFamily="34" charset="0"/>
              <a:buChar char="•"/>
            </a:pPr>
            <a:endParaRPr lang="en-US" dirty="0"/>
          </a:p>
          <a:p>
            <a:pPr fontAlgn="base">
              <a:buFont typeface="Arial" panose="020B0604020202020204" pitchFamily="34" charset="0"/>
              <a:buChar char="•"/>
            </a:pPr>
            <a:endParaRPr lang="en-US" dirty="0"/>
          </a:p>
          <a:p>
            <a:pPr fontAlgn="base">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86ECFE27-DB6F-4B33-8D90-72F52E017413}"/>
              </a:ext>
            </a:extLst>
          </p:cNvPr>
          <p:cNvSpPr>
            <a:spLocks noGrp="1"/>
          </p:cNvSpPr>
          <p:nvPr>
            <p:ph type="sldNum" sz="quarter" idx="12"/>
          </p:nvPr>
        </p:nvSpPr>
        <p:spPr/>
        <p:txBody>
          <a:bodyPr/>
          <a:lstStyle/>
          <a:p>
            <a:fld id="{5426991E-DBCC-48B8-A052-4A7693B31CA3}" type="slidenum">
              <a:rPr lang="en-US" smtClean="0"/>
              <a:t>19</a:t>
            </a:fld>
            <a:endParaRPr lang="en-US"/>
          </a:p>
        </p:txBody>
      </p:sp>
      <p:sp>
        <p:nvSpPr>
          <p:cNvPr id="5" name="Footer Placeholder 4">
            <a:extLst>
              <a:ext uri="{FF2B5EF4-FFF2-40B4-BE49-F238E27FC236}">
                <a16:creationId xmlns:a16="http://schemas.microsoft.com/office/drawing/2014/main" id="{D654A99F-6AC3-41BE-8F2E-3FDEDE8E7F83}"/>
              </a:ext>
            </a:extLst>
          </p:cNvPr>
          <p:cNvSpPr>
            <a:spLocks noGrp="1"/>
          </p:cNvSpPr>
          <p:nvPr>
            <p:ph type="ftr" sz="quarter" idx="11"/>
          </p:nvPr>
        </p:nvSpPr>
        <p:spPr/>
        <p:txBody>
          <a:bodyPr/>
          <a:lstStyle/>
          <a:p>
            <a:r>
              <a:rPr lang="en-US" sz="1400" dirty="0"/>
              <a:t>Taylor McCormack| April 27, 2018 | SRP Solar Heater</a:t>
            </a:r>
          </a:p>
        </p:txBody>
      </p:sp>
      <p:pic>
        <p:nvPicPr>
          <p:cNvPr id="9" name="Picture 8">
            <a:extLst>
              <a:ext uri="{FF2B5EF4-FFF2-40B4-BE49-F238E27FC236}">
                <a16:creationId xmlns:a16="http://schemas.microsoft.com/office/drawing/2014/main" id="{483ADD35-1605-4FF3-89D0-8B128261791F}"/>
              </a:ext>
            </a:extLst>
          </p:cNvPr>
          <p:cNvPicPr>
            <a:picLocks noChangeAspect="1"/>
          </p:cNvPicPr>
          <p:nvPr/>
        </p:nvPicPr>
        <p:blipFill>
          <a:blip r:embed="rId2"/>
          <a:stretch>
            <a:fillRect/>
          </a:stretch>
        </p:blipFill>
        <p:spPr>
          <a:xfrm>
            <a:off x="3114262" y="1800515"/>
            <a:ext cx="7344472" cy="4176953"/>
          </a:xfrm>
          <a:prstGeom prst="rect">
            <a:avLst/>
          </a:prstGeom>
        </p:spPr>
      </p:pic>
      <p:sp>
        <p:nvSpPr>
          <p:cNvPr id="10" name="TextBox 9">
            <a:extLst>
              <a:ext uri="{FF2B5EF4-FFF2-40B4-BE49-F238E27FC236}">
                <a16:creationId xmlns:a16="http://schemas.microsoft.com/office/drawing/2014/main" id="{3082BDF0-3EF8-48B9-96D0-1C3E4E1A640A}"/>
              </a:ext>
            </a:extLst>
          </p:cNvPr>
          <p:cNvSpPr txBox="1"/>
          <p:nvPr/>
        </p:nvSpPr>
        <p:spPr>
          <a:xfrm>
            <a:off x="3114261" y="5977468"/>
            <a:ext cx="3127147" cy="369332"/>
          </a:xfrm>
          <a:prstGeom prst="rect">
            <a:avLst/>
          </a:prstGeom>
          <a:noFill/>
        </p:spPr>
        <p:txBody>
          <a:bodyPr wrap="square" rtlCol="0">
            <a:spAutoFit/>
          </a:bodyPr>
          <a:lstStyle/>
          <a:p>
            <a:r>
              <a:rPr lang="en-US" i="1" dirty="0"/>
              <a:t>Figure 12: </a:t>
            </a:r>
            <a:r>
              <a:rPr lang="en-US" i="1" dirty="0" err="1"/>
              <a:t>EnergyPlus</a:t>
            </a:r>
            <a:r>
              <a:rPr lang="en-US" i="1" dirty="0"/>
              <a:t>+ Results</a:t>
            </a:r>
          </a:p>
        </p:txBody>
      </p:sp>
    </p:spTree>
    <p:extLst>
      <p:ext uri="{BB962C8B-B14F-4D97-AF65-F5344CB8AC3E}">
        <p14:creationId xmlns:p14="http://schemas.microsoft.com/office/powerpoint/2010/main" val="28437904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EB3D0F-6F08-42D8-9F70-65FDEC384DAB}"/>
              </a:ext>
            </a:extLst>
          </p:cNvPr>
          <p:cNvSpPr>
            <a:spLocks noGrp="1"/>
          </p:cNvSpPr>
          <p:nvPr>
            <p:ph type="title"/>
          </p:nvPr>
        </p:nvSpPr>
        <p:spPr/>
        <p:txBody>
          <a:bodyPr/>
          <a:lstStyle/>
          <a:p>
            <a:r>
              <a:rPr lang="en" dirty="0"/>
              <a:t>Project Description</a:t>
            </a:r>
            <a:endParaRPr lang="en-US" dirty="0"/>
          </a:p>
        </p:txBody>
      </p:sp>
      <p:sp>
        <p:nvSpPr>
          <p:cNvPr id="3" name="Content Placeholder 2">
            <a:extLst>
              <a:ext uri="{FF2B5EF4-FFF2-40B4-BE49-F238E27FC236}">
                <a16:creationId xmlns:a16="http://schemas.microsoft.com/office/drawing/2014/main" id="{48127139-E1A1-4E10-A291-76247E5CE097}"/>
              </a:ext>
            </a:extLst>
          </p:cNvPr>
          <p:cNvSpPr>
            <a:spLocks noGrp="1"/>
          </p:cNvSpPr>
          <p:nvPr>
            <p:ph idx="1"/>
          </p:nvPr>
        </p:nvSpPr>
        <p:spPr/>
        <p:txBody>
          <a:bodyPr/>
          <a:lstStyle/>
          <a:p>
            <a:pPr fontAlgn="base">
              <a:buFont typeface="Arial" panose="020B0604020202020204" pitchFamily="34" charset="0"/>
              <a:buChar char="•"/>
            </a:pPr>
            <a:r>
              <a:rPr lang="en-US" dirty="0"/>
              <a:t> Testing the efficiency of phase change material (PCM) when pairing with a solar air heater.</a:t>
            </a:r>
          </a:p>
          <a:p>
            <a:pPr fontAlgn="base">
              <a:buFont typeface="Arial" panose="020B0604020202020204" pitchFamily="34" charset="0"/>
              <a:buChar char="•"/>
            </a:pPr>
            <a:r>
              <a:rPr lang="en-US" dirty="0"/>
              <a:t>Tested the efficiency on a modern Hogan and a modern insulated home.</a:t>
            </a:r>
          </a:p>
          <a:p>
            <a:pPr fontAlgn="base">
              <a:buFont typeface="Arial" panose="020B0604020202020204" pitchFamily="34" charset="0"/>
              <a:buChar char="•"/>
            </a:pPr>
            <a:r>
              <a:rPr lang="en-US" dirty="0"/>
              <a:t>Our goal is to reduce or eliminate the coal, wood, or propane heaters for residents of the Navajo Nation.</a:t>
            </a:r>
          </a:p>
          <a:p>
            <a:pPr marL="0" lvl="0" indent="0">
              <a:lnSpc>
                <a:spcPct val="115000"/>
              </a:lnSpc>
              <a:spcBef>
                <a:spcPts val="0"/>
              </a:spcBef>
              <a:spcAft>
                <a:spcPts val="1600"/>
              </a:spcAft>
              <a:buClr>
                <a:srgbClr val="595959"/>
              </a:buClr>
              <a:buNone/>
            </a:pPr>
            <a:endParaRPr lang="en-US" sz="1800" kern="0" dirty="0">
              <a:solidFill>
                <a:srgbClr val="595959"/>
              </a:solidFill>
              <a:latin typeface="Arial"/>
              <a:cs typeface="Arial"/>
              <a:sym typeface="Arial"/>
            </a:endParaRPr>
          </a:p>
          <a:p>
            <a:pPr marL="0" lvl="0" indent="0">
              <a:lnSpc>
                <a:spcPct val="115000"/>
              </a:lnSpc>
              <a:spcBef>
                <a:spcPts val="0"/>
              </a:spcBef>
              <a:spcAft>
                <a:spcPts val="1600"/>
              </a:spcAft>
              <a:buClr>
                <a:srgbClr val="595959"/>
              </a:buClr>
              <a:buNone/>
            </a:pPr>
            <a:endParaRPr lang="en-US" sz="1800" kern="0" dirty="0">
              <a:solidFill>
                <a:srgbClr val="595959"/>
              </a:solidFill>
              <a:latin typeface="Arial"/>
              <a:cs typeface="Arial"/>
              <a:sym typeface="Arial"/>
            </a:endParaRPr>
          </a:p>
          <a:p>
            <a:endParaRPr lang="en-US" dirty="0"/>
          </a:p>
        </p:txBody>
      </p:sp>
      <p:sp>
        <p:nvSpPr>
          <p:cNvPr id="6" name="Slide Number Placeholder 5">
            <a:extLst>
              <a:ext uri="{FF2B5EF4-FFF2-40B4-BE49-F238E27FC236}">
                <a16:creationId xmlns:a16="http://schemas.microsoft.com/office/drawing/2014/main" id="{16231A53-4E65-4C2B-9B73-4DE67BEE5077}"/>
              </a:ext>
            </a:extLst>
          </p:cNvPr>
          <p:cNvSpPr>
            <a:spLocks noGrp="1"/>
          </p:cNvSpPr>
          <p:nvPr>
            <p:ph type="sldNum" sz="quarter" idx="12"/>
          </p:nvPr>
        </p:nvSpPr>
        <p:spPr/>
        <p:txBody>
          <a:bodyPr/>
          <a:lstStyle/>
          <a:p>
            <a:fld id="{5426991E-DBCC-48B8-A052-4A7693B31CA3}" type="slidenum">
              <a:rPr lang="en-US" smtClean="0"/>
              <a:t>2</a:t>
            </a:fld>
            <a:endParaRPr lang="en-US"/>
          </a:p>
        </p:txBody>
      </p:sp>
      <p:pic>
        <p:nvPicPr>
          <p:cNvPr id="4" name="Shape 62">
            <a:extLst>
              <a:ext uri="{FF2B5EF4-FFF2-40B4-BE49-F238E27FC236}">
                <a16:creationId xmlns:a16="http://schemas.microsoft.com/office/drawing/2014/main" id="{F2AF635F-77C9-4E9A-8635-AE93576F6BC9}"/>
              </a:ext>
            </a:extLst>
          </p:cNvPr>
          <p:cNvPicPr preferRelativeResize="0"/>
          <p:nvPr/>
        </p:nvPicPr>
        <p:blipFill>
          <a:blip r:embed="rId2">
            <a:alphaModFix/>
          </a:blip>
          <a:stretch>
            <a:fillRect/>
          </a:stretch>
        </p:blipFill>
        <p:spPr>
          <a:xfrm>
            <a:off x="7730530" y="411281"/>
            <a:ext cx="3425150" cy="1201400"/>
          </a:xfrm>
          <a:prstGeom prst="rect">
            <a:avLst/>
          </a:prstGeom>
          <a:noFill/>
          <a:ln>
            <a:noFill/>
          </a:ln>
        </p:spPr>
      </p:pic>
      <p:sp>
        <p:nvSpPr>
          <p:cNvPr id="7" name="Footer Placeholder 6">
            <a:extLst>
              <a:ext uri="{FF2B5EF4-FFF2-40B4-BE49-F238E27FC236}">
                <a16:creationId xmlns:a16="http://schemas.microsoft.com/office/drawing/2014/main" id="{59DC25D9-58F5-4A6A-956F-B80664087245}"/>
              </a:ext>
            </a:extLst>
          </p:cNvPr>
          <p:cNvSpPr>
            <a:spLocks noGrp="1"/>
          </p:cNvSpPr>
          <p:nvPr>
            <p:ph type="ftr" sz="quarter" idx="11"/>
          </p:nvPr>
        </p:nvSpPr>
        <p:spPr>
          <a:xfrm>
            <a:off x="3286539" y="6459785"/>
            <a:ext cx="5222450" cy="365125"/>
          </a:xfrm>
        </p:spPr>
        <p:txBody>
          <a:bodyPr/>
          <a:lstStyle/>
          <a:p>
            <a:r>
              <a:rPr lang="en" sz="1400" dirty="0"/>
              <a:t>Alonzo Bizahaloni </a:t>
            </a:r>
            <a:r>
              <a:rPr lang="en-US" sz="1400" dirty="0"/>
              <a:t>| April 27, 2018 | SRP Solar AIR Heater</a:t>
            </a:r>
          </a:p>
        </p:txBody>
      </p:sp>
      <p:pic>
        <p:nvPicPr>
          <p:cNvPr id="1026" name="Picture 2" descr="Image result for navajo hogan">
            <a:extLst>
              <a:ext uri="{FF2B5EF4-FFF2-40B4-BE49-F238E27FC236}">
                <a16:creationId xmlns:a16="http://schemas.microsoft.com/office/drawing/2014/main" id="{171B2389-35B7-4FE2-A6C3-5CA0EB7D593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7280" y="3500676"/>
            <a:ext cx="3157891" cy="2368418"/>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0AA7C156-0393-4BBA-AE0D-81D487350088}"/>
              </a:ext>
            </a:extLst>
          </p:cNvPr>
          <p:cNvSpPr txBox="1"/>
          <p:nvPr/>
        </p:nvSpPr>
        <p:spPr>
          <a:xfrm>
            <a:off x="1097280" y="5886363"/>
            <a:ext cx="2480807" cy="369332"/>
          </a:xfrm>
          <a:prstGeom prst="rect">
            <a:avLst/>
          </a:prstGeom>
          <a:noFill/>
        </p:spPr>
        <p:txBody>
          <a:bodyPr wrap="square" rtlCol="0">
            <a:spAutoFit/>
          </a:bodyPr>
          <a:lstStyle/>
          <a:p>
            <a:r>
              <a:rPr lang="en-US" i="1" dirty="0"/>
              <a:t>Figure 1: Modern Hogan</a:t>
            </a:r>
          </a:p>
        </p:txBody>
      </p:sp>
      <p:sp>
        <p:nvSpPr>
          <p:cNvPr id="10" name="TextBox 9">
            <a:extLst>
              <a:ext uri="{FF2B5EF4-FFF2-40B4-BE49-F238E27FC236}">
                <a16:creationId xmlns:a16="http://schemas.microsoft.com/office/drawing/2014/main" id="{6D0BA569-65DA-4B2A-98DE-A5FBF5FC7F33}"/>
              </a:ext>
            </a:extLst>
          </p:cNvPr>
          <p:cNvSpPr txBox="1"/>
          <p:nvPr/>
        </p:nvSpPr>
        <p:spPr>
          <a:xfrm>
            <a:off x="6465022" y="5869094"/>
            <a:ext cx="3157891" cy="369332"/>
          </a:xfrm>
          <a:prstGeom prst="rect">
            <a:avLst/>
          </a:prstGeom>
          <a:noFill/>
        </p:spPr>
        <p:txBody>
          <a:bodyPr wrap="square" rtlCol="0">
            <a:spAutoFit/>
          </a:bodyPr>
          <a:lstStyle/>
          <a:p>
            <a:r>
              <a:rPr lang="en-US" i="1" dirty="0"/>
              <a:t>Figure 2: Final Product</a:t>
            </a:r>
          </a:p>
        </p:txBody>
      </p:sp>
      <p:pic>
        <p:nvPicPr>
          <p:cNvPr id="9" name="Picture 8">
            <a:extLst>
              <a:ext uri="{FF2B5EF4-FFF2-40B4-BE49-F238E27FC236}">
                <a16:creationId xmlns:a16="http://schemas.microsoft.com/office/drawing/2014/main" id="{63728156-F4A4-46F2-95B0-96D236F94CFB}"/>
              </a:ext>
            </a:extLst>
          </p:cNvPr>
          <p:cNvPicPr>
            <a:picLocks noChangeAspect="1"/>
          </p:cNvPicPr>
          <p:nvPr/>
        </p:nvPicPr>
        <p:blipFill>
          <a:blip r:embed="rId4"/>
          <a:stretch>
            <a:fillRect/>
          </a:stretch>
        </p:blipFill>
        <p:spPr>
          <a:xfrm>
            <a:off x="6480360" y="3167557"/>
            <a:ext cx="2500339" cy="2710172"/>
          </a:xfrm>
          <a:prstGeom prst="rect">
            <a:avLst/>
          </a:prstGeom>
        </p:spPr>
      </p:pic>
    </p:spTree>
    <p:extLst>
      <p:ext uri="{BB962C8B-B14F-4D97-AF65-F5344CB8AC3E}">
        <p14:creationId xmlns:p14="http://schemas.microsoft.com/office/powerpoint/2010/main" val="25365170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A04157-D797-47EA-8EA6-6EB5FE0C094A}"/>
              </a:ext>
            </a:extLst>
          </p:cNvPr>
          <p:cNvSpPr>
            <a:spLocks noGrp="1"/>
          </p:cNvSpPr>
          <p:nvPr>
            <p:ph type="title"/>
          </p:nvPr>
        </p:nvSpPr>
        <p:spPr/>
        <p:txBody>
          <a:bodyPr/>
          <a:lstStyle/>
          <a:p>
            <a:r>
              <a:rPr lang="en-US" dirty="0"/>
              <a:t>Conclusions:</a:t>
            </a:r>
          </a:p>
        </p:txBody>
      </p:sp>
      <p:sp>
        <p:nvSpPr>
          <p:cNvPr id="3" name="Content Placeholder 2">
            <a:extLst>
              <a:ext uri="{FF2B5EF4-FFF2-40B4-BE49-F238E27FC236}">
                <a16:creationId xmlns:a16="http://schemas.microsoft.com/office/drawing/2014/main" id="{F81D8FAF-8037-4714-A248-9833A62D28AE}"/>
              </a:ext>
            </a:extLst>
          </p:cNvPr>
          <p:cNvSpPr>
            <a:spLocks noGrp="1"/>
          </p:cNvSpPr>
          <p:nvPr>
            <p:ph idx="1"/>
          </p:nvPr>
        </p:nvSpPr>
        <p:spPr/>
        <p:txBody>
          <a:bodyPr/>
          <a:lstStyle/>
          <a:p>
            <a:pPr>
              <a:buFont typeface="Arial" panose="020B0604020202020204" pitchFamily="34" charset="0"/>
              <a:buChar char="•"/>
            </a:pPr>
            <a:r>
              <a:rPr lang="en-US" dirty="0"/>
              <a:t>Solar Air Heater operates as intended but is only efficient enough to work on a home that is moderately insulated.</a:t>
            </a:r>
          </a:p>
          <a:p>
            <a:pPr>
              <a:buFont typeface="Arial" panose="020B0604020202020204" pitchFamily="34" charset="0"/>
              <a:buChar char="•"/>
            </a:pPr>
            <a:r>
              <a:rPr lang="en-US" dirty="0"/>
              <a:t>Even though the temperature was not held above 73 degrees Fahrenheit, the box was designed so that more PCM can be added to suit the users needs.</a:t>
            </a:r>
          </a:p>
          <a:p>
            <a:pPr>
              <a:buFont typeface="Arial" panose="020B0604020202020204" pitchFamily="34" charset="0"/>
              <a:buChar char="•"/>
            </a:pPr>
            <a:r>
              <a:rPr lang="en-US" dirty="0"/>
              <a:t> From the </a:t>
            </a:r>
            <a:r>
              <a:rPr lang="en-US" dirty="0" err="1"/>
              <a:t>EnergyPlus</a:t>
            </a:r>
            <a:r>
              <a:rPr lang="en-US" dirty="0"/>
              <a:t>+ analysis on a home with no insulation the most efficient way for the PCM to work would be as insulation not in the box.</a:t>
            </a:r>
          </a:p>
          <a:p>
            <a:pPr>
              <a:buFont typeface="Arial" panose="020B0604020202020204" pitchFamily="34" charset="0"/>
              <a:buChar char="•"/>
            </a:pPr>
            <a:r>
              <a:rPr lang="en-US" dirty="0"/>
              <a:t>For a 566 Sq. Ft. Hogan that was modeled in </a:t>
            </a:r>
            <a:r>
              <a:rPr lang="en-US" dirty="0" err="1"/>
              <a:t>EnergyPlus</a:t>
            </a:r>
            <a:r>
              <a:rPr lang="en-US" dirty="0"/>
              <a:t>+ you would need 177 sheets of 2 Ft. by 4 Ft. PCM at $24 a piece equals $4,248 not counting the $1500 Solar Air Heater to heat the home up during the day. </a:t>
            </a:r>
          </a:p>
          <a:p>
            <a:pPr>
              <a:buFont typeface="Arial" panose="020B0604020202020204" pitchFamily="34" charset="0"/>
              <a:buChar char="•"/>
            </a:pPr>
            <a:endParaRPr lang="en-US" dirty="0"/>
          </a:p>
          <a:p>
            <a:pPr>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57839B08-A265-46D9-BCD1-15F88D8E15CA}"/>
              </a:ext>
            </a:extLst>
          </p:cNvPr>
          <p:cNvSpPr>
            <a:spLocks noGrp="1"/>
          </p:cNvSpPr>
          <p:nvPr>
            <p:ph type="sldNum" sz="quarter" idx="12"/>
          </p:nvPr>
        </p:nvSpPr>
        <p:spPr/>
        <p:txBody>
          <a:bodyPr/>
          <a:lstStyle/>
          <a:p>
            <a:fld id="{5426991E-DBCC-48B8-A052-4A7693B31CA3}" type="slidenum">
              <a:rPr lang="en-US" smtClean="0"/>
              <a:t>20</a:t>
            </a:fld>
            <a:endParaRPr lang="en-US"/>
          </a:p>
        </p:txBody>
      </p:sp>
      <p:sp>
        <p:nvSpPr>
          <p:cNvPr id="5" name="Footer Placeholder 4">
            <a:extLst>
              <a:ext uri="{FF2B5EF4-FFF2-40B4-BE49-F238E27FC236}">
                <a16:creationId xmlns:a16="http://schemas.microsoft.com/office/drawing/2014/main" id="{94F0269E-FBBC-419A-8E9B-ECB8EB7C7FD6}"/>
              </a:ext>
            </a:extLst>
          </p:cNvPr>
          <p:cNvSpPr>
            <a:spLocks noGrp="1"/>
          </p:cNvSpPr>
          <p:nvPr>
            <p:ph type="ftr" sz="quarter" idx="11"/>
          </p:nvPr>
        </p:nvSpPr>
        <p:spPr/>
        <p:txBody>
          <a:bodyPr/>
          <a:lstStyle/>
          <a:p>
            <a:r>
              <a:rPr lang="en-US" sz="1400" dirty="0"/>
              <a:t>William </a:t>
            </a:r>
            <a:r>
              <a:rPr lang="en-US" sz="1400" dirty="0" err="1"/>
              <a:t>Senseman</a:t>
            </a:r>
            <a:r>
              <a:rPr lang="en-US" sz="1400" dirty="0"/>
              <a:t> | April 23, 2018 | SRP Solar AIR Heater</a:t>
            </a:r>
          </a:p>
        </p:txBody>
      </p:sp>
    </p:spTree>
    <p:extLst>
      <p:ext uri="{BB962C8B-B14F-4D97-AF65-F5344CB8AC3E}">
        <p14:creationId xmlns:p14="http://schemas.microsoft.com/office/powerpoint/2010/main" val="41205282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C567184-DCED-42A3-8447-8691E97D119C}"/>
              </a:ext>
            </a:extLst>
          </p:cNvPr>
          <p:cNvSpPr>
            <a:spLocks noGrp="1"/>
          </p:cNvSpPr>
          <p:nvPr>
            <p:ph type="sldNum" sz="quarter" idx="12"/>
          </p:nvPr>
        </p:nvSpPr>
        <p:spPr/>
        <p:txBody>
          <a:bodyPr/>
          <a:lstStyle/>
          <a:p>
            <a:fld id="{5426991E-DBCC-48B8-A052-4A7693B31CA3}" type="slidenum">
              <a:rPr lang="en-US" smtClean="0"/>
              <a:t>21</a:t>
            </a:fld>
            <a:endParaRPr lang="en-US"/>
          </a:p>
        </p:txBody>
      </p:sp>
      <p:sp>
        <p:nvSpPr>
          <p:cNvPr id="3" name="TextBox 2">
            <a:extLst>
              <a:ext uri="{FF2B5EF4-FFF2-40B4-BE49-F238E27FC236}">
                <a16:creationId xmlns:a16="http://schemas.microsoft.com/office/drawing/2014/main" id="{16E7B969-7BE9-4E79-A95D-F090FD670F44}"/>
              </a:ext>
            </a:extLst>
          </p:cNvPr>
          <p:cNvSpPr txBox="1"/>
          <p:nvPr/>
        </p:nvSpPr>
        <p:spPr>
          <a:xfrm>
            <a:off x="3485322" y="2676938"/>
            <a:ext cx="5367129" cy="1015663"/>
          </a:xfrm>
          <a:prstGeom prst="rect">
            <a:avLst/>
          </a:prstGeom>
          <a:noFill/>
        </p:spPr>
        <p:txBody>
          <a:bodyPr wrap="square" rtlCol="0">
            <a:spAutoFit/>
          </a:bodyPr>
          <a:lstStyle/>
          <a:p>
            <a:r>
              <a:rPr lang="en-US" sz="6000" b="1" dirty="0">
                <a:latin typeface="+mj-lt"/>
              </a:rPr>
              <a:t>Any Questions?</a:t>
            </a:r>
          </a:p>
        </p:txBody>
      </p:sp>
    </p:spTree>
    <p:extLst>
      <p:ext uri="{BB962C8B-B14F-4D97-AF65-F5344CB8AC3E}">
        <p14:creationId xmlns:p14="http://schemas.microsoft.com/office/powerpoint/2010/main" val="26526289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A7B69A-6C3F-4586-A2E0-4650D7CCDBB2}"/>
              </a:ext>
            </a:extLst>
          </p:cNvPr>
          <p:cNvSpPr>
            <a:spLocks noGrp="1"/>
          </p:cNvSpPr>
          <p:nvPr>
            <p:ph type="title"/>
          </p:nvPr>
        </p:nvSpPr>
        <p:spPr/>
        <p:txBody>
          <a:bodyPr/>
          <a:lstStyle/>
          <a:p>
            <a:r>
              <a:rPr lang="en" dirty="0"/>
              <a:t>References</a:t>
            </a:r>
            <a:endParaRPr lang="en-US" dirty="0"/>
          </a:p>
        </p:txBody>
      </p:sp>
      <p:sp>
        <p:nvSpPr>
          <p:cNvPr id="3" name="Content Placeholder 2">
            <a:extLst>
              <a:ext uri="{FF2B5EF4-FFF2-40B4-BE49-F238E27FC236}">
                <a16:creationId xmlns:a16="http://schemas.microsoft.com/office/drawing/2014/main" id="{84B0AEC5-8B43-4947-B505-1AEFA81A073A}"/>
              </a:ext>
            </a:extLst>
          </p:cNvPr>
          <p:cNvSpPr>
            <a:spLocks noGrp="1"/>
          </p:cNvSpPr>
          <p:nvPr>
            <p:ph idx="1"/>
          </p:nvPr>
        </p:nvSpPr>
        <p:spPr>
          <a:xfrm>
            <a:off x="1097280" y="2057400"/>
            <a:ext cx="10058400" cy="4052852"/>
          </a:xfrm>
        </p:spPr>
        <p:txBody>
          <a:bodyPr anchor="ctr">
            <a:normAutofit lnSpcReduction="10000"/>
          </a:bodyPr>
          <a:lstStyle/>
          <a:p>
            <a:pPr marL="0" indent="0">
              <a:buNone/>
            </a:pPr>
            <a:r>
              <a:rPr lang="en-US" sz="1600" dirty="0"/>
              <a:t>[1]	Daly, M.  (2017) </a:t>
            </a:r>
            <a:r>
              <a:rPr lang="en-US" sz="1600" i="1" dirty="0"/>
              <a:t>Solar Air Heater – </a:t>
            </a:r>
            <a:r>
              <a:rPr lang="en-US" sz="1600" i="1" dirty="0" err="1"/>
              <a:t>SolarThermiX</a:t>
            </a:r>
            <a:r>
              <a:rPr lang="en-US" sz="1600" i="1" dirty="0"/>
              <a:t> </a:t>
            </a:r>
            <a:r>
              <a:rPr lang="en-US" sz="1600" dirty="0"/>
              <a:t>[Online]. Available: www.solarthermix.net/heat.		[Accessed: Sept. 21, 2017].</a:t>
            </a:r>
          </a:p>
          <a:p>
            <a:pPr marL="0" indent="0">
              <a:buNone/>
            </a:pPr>
            <a:r>
              <a:rPr lang="en-US" sz="1600" dirty="0"/>
              <a:t>[2]	Daly, M. (2017) </a:t>
            </a:r>
            <a:r>
              <a:rPr lang="en-US" sz="1600" i="1" dirty="0"/>
              <a:t>Phase Change Material – </a:t>
            </a:r>
            <a:r>
              <a:rPr lang="en-US" sz="1600" i="1" dirty="0" err="1"/>
              <a:t>SolarThermiX</a:t>
            </a:r>
            <a:r>
              <a:rPr lang="en-US" sz="1600" i="1" dirty="0"/>
              <a:t> </a:t>
            </a:r>
            <a:r>
              <a:rPr lang="en-US" sz="1600" dirty="0"/>
              <a:t>[Online]. Available:  </a:t>
            </a:r>
            <a:r>
              <a:rPr lang="en-US" sz="1600" dirty="0">
                <a:solidFill>
                  <a:sysClr val="windowText" lastClr="000000"/>
                </a:solidFill>
              </a:rPr>
              <a:t>www.solarthermix.net/phase-</a:t>
            </a:r>
            <a:r>
              <a:rPr lang="en-US" sz="1600" dirty="0"/>
              <a:t>	change. [Accessed: Sept. 21, 2017].</a:t>
            </a:r>
          </a:p>
          <a:p>
            <a:pPr marL="0" indent="0">
              <a:buNone/>
            </a:pPr>
            <a:r>
              <a:rPr lang="en-US" sz="1600" dirty="0"/>
              <a:t>[3] 	</a:t>
            </a:r>
            <a:r>
              <a:rPr lang="en-US" sz="1600" dirty="0" err="1"/>
              <a:t>Insolcorp</a:t>
            </a:r>
            <a:r>
              <a:rPr lang="en-US" sz="1600" dirty="0"/>
              <a:t>. (2017) </a:t>
            </a:r>
            <a:r>
              <a:rPr lang="en-US" sz="1600" i="1" dirty="0"/>
              <a:t>Infinite R™ | Phase Change Materials | Thermal Storage | </a:t>
            </a:r>
            <a:r>
              <a:rPr lang="en-US" sz="1600" i="1" dirty="0" err="1"/>
              <a:t>Insolcorp</a:t>
            </a:r>
            <a:r>
              <a:rPr lang="en-US" sz="1600" i="1" dirty="0"/>
              <a:t>, Inc. </a:t>
            </a:r>
            <a:r>
              <a:rPr lang="en-US" sz="1600" dirty="0"/>
              <a:t>[Online]. Available: 	http://www.insolcorp.com. [Accessed Nov. 7 2017].</a:t>
            </a:r>
          </a:p>
          <a:p>
            <a:pPr marL="0" indent="0">
              <a:buNone/>
            </a:pPr>
            <a:r>
              <a:rPr lang="en-US" sz="1600" dirty="0"/>
              <a:t>[4]	</a:t>
            </a:r>
            <a:r>
              <a:rPr lang="en-US" sz="1600" dirty="0" err="1"/>
              <a:t>Bertola</a:t>
            </a:r>
            <a:r>
              <a:rPr lang="en-US" sz="1600" dirty="0"/>
              <a:t>, M. (2017). </a:t>
            </a:r>
            <a:r>
              <a:rPr lang="en-US" sz="1600" i="1" dirty="0"/>
              <a:t>Hogan</a:t>
            </a:r>
            <a:r>
              <a:rPr lang="en-US" sz="1600" dirty="0"/>
              <a:t> [Online]. Available: http://www.so-utah.com/features/hogan/. 		[Accessed Nov.  5, 2017].</a:t>
            </a:r>
          </a:p>
          <a:p>
            <a:pPr marL="0" indent="0">
              <a:buNone/>
            </a:pPr>
            <a:r>
              <a:rPr lang="en-US" sz="1600" dirty="0"/>
              <a:t>[5] 	GR Building Systems LLC. (2017) </a:t>
            </a:r>
            <a:r>
              <a:rPr lang="en-US" sz="1600" i="1" dirty="0"/>
              <a:t>Green Rhino Building Systems </a:t>
            </a:r>
            <a:r>
              <a:rPr lang="en-US" sz="1600" dirty="0"/>
              <a:t>[Online]. Available: grbuildingsystems.com.		[Accessed: Sept. 18, 2017].</a:t>
            </a:r>
          </a:p>
          <a:p>
            <a:pPr marL="0" indent="0">
              <a:buNone/>
            </a:pPr>
            <a:r>
              <a:rPr lang="en-US" sz="1600" dirty="0"/>
              <a:t>[6] 	Batt, A. (2018). </a:t>
            </a:r>
            <a:r>
              <a:rPr lang="en-US" sz="1600" i="1" dirty="0"/>
              <a:t>Power-Sonic PS-12550, 12V 55Ah Sealed Lead Acid Battery </a:t>
            </a:r>
            <a:r>
              <a:rPr lang="en-US" sz="1600" dirty="0"/>
              <a:t>[Online] Available: 	https://atbatt.com/power-sonic-ps-12550-12v-55ah-sealed-lead-acid	battery/?gclid=CjwKCAiA_ojVBRAlEiwAOLRxIyo3OB_KSXYQ7vCDgIfMITqMbQLyJDM-	z2LeRKQtGOGBHF4bZIivahoCxOQQAvD_BwE. [Accessed Mar. 9, 2018].</a:t>
            </a:r>
          </a:p>
          <a:p>
            <a:pPr marL="0" indent="0">
              <a:buNone/>
            </a:pPr>
            <a:endParaRPr lang="en-US" sz="1600" dirty="0"/>
          </a:p>
          <a:p>
            <a:pPr marL="0" indent="0">
              <a:buNone/>
            </a:pPr>
            <a:endParaRPr lang="en-US" sz="1600" dirty="0"/>
          </a:p>
        </p:txBody>
      </p:sp>
      <p:sp>
        <p:nvSpPr>
          <p:cNvPr id="4" name="Slide Number Placeholder 3">
            <a:extLst>
              <a:ext uri="{FF2B5EF4-FFF2-40B4-BE49-F238E27FC236}">
                <a16:creationId xmlns:a16="http://schemas.microsoft.com/office/drawing/2014/main" id="{25A0F764-BA53-42DC-927C-31D8D8538AA0}"/>
              </a:ext>
            </a:extLst>
          </p:cNvPr>
          <p:cNvSpPr>
            <a:spLocks noGrp="1"/>
          </p:cNvSpPr>
          <p:nvPr>
            <p:ph type="sldNum" sz="quarter" idx="12"/>
          </p:nvPr>
        </p:nvSpPr>
        <p:spPr/>
        <p:txBody>
          <a:bodyPr/>
          <a:lstStyle/>
          <a:p>
            <a:fld id="{5426991E-DBCC-48B8-A052-4A7693B31CA3}" type="slidenum">
              <a:rPr lang="en-US" smtClean="0"/>
              <a:t>22</a:t>
            </a:fld>
            <a:endParaRPr lang="en-US"/>
          </a:p>
        </p:txBody>
      </p:sp>
    </p:spTree>
    <p:extLst>
      <p:ext uri="{BB962C8B-B14F-4D97-AF65-F5344CB8AC3E}">
        <p14:creationId xmlns:p14="http://schemas.microsoft.com/office/powerpoint/2010/main" val="10750972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079742-1F73-45A6-A65E-10FBA3D786DB}"/>
              </a:ext>
            </a:extLst>
          </p:cNvPr>
          <p:cNvSpPr>
            <a:spLocks noGrp="1"/>
          </p:cNvSpPr>
          <p:nvPr>
            <p:ph type="title"/>
          </p:nvPr>
        </p:nvSpPr>
        <p:spPr/>
        <p:txBody>
          <a:bodyPr/>
          <a:lstStyle/>
          <a:p>
            <a:r>
              <a:rPr lang="en-US" dirty="0"/>
              <a:t>Phase Change Material (PCM)</a:t>
            </a:r>
          </a:p>
        </p:txBody>
      </p:sp>
      <p:sp>
        <p:nvSpPr>
          <p:cNvPr id="3" name="Content Placeholder 2">
            <a:extLst>
              <a:ext uri="{FF2B5EF4-FFF2-40B4-BE49-F238E27FC236}">
                <a16:creationId xmlns:a16="http://schemas.microsoft.com/office/drawing/2014/main" id="{23372A00-A745-465B-ADDB-8761C393B70C}"/>
              </a:ext>
            </a:extLst>
          </p:cNvPr>
          <p:cNvSpPr>
            <a:spLocks noGrp="1"/>
          </p:cNvSpPr>
          <p:nvPr>
            <p:ph idx="1"/>
          </p:nvPr>
        </p:nvSpPr>
        <p:spPr/>
        <p:txBody>
          <a:bodyPr/>
          <a:lstStyle/>
          <a:p>
            <a:pPr>
              <a:buFont typeface="Arial" panose="020B0604020202020204" pitchFamily="34" charset="0"/>
              <a:buChar char="•"/>
            </a:pPr>
            <a:r>
              <a:rPr lang="en" kern="0" dirty="0">
                <a:solidFill>
                  <a:srgbClr val="595959"/>
                </a:solidFill>
                <a:cs typeface="Arial"/>
                <a:sym typeface="Arial"/>
              </a:rPr>
              <a:t>PCM melts or thaws to reach a target temperature while using the process of phase change.</a:t>
            </a:r>
          </a:p>
          <a:p>
            <a:pPr>
              <a:buFont typeface="Arial" panose="020B0604020202020204" pitchFamily="34" charset="0"/>
              <a:buChar char="•"/>
            </a:pPr>
            <a:r>
              <a:rPr lang="en" kern="0" dirty="0">
                <a:solidFill>
                  <a:srgbClr val="595959"/>
                </a:solidFill>
                <a:cs typeface="Arial"/>
                <a:sym typeface="Arial"/>
              </a:rPr>
              <a:t> </a:t>
            </a:r>
            <a:r>
              <a:rPr lang="en-US" kern="0" dirty="0">
                <a:solidFill>
                  <a:srgbClr val="595959"/>
                </a:solidFill>
                <a:cs typeface="Arial"/>
                <a:sym typeface="Arial"/>
              </a:rPr>
              <a:t>Has melting point of 73 degrees Fahrenheit.</a:t>
            </a:r>
            <a:endParaRPr lang="en" kern="0" dirty="0">
              <a:solidFill>
                <a:srgbClr val="595959"/>
              </a:solidFill>
              <a:cs typeface="Arial"/>
              <a:sym typeface="Arial"/>
            </a:endParaRPr>
          </a:p>
          <a:p>
            <a:pPr>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8BB5F841-E253-4303-8410-D03FDD8EF35B}"/>
              </a:ext>
            </a:extLst>
          </p:cNvPr>
          <p:cNvSpPr>
            <a:spLocks noGrp="1"/>
          </p:cNvSpPr>
          <p:nvPr>
            <p:ph type="sldNum" sz="quarter" idx="12"/>
          </p:nvPr>
        </p:nvSpPr>
        <p:spPr/>
        <p:txBody>
          <a:bodyPr/>
          <a:lstStyle/>
          <a:p>
            <a:fld id="{5426991E-DBCC-48B8-A052-4A7693B31CA3}" type="slidenum">
              <a:rPr lang="en-US" smtClean="0"/>
              <a:t>3</a:t>
            </a:fld>
            <a:endParaRPr lang="en-US"/>
          </a:p>
        </p:txBody>
      </p:sp>
      <p:sp>
        <p:nvSpPr>
          <p:cNvPr id="5" name="Footer Placeholder 4">
            <a:extLst>
              <a:ext uri="{FF2B5EF4-FFF2-40B4-BE49-F238E27FC236}">
                <a16:creationId xmlns:a16="http://schemas.microsoft.com/office/drawing/2014/main" id="{FDFAA0AF-8713-492E-9142-FB9E4D7DEB03}"/>
              </a:ext>
            </a:extLst>
          </p:cNvPr>
          <p:cNvSpPr>
            <a:spLocks noGrp="1"/>
          </p:cNvSpPr>
          <p:nvPr>
            <p:ph type="ftr" sz="quarter" idx="11"/>
          </p:nvPr>
        </p:nvSpPr>
        <p:spPr/>
        <p:txBody>
          <a:bodyPr/>
          <a:lstStyle/>
          <a:p>
            <a:r>
              <a:rPr lang="en-US" sz="1400" dirty="0"/>
              <a:t>Wyatt Bain | April 27, 2018 | SRP Solar AIR Heater</a:t>
            </a:r>
          </a:p>
        </p:txBody>
      </p:sp>
      <p:pic>
        <p:nvPicPr>
          <p:cNvPr id="1026" name="Picture 2" descr="Image result for pcm material solarthermix">
            <a:extLst>
              <a:ext uri="{FF2B5EF4-FFF2-40B4-BE49-F238E27FC236}">
                <a16:creationId xmlns:a16="http://schemas.microsoft.com/office/drawing/2014/main" id="{2F34D718-07FC-45A8-A5C5-388B9FF8C83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59873" y="3066729"/>
            <a:ext cx="3672254" cy="2507019"/>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F85E5A9A-25AA-4FC4-B741-420C1745D600}"/>
              </a:ext>
            </a:extLst>
          </p:cNvPr>
          <p:cNvSpPr/>
          <p:nvPr/>
        </p:nvSpPr>
        <p:spPr>
          <a:xfrm>
            <a:off x="4259873" y="5684428"/>
            <a:ext cx="2468946" cy="369332"/>
          </a:xfrm>
          <a:prstGeom prst="rect">
            <a:avLst/>
          </a:prstGeom>
        </p:spPr>
        <p:txBody>
          <a:bodyPr wrap="none">
            <a:spAutoFit/>
          </a:bodyPr>
          <a:lstStyle/>
          <a:p>
            <a:r>
              <a:rPr lang="en-US" i="1" dirty="0"/>
              <a:t>Figure 3: Modern Hogan</a:t>
            </a:r>
          </a:p>
        </p:txBody>
      </p:sp>
    </p:spTree>
    <p:extLst>
      <p:ext uri="{BB962C8B-B14F-4D97-AF65-F5344CB8AC3E}">
        <p14:creationId xmlns:p14="http://schemas.microsoft.com/office/powerpoint/2010/main" val="31198740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D95E14F-97FB-4EF2-A3E7-A9A434366CFA}"/>
              </a:ext>
            </a:extLst>
          </p:cNvPr>
          <p:cNvSpPr>
            <a:spLocks noGrp="1"/>
          </p:cNvSpPr>
          <p:nvPr>
            <p:ph type="sldNum" sz="quarter" idx="12"/>
          </p:nvPr>
        </p:nvSpPr>
        <p:spPr/>
        <p:txBody>
          <a:bodyPr/>
          <a:lstStyle/>
          <a:p>
            <a:fld id="{5426991E-DBCC-48B8-A052-4A7693B31CA3}" type="slidenum">
              <a:rPr lang="en-US" smtClean="0"/>
              <a:t>4</a:t>
            </a:fld>
            <a:endParaRPr lang="en-US"/>
          </a:p>
        </p:txBody>
      </p:sp>
      <p:sp>
        <p:nvSpPr>
          <p:cNvPr id="7" name="TextBox 6">
            <a:extLst>
              <a:ext uri="{FF2B5EF4-FFF2-40B4-BE49-F238E27FC236}">
                <a16:creationId xmlns:a16="http://schemas.microsoft.com/office/drawing/2014/main" id="{4B42856D-6F5A-4CEC-9A2E-0B013A6FD65C}"/>
              </a:ext>
            </a:extLst>
          </p:cNvPr>
          <p:cNvSpPr txBox="1"/>
          <p:nvPr/>
        </p:nvSpPr>
        <p:spPr>
          <a:xfrm>
            <a:off x="739353" y="-28000"/>
            <a:ext cx="6635947" cy="830997"/>
          </a:xfrm>
          <a:prstGeom prst="rect">
            <a:avLst/>
          </a:prstGeom>
          <a:noFill/>
        </p:spPr>
        <p:txBody>
          <a:bodyPr wrap="square" rtlCol="0">
            <a:spAutoFit/>
          </a:bodyPr>
          <a:lstStyle/>
          <a:p>
            <a:r>
              <a:rPr lang="en-US" sz="4800" dirty="0">
                <a:solidFill>
                  <a:schemeClr val="tx1">
                    <a:lumMod val="75000"/>
                    <a:lumOff val="25000"/>
                  </a:schemeClr>
                </a:solidFill>
                <a:latin typeface="+mj-lt"/>
              </a:rPr>
              <a:t>Consumer</a:t>
            </a:r>
            <a:r>
              <a:rPr lang="en" sz="4800" dirty="0">
                <a:solidFill>
                  <a:schemeClr val="tx1">
                    <a:lumMod val="75000"/>
                    <a:lumOff val="25000"/>
                  </a:schemeClr>
                </a:solidFill>
                <a:latin typeface="+mj-lt"/>
              </a:rPr>
              <a:t> Requirements</a:t>
            </a:r>
            <a:endParaRPr lang="en-US" sz="4800" dirty="0">
              <a:solidFill>
                <a:schemeClr val="tx1">
                  <a:lumMod val="75000"/>
                  <a:lumOff val="25000"/>
                </a:schemeClr>
              </a:solidFill>
              <a:latin typeface="+mj-lt"/>
            </a:endParaRPr>
          </a:p>
        </p:txBody>
      </p:sp>
      <p:graphicFrame>
        <p:nvGraphicFramePr>
          <p:cNvPr id="8" name="Table 7">
            <a:extLst>
              <a:ext uri="{FF2B5EF4-FFF2-40B4-BE49-F238E27FC236}">
                <a16:creationId xmlns:a16="http://schemas.microsoft.com/office/drawing/2014/main" id="{9A2C3C72-86B1-485A-B5AE-32D2516E8B49}"/>
              </a:ext>
            </a:extLst>
          </p:cNvPr>
          <p:cNvGraphicFramePr>
            <a:graphicFrameLocks noGrp="1"/>
          </p:cNvGraphicFramePr>
          <p:nvPr>
            <p:extLst>
              <p:ext uri="{D42A27DB-BD31-4B8C-83A1-F6EECF244321}">
                <p14:modId xmlns:p14="http://schemas.microsoft.com/office/powerpoint/2010/main" val="1794971343"/>
              </p:ext>
            </p:extLst>
          </p:nvPr>
        </p:nvGraphicFramePr>
        <p:xfrm>
          <a:off x="834888" y="1061186"/>
          <a:ext cx="10069674" cy="5188673"/>
        </p:xfrm>
        <a:graphic>
          <a:graphicData uri="http://schemas.openxmlformats.org/drawingml/2006/table">
            <a:tbl>
              <a:tblPr firstRow="1" firstCol="1" bandRow="1"/>
              <a:tblGrid>
                <a:gridCol w="3193217">
                  <a:extLst>
                    <a:ext uri="{9D8B030D-6E8A-4147-A177-3AD203B41FA5}">
                      <a16:colId xmlns:a16="http://schemas.microsoft.com/office/drawing/2014/main" val="2819663436"/>
                    </a:ext>
                  </a:extLst>
                </a:gridCol>
                <a:gridCol w="1841620">
                  <a:extLst>
                    <a:ext uri="{9D8B030D-6E8A-4147-A177-3AD203B41FA5}">
                      <a16:colId xmlns:a16="http://schemas.microsoft.com/office/drawing/2014/main" val="2730544657"/>
                    </a:ext>
                  </a:extLst>
                </a:gridCol>
                <a:gridCol w="5034837">
                  <a:extLst>
                    <a:ext uri="{9D8B030D-6E8A-4147-A177-3AD203B41FA5}">
                      <a16:colId xmlns:a16="http://schemas.microsoft.com/office/drawing/2014/main" val="2760509068"/>
                    </a:ext>
                  </a:extLst>
                </a:gridCol>
              </a:tblGrid>
              <a:tr h="354137">
                <a:tc>
                  <a:txBody>
                    <a:bodyPr/>
                    <a:lstStyle/>
                    <a:p>
                      <a:pPr marL="0" marR="0" algn="ctr">
                        <a:lnSpc>
                          <a:spcPct val="115000"/>
                        </a:lnSpc>
                        <a:spcBef>
                          <a:spcPts val="0"/>
                        </a:spcBef>
                        <a:spcAft>
                          <a:spcPts val="0"/>
                        </a:spcAft>
                      </a:pPr>
                      <a:r>
                        <a:rPr lang="en-US" sz="16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Customer Requirements</a:t>
                      </a:r>
                      <a:endParaRPr lang="en-US" sz="16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58207" marR="582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Weight</a:t>
                      </a:r>
                      <a:endParaRPr lang="en-US" sz="16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p>
                      <a:pPr marL="0" marR="0" algn="ctr">
                        <a:lnSpc>
                          <a:spcPct val="115000"/>
                        </a:lnSpc>
                        <a:spcBef>
                          <a:spcPts val="0"/>
                        </a:spcBef>
                        <a:spcAft>
                          <a:spcPts val="0"/>
                        </a:spcAft>
                      </a:pPr>
                      <a:r>
                        <a:rPr lang="en-US" sz="16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(Total = 100)</a:t>
                      </a:r>
                      <a:endParaRPr lang="en-US" sz="16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58207" marR="582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Rationale</a:t>
                      </a:r>
                      <a:endParaRPr lang="en-US" sz="16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58207" marR="582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35850031"/>
                  </a:ext>
                </a:extLst>
              </a:tr>
              <a:tr h="463176">
                <a:tc>
                  <a:txBody>
                    <a:bodyPr/>
                    <a:lstStyle/>
                    <a:p>
                      <a:pPr marL="0" marR="0">
                        <a:lnSpc>
                          <a:spcPct val="115000"/>
                        </a:lnSpc>
                        <a:spcBef>
                          <a:spcPts val="0"/>
                        </a:spcBef>
                        <a:spcAft>
                          <a:spcPts val="0"/>
                        </a:spcAft>
                      </a:pPr>
                      <a:r>
                        <a:rPr lang="en-US" sz="16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Ease of Use</a:t>
                      </a:r>
                      <a:endParaRPr lang="en-US" sz="16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58207" marR="582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dirty="0">
                          <a:solidFill>
                            <a:srgbClr val="000000"/>
                          </a:solidFill>
                          <a:effectLst/>
                          <a:latin typeface="Calibri" panose="020F0502020204030204" pitchFamily="34" charset="0"/>
                          <a:ea typeface="Arial" panose="020B0604020202020204" pitchFamily="34" charset="0"/>
                          <a:cs typeface="Times New Roman" panose="02020603050405020304" pitchFamily="18" charset="0"/>
                        </a:rPr>
                        <a:t>14</a:t>
                      </a:r>
                      <a:endParaRPr lang="en-US" sz="16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58207" marR="582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Ensures that the solar air heater can be operated and maintained by the average consumer.</a:t>
                      </a:r>
                      <a:endParaRPr lang="en-US" sz="16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58207" marR="582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84176575"/>
                  </a:ext>
                </a:extLst>
              </a:tr>
              <a:tr h="463176">
                <a:tc>
                  <a:txBody>
                    <a:bodyPr/>
                    <a:lstStyle/>
                    <a:p>
                      <a:pPr marL="0" marR="0">
                        <a:lnSpc>
                          <a:spcPct val="115000"/>
                        </a:lnSpc>
                        <a:spcBef>
                          <a:spcPts val="0"/>
                        </a:spcBef>
                        <a:spcAft>
                          <a:spcPts val="0"/>
                        </a:spcAft>
                      </a:pPr>
                      <a:r>
                        <a:rPr lang="en-US" sz="16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Simplicity of Design</a:t>
                      </a:r>
                      <a:endParaRPr lang="en-US" sz="16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58207" marR="582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dirty="0">
                          <a:solidFill>
                            <a:srgbClr val="000000"/>
                          </a:solidFill>
                          <a:effectLst/>
                          <a:latin typeface="Calibri" panose="020F0502020204030204" pitchFamily="34" charset="0"/>
                          <a:ea typeface="Arial" panose="020B0604020202020204" pitchFamily="34" charset="0"/>
                          <a:cs typeface="Times New Roman" panose="02020603050405020304" pitchFamily="18" charset="0"/>
                        </a:rPr>
                        <a:t>14</a:t>
                      </a:r>
                      <a:endParaRPr lang="en-US" sz="16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58207" marR="582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6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The simplicity of the design would reduce costs for prototyping and testing.</a:t>
                      </a:r>
                      <a:endParaRPr lang="en-US" sz="16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58207" marR="582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34109315"/>
                  </a:ext>
                </a:extLst>
              </a:tr>
              <a:tr h="694764">
                <a:tc>
                  <a:txBody>
                    <a:bodyPr/>
                    <a:lstStyle/>
                    <a:p>
                      <a:pPr marL="0" marR="0">
                        <a:lnSpc>
                          <a:spcPct val="115000"/>
                        </a:lnSpc>
                        <a:spcBef>
                          <a:spcPts val="0"/>
                        </a:spcBef>
                        <a:spcAft>
                          <a:spcPts val="0"/>
                        </a:spcAft>
                      </a:pPr>
                      <a:r>
                        <a:rPr lang="en-US"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Low Cost</a:t>
                      </a:r>
                      <a:endParaRPr lang="en-US" sz="16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58207" marR="582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dirty="0">
                          <a:solidFill>
                            <a:srgbClr val="000000"/>
                          </a:solidFill>
                          <a:effectLst/>
                          <a:latin typeface="Calibri" panose="020F0502020204030204" pitchFamily="34" charset="0"/>
                          <a:ea typeface="Arial" panose="020B0604020202020204" pitchFamily="34" charset="0"/>
                          <a:cs typeface="Times New Roman" panose="02020603050405020304" pitchFamily="18" charset="0"/>
                        </a:rPr>
                        <a:t>14</a:t>
                      </a:r>
                      <a:endParaRPr lang="en-US" sz="16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58207" marR="582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6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By having a low cost, this ensures that Navajo families can heat their home safely and can be accessible to everyone.</a:t>
                      </a:r>
                      <a:endParaRPr lang="en-US" sz="16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58207" marR="582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29320487"/>
                  </a:ext>
                </a:extLst>
              </a:tr>
              <a:tr h="516140">
                <a:tc>
                  <a:txBody>
                    <a:bodyPr/>
                    <a:lstStyle/>
                    <a:p>
                      <a:pPr marL="0" marR="0">
                        <a:lnSpc>
                          <a:spcPct val="115000"/>
                        </a:lnSpc>
                        <a:spcBef>
                          <a:spcPts val="0"/>
                        </a:spcBef>
                        <a:spcAft>
                          <a:spcPts val="0"/>
                        </a:spcAft>
                      </a:pPr>
                      <a:r>
                        <a:rPr lang="en-US" sz="16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Safety</a:t>
                      </a:r>
                      <a:endParaRPr lang="en-US" sz="16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58207" marR="582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dirty="0">
                          <a:solidFill>
                            <a:srgbClr val="000000"/>
                          </a:solidFill>
                          <a:effectLst/>
                          <a:latin typeface="Calibri" panose="020F0502020204030204" pitchFamily="34" charset="0"/>
                          <a:ea typeface="Arial" panose="020B0604020202020204" pitchFamily="34" charset="0"/>
                          <a:cs typeface="Times New Roman" panose="02020603050405020304" pitchFamily="18" charset="0"/>
                        </a:rPr>
                        <a:t>14</a:t>
                      </a:r>
                      <a:endParaRPr lang="en-US" sz="16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58207" marR="582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6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This ensures that the PCM would not put the contents of the home at risk for fires or damages.</a:t>
                      </a:r>
                      <a:endParaRPr lang="en-US" sz="16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58207" marR="582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30527782"/>
                  </a:ext>
                </a:extLst>
              </a:tr>
              <a:tr h="516140">
                <a:tc>
                  <a:txBody>
                    <a:bodyPr/>
                    <a:lstStyle/>
                    <a:p>
                      <a:pPr marL="0" marR="0">
                        <a:lnSpc>
                          <a:spcPct val="115000"/>
                        </a:lnSpc>
                        <a:spcBef>
                          <a:spcPts val="0"/>
                        </a:spcBef>
                        <a:spcAft>
                          <a:spcPts val="0"/>
                        </a:spcAft>
                      </a:pPr>
                      <a:r>
                        <a:rPr lang="en-US" sz="16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Feasibility</a:t>
                      </a:r>
                      <a:endParaRPr lang="en-US" sz="16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58207" marR="582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dirty="0">
                          <a:solidFill>
                            <a:srgbClr val="000000"/>
                          </a:solidFill>
                          <a:effectLst/>
                          <a:latin typeface="Calibri" panose="020F0502020204030204" pitchFamily="34" charset="0"/>
                          <a:ea typeface="Arial" panose="020B0604020202020204" pitchFamily="34" charset="0"/>
                          <a:cs typeface="Times New Roman" panose="02020603050405020304" pitchFamily="18" charset="0"/>
                        </a:rPr>
                        <a:t>14</a:t>
                      </a:r>
                      <a:endParaRPr lang="en-US" sz="16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58207" marR="582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6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This ensures that the operation of the solar heater can be operated by all ages.</a:t>
                      </a:r>
                      <a:endParaRPr lang="en-US" sz="16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58207" marR="582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66758061"/>
                  </a:ext>
                </a:extLst>
              </a:tr>
              <a:tr h="694764">
                <a:tc>
                  <a:txBody>
                    <a:bodyPr/>
                    <a:lstStyle/>
                    <a:p>
                      <a:pPr marL="0" marR="0">
                        <a:lnSpc>
                          <a:spcPct val="115000"/>
                        </a:lnSpc>
                        <a:spcBef>
                          <a:spcPts val="0"/>
                        </a:spcBef>
                        <a:spcAft>
                          <a:spcPts val="0"/>
                        </a:spcAft>
                      </a:pPr>
                      <a:r>
                        <a:rPr lang="en-US"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Efficiency</a:t>
                      </a:r>
                      <a:endParaRPr lang="en-US" sz="16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58207" marR="582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dirty="0">
                          <a:solidFill>
                            <a:srgbClr val="000000"/>
                          </a:solidFill>
                          <a:effectLst/>
                          <a:latin typeface="Calibri" panose="020F0502020204030204" pitchFamily="34" charset="0"/>
                          <a:ea typeface="Arial" panose="020B0604020202020204" pitchFamily="34" charset="0"/>
                          <a:cs typeface="Times New Roman" panose="02020603050405020304" pitchFamily="18" charset="0"/>
                        </a:rPr>
                        <a:t>14</a:t>
                      </a:r>
                      <a:endParaRPr lang="en-US" sz="16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58207" marR="582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6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Shows how much energy the solar air heater can produce and how much energy can be converted to heat the home.</a:t>
                      </a:r>
                      <a:endParaRPr lang="en-US" sz="16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58207" marR="582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66992823"/>
                  </a:ext>
                </a:extLst>
              </a:tr>
              <a:tr h="516140">
                <a:tc>
                  <a:txBody>
                    <a:bodyPr/>
                    <a:lstStyle/>
                    <a:p>
                      <a:pPr marL="0" marR="0">
                        <a:lnSpc>
                          <a:spcPct val="115000"/>
                        </a:lnSpc>
                        <a:spcBef>
                          <a:spcPts val="0"/>
                        </a:spcBef>
                        <a:spcAft>
                          <a:spcPts val="0"/>
                        </a:spcAft>
                      </a:pPr>
                      <a:r>
                        <a:rPr lang="en-US"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Size</a:t>
                      </a:r>
                      <a:endParaRPr lang="en-US" sz="16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58207" marR="582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dirty="0">
                          <a:solidFill>
                            <a:srgbClr val="000000"/>
                          </a:solidFill>
                          <a:effectLst/>
                          <a:latin typeface="Calibri" panose="020F0502020204030204" pitchFamily="34" charset="0"/>
                          <a:ea typeface="Arial" panose="020B0604020202020204" pitchFamily="34" charset="0"/>
                          <a:cs typeface="Times New Roman" panose="02020603050405020304" pitchFamily="18" charset="0"/>
                        </a:rPr>
                        <a:t>8</a:t>
                      </a:r>
                      <a:endParaRPr lang="en-US" sz="16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58207" marR="582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The size of the SolarThermiX STX 7000 is 4x8x2 ft. and must be able to be place outside the home.</a:t>
                      </a:r>
                      <a:endParaRPr lang="en-US" sz="16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58207" marR="582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74839705"/>
                  </a:ext>
                </a:extLst>
              </a:tr>
              <a:tr h="516140">
                <a:tc>
                  <a:txBody>
                    <a:bodyPr/>
                    <a:lstStyle/>
                    <a:p>
                      <a:pPr marL="0" marR="0">
                        <a:lnSpc>
                          <a:spcPct val="115000"/>
                        </a:lnSpc>
                        <a:spcBef>
                          <a:spcPts val="0"/>
                        </a:spcBef>
                        <a:spcAft>
                          <a:spcPts val="0"/>
                        </a:spcAft>
                      </a:pPr>
                      <a:r>
                        <a:rPr lang="en-US"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Aesthetics</a:t>
                      </a:r>
                      <a:endParaRPr lang="en-US" sz="16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58207" marR="582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8</a:t>
                      </a:r>
                    </a:p>
                  </a:txBody>
                  <a:tcPr marL="58207" marR="582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The overall design must fits client’s needs and blend within the desert landscape.</a:t>
                      </a:r>
                      <a:endParaRPr lang="en-US" sz="16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58207" marR="582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16859644"/>
                  </a:ext>
                </a:extLst>
              </a:tr>
            </a:tbl>
          </a:graphicData>
        </a:graphic>
      </p:graphicFrame>
      <p:sp>
        <p:nvSpPr>
          <p:cNvPr id="9" name="Rectangle 2">
            <a:extLst>
              <a:ext uri="{FF2B5EF4-FFF2-40B4-BE49-F238E27FC236}">
                <a16:creationId xmlns:a16="http://schemas.microsoft.com/office/drawing/2014/main" id="{85D66008-6519-4016-A4A3-2EB1D2628A72}"/>
              </a:ext>
            </a:extLst>
          </p:cNvPr>
          <p:cNvSpPr>
            <a:spLocks noChangeArrowheads="1"/>
          </p:cNvSpPr>
          <p:nvPr/>
        </p:nvSpPr>
        <p:spPr bwMode="auto">
          <a:xfrm>
            <a:off x="834888" y="756831"/>
            <a:ext cx="1510636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1" u="none" strike="noStrike" cap="none" normalizeH="0" baseline="0" dirty="0">
                <a:ln>
                  <a:noFill/>
                </a:ln>
                <a:solidFill>
                  <a:sysClr val="windowText" lastClr="000000"/>
                </a:solidFill>
                <a:effectLst/>
                <a:ea typeface="Calibri" panose="020F0502020204030204" pitchFamily="34" charset="0"/>
                <a:cs typeface="Times New Roman" panose="02020603050405020304" pitchFamily="18" charset="0"/>
              </a:rPr>
              <a:t>Table 1: Consumer Requirements</a:t>
            </a:r>
            <a:endParaRPr kumimoji="0" lang="en-US" altLang="en-US" b="0" i="0" u="none" strike="noStrike" cap="none" normalizeH="0" baseline="0" dirty="0">
              <a:ln>
                <a:noFill/>
              </a:ln>
              <a:solidFill>
                <a:sysClr val="windowText" lastClr="000000"/>
              </a:solidFill>
              <a:effectLst/>
            </a:endParaRPr>
          </a:p>
        </p:txBody>
      </p:sp>
      <p:sp>
        <p:nvSpPr>
          <p:cNvPr id="3" name="Footer Placeholder 2">
            <a:extLst>
              <a:ext uri="{FF2B5EF4-FFF2-40B4-BE49-F238E27FC236}">
                <a16:creationId xmlns:a16="http://schemas.microsoft.com/office/drawing/2014/main" id="{F1DED546-60D4-4664-B0CF-A06597133A69}"/>
              </a:ext>
            </a:extLst>
          </p:cNvPr>
          <p:cNvSpPr>
            <a:spLocks noGrp="1"/>
          </p:cNvSpPr>
          <p:nvPr>
            <p:ph type="ftr" sz="quarter" idx="11"/>
          </p:nvPr>
        </p:nvSpPr>
        <p:spPr>
          <a:xfrm>
            <a:off x="3411940" y="6459785"/>
            <a:ext cx="5097049" cy="365125"/>
          </a:xfrm>
        </p:spPr>
        <p:txBody>
          <a:bodyPr/>
          <a:lstStyle/>
          <a:p>
            <a:r>
              <a:rPr lang="en" sz="1400" dirty="0"/>
              <a:t>W</a:t>
            </a:r>
            <a:r>
              <a:rPr lang="en-US" sz="1400" dirty="0" err="1"/>
              <a:t>illiam</a:t>
            </a:r>
            <a:r>
              <a:rPr lang="en-US" sz="1400" dirty="0"/>
              <a:t> </a:t>
            </a:r>
            <a:r>
              <a:rPr lang="en-US" sz="1400" dirty="0" err="1"/>
              <a:t>senseman</a:t>
            </a:r>
            <a:r>
              <a:rPr lang="en" sz="1400" dirty="0"/>
              <a:t> </a:t>
            </a:r>
            <a:r>
              <a:rPr lang="en-US" sz="1400" dirty="0"/>
              <a:t>| April 27, 2018 | SRP Solar Air Heater</a:t>
            </a:r>
          </a:p>
        </p:txBody>
      </p:sp>
    </p:spTree>
    <p:extLst>
      <p:ext uri="{BB962C8B-B14F-4D97-AF65-F5344CB8AC3E}">
        <p14:creationId xmlns:p14="http://schemas.microsoft.com/office/powerpoint/2010/main" val="40859747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BBE5B1F-4276-45E0-8CF3-699D197F7BA3}"/>
              </a:ext>
            </a:extLst>
          </p:cNvPr>
          <p:cNvSpPr>
            <a:spLocks noGrp="1"/>
          </p:cNvSpPr>
          <p:nvPr>
            <p:ph type="sldNum" sz="quarter" idx="12"/>
          </p:nvPr>
        </p:nvSpPr>
        <p:spPr>
          <a:xfrm>
            <a:off x="9900458" y="6459785"/>
            <a:ext cx="1312025" cy="365125"/>
          </a:xfrm>
        </p:spPr>
        <p:txBody>
          <a:bodyPr/>
          <a:lstStyle/>
          <a:p>
            <a:fld id="{5426991E-DBCC-48B8-A052-4A7693B31CA3}" type="slidenum">
              <a:rPr lang="en-US" smtClean="0"/>
              <a:t>5</a:t>
            </a:fld>
            <a:endParaRPr lang="en-US"/>
          </a:p>
        </p:txBody>
      </p:sp>
      <p:sp>
        <p:nvSpPr>
          <p:cNvPr id="3" name="TextBox 2">
            <a:extLst>
              <a:ext uri="{FF2B5EF4-FFF2-40B4-BE49-F238E27FC236}">
                <a16:creationId xmlns:a16="http://schemas.microsoft.com/office/drawing/2014/main" id="{46FBC9CB-3CE3-4ECC-9372-CCE74F777B25}"/>
              </a:ext>
            </a:extLst>
          </p:cNvPr>
          <p:cNvSpPr txBox="1"/>
          <p:nvPr/>
        </p:nvSpPr>
        <p:spPr>
          <a:xfrm>
            <a:off x="577583" y="0"/>
            <a:ext cx="9978887" cy="830997"/>
          </a:xfrm>
          <a:prstGeom prst="rect">
            <a:avLst/>
          </a:prstGeom>
          <a:noFill/>
        </p:spPr>
        <p:txBody>
          <a:bodyPr wrap="square" rtlCol="0">
            <a:spAutoFit/>
          </a:bodyPr>
          <a:lstStyle/>
          <a:p>
            <a:r>
              <a:rPr lang="en-US" sz="4800" dirty="0">
                <a:solidFill>
                  <a:schemeClr val="tx1">
                    <a:lumMod val="75000"/>
                    <a:lumOff val="25000"/>
                  </a:schemeClr>
                </a:solidFill>
                <a:latin typeface="+mj-lt"/>
              </a:rPr>
              <a:t>Engineering Requirements</a:t>
            </a:r>
          </a:p>
        </p:txBody>
      </p:sp>
      <mc:AlternateContent xmlns:mc="http://schemas.openxmlformats.org/markup-compatibility/2006" xmlns:a14="http://schemas.microsoft.com/office/drawing/2010/main">
        <mc:Choice Requires="a14">
          <p:graphicFrame>
            <p:nvGraphicFramePr>
              <p:cNvPr id="6" name="Table 5">
                <a:extLst>
                  <a:ext uri="{FF2B5EF4-FFF2-40B4-BE49-F238E27FC236}">
                    <a16:creationId xmlns:a16="http://schemas.microsoft.com/office/drawing/2014/main" id="{B3218AD8-E11B-4752-AF82-9E756FCB0918}"/>
                  </a:ext>
                </a:extLst>
              </p:cNvPr>
              <p:cNvGraphicFramePr>
                <a:graphicFrameLocks noGrp="1"/>
              </p:cNvGraphicFramePr>
              <p:nvPr>
                <p:extLst>
                  <p:ext uri="{D42A27DB-BD31-4B8C-83A1-F6EECF244321}">
                    <p14:modId xmlns:p14="http://schemas.microsoft.com/office/powerpoint/2010/main" val="3815372898"/>
                  </p:ext>
                </p:extLst>
              </p:nvPr>
            </p:nvGraphicFramePr>
            <p:xfrm>
              <a:off x="664065" y="1031707"/>
              <a:ext cx="10557944" cy="5290277"/>
            </p:xfrm>
            <a:graphic>
              <a:graphicData uri="http://schemas.openxmlformats.org/drawingml/2006/table">
                <a:tbl>
                  <a:tblPr firstRow="1" firstCol="1" bandRow="1"/>
                  <a:tblGrid>
                    <a:gridCol w="2962997">
                      <a:extLst>
                        <a:ext uri="{9D8B030D-6E8A-4147-A177-3AD203B41FA5}">
                          <a16:colId xmlns:a16="http://schemas.microsoft.com/office/drawing/2014/main" val="400733634"/>
                        </a:ext>
                      </a:extLst>
                    </a:gridCol>
                    <a:gridCol w="1647491">
                      <a:extLst>
                        <a:ext uri="{9D8B030D-6E8A-4147-A177-3AD203B41FA5}">
                          <a16:colId xmlns:a16="http://schemas.microsoft.com/office/drawing/2014/main" val="4174042956"/>
                        </a:ext>
                      </a:extLst>
                    </a:gridCol>
                    <a:gridCol w="2614080">
                      <a:extLst>
                        <a:ext uri="{9D8B030D-6E8A-4147-A177-3AD203B41FA5}">
                          <a16:colId xmlns:a16="http://schemas.microsoft.com/office/drawing/2014/main" val="3459706602"/>
                        </a:ext>
                      </a:extLst>
                    </a:gridCol>
                    <a:gridCol w="3333376">
                      <a:extLst>
                        <a:ext uri="{9D8B030D-6E8A-4147-A177-3AD203B41FA5}">
                          <a16:colId xmlns:a16="http://schemas.microsoft.com/office/drawing/2014/main" val="3222274791"/>
                        </a:ext>
                      </a:extLst>
                    </a:gridCol>
                  </a:tblGrid>
                  <a:tr h="223119">
                    <a:tc>
                      <a:txBody>
                        <a:bodyPr/>
                        <a:lstStyle/>
                        <a:p>
                          <a:pPr marL="0" marR="0" algn="ctr">
                            <a:lnSpc>
                              <a:spcPct val="115000"/>
                            </a:lnSpc>
                            <a:spcBef>
                              <a:spcPts val="0"/>
                            </a:spcBef>
                            <a:spcAft>
                              <a:spcPts val="0"/>
                            </a:spcAft>
                          </a:pPr>
                          <a:r>
                            <a:rPr lang="en-US" sz="13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Engineering Requirements</a:t>
                          </a:r>
                          <a:endParaRPr lang="en-US" sz="13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42665" marR="426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3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Target</a:t>
                          </a:r>
                          <a:endParaRPr lang="en-US" sz="13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42665" marR="426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3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Tolerance</a:t>
                          </a:r>
                          <a:endParaRPr lang="en-US" sz="13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42665" marR="426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3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Rationale</a:t>
                          </a:r>
                          <a:endParaRPr lang="en-US" sz="13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42665" marR="426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68250942"/>
                      </a:ext>
                    </a:extLst>
                  </a:tr>
                  <a:tr h="446237">
                    <a:tc>
                      <a:txBody>
                        <a:bodyPr/>
                        <a:lstStyle/>
                        <a:p>
                          <a:pPr marL="0" marR="0">
                            <a:lnSpc>
                              <a:spcPct val="115000"/>
                            </a:lnSpc>
                            <a:spcBef>
                              <a:spcPts val="0"/>
                            </a:spcBef>
                            <a:spcAft>
                              <a:spcPts val="0"/>
                            </a:spcAft>
                          </a:pPr>
                          <a:r>
                            <a:rPr lang="en-US" sz="13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Size</a:t>
                          </a:r>
                          <a:endParaRPr lang="en-US" sz="13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42665" marR="426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3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4x8x2 ft.</a:t>
                          </a:r>
                          <a:endParaRPr lang="en-US" sz="13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42665" marR="426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14:m>
                            <m:oMath xmlns:m="http://schemas.openxmlformats.org/officeDocument/2006/math">
                              <m:r>
                                <a:rPr lang="en-US" sz="1300" i="1" smtClean="0">
                                  <a:solidFill>
                                    <a:srgbClr val="000000"/>
                                  </a:solidFill>
                                  <a:effectLst/>
                                  <a:latin typeface="Cambria Math" panose="02040503050406030204" pitchFamily="18" charset="0"/>
                                </a:rPr>
                                <m:t>±</m:t>
                              </m:r>
                            </m:oMath>
                          </a14:m>
                          <a:r>
                            <a:rPr lang="en-US" sz="13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4</a:t>
                          </a:r>
                          <a:r>
                            <a:rPr lang="en-US" sz="1300" baseline="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in.</a:t>
                          </a:r>
                          <a:endParaRPr lang="en-US" sz="13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42665" marR="426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3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To maximize the dimensions of the SolarThermiX STX 7000 solar air heater.</a:t>
                          </a:r>
                          <a:endParaRPr lang="en-US" sz="13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42665" marR="426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40249943"/>
                      </a:ext>
                    </a:extLst>
                  </a:tr>
                  <a:tr h="637836">
                    <a:tc>
                      <a:txBody>
                        <a:bodyPr/>
                        <a:lstStyle/>
                        <a:p>
                          <a:pPr marL="0" marR="0">
                            <a:lnSpc>
                              <a:spcPct val="115000"/>
                            </a:lnSpc>
                            <a:spcBef>
                              <a:spcPts val="0"/>
                            </a:spcBef>
                            <a:spcAft>
                              <a:spcPts val="0"/>
                            </a:spcAft>
                          </a:pPr>
                          <a:r>
                            <a:rPr lang="en-US" sz="13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Cost</a:t>
                          </a:r>
                          <a:endParaRPr lang="en-US" sz="13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42665" marR="426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3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$2,500</a:t>
                          </a:r>
                          <a:endParaRPr lang="en-US" sz="13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42665" marR="426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3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N/A</a:t>
                          </a:r>
                          <a:endParaRPr lang="en-US" sz="13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42665" marR="426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3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The allowance given by SRP. The cost of design, prototyping, and testing should not exceed $2,500. </a:t>
                          </a:r>
                          <a:endParaRPr lang="en-US" sz="13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42665" marR="426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994666"/>
                      </a:ext>
                    </a:extLst>
                  </a:tr>
                  <a:tr h="637836">
                    <a:tc>
                      <a:txBody>
                        <a:bodyPr/>
                        <a:lstStyle/>
                        <a:p>
                          <a:pPr marL="0" marR="0">
                            <a:lnSpc>
                              <a:spcPct val="115000"/>
                            </a:lnSpc>
                            <a:spcBef>
                              <a:spcPts val="0"/>
                            </a:spcBef>
                            <a:spcAft>
                              <a:spcPts val="0"/>
                            </a:spcAft>
                          </a:pPr>
                          <a:r>
                            <a:rPr lang="en-US" sz="13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Weight (PCM)</a:t>
                          </a:r>
                          <a:endParaRPr lang="en-US" sz="13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42665" marR="426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3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50 lbs.</a:t>
                          </a:r>
                          <a:endParaRPr lang="en-US" sz="13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42665" marR="426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14:m>
                            <m:oMath xmlns:m="http://schemas.openxmlformats.org/officeDocument/2006/math">
                              <m:r>
                                <a:rPr lang="en-US" sz="1300" i="1" smtClean="0">
                                  <a:solidFill>
                                    <a:srgbClr val="000000"/>
                                  </a:solidFill>
                                  <a:effectLst/>
                                  <a:latin typeface="Cambria Math" panose="02040503050406030204" pitchFamily="18" charset="0"/>
                                </a:rPr>
                                <m:t>±</m:t>
                              </m:r>
                              <m:r>
                                <a:rPr lang="en-US" sz="1300" b="0" i="1" smtClean="0">
                                  <a:solidFill>
                                    <a:srgbClr val="000000"/>
                                  </a:solidFill>
                                  <a:effectLst/>
                                  <a:latin typeface="Cambria Math" panose="02040503050406030204" pitchFamily="18" charset="0"/>
                                </a:rPr>
                                <m:t> </m:t>
                              </m:r>
                            </m:oMath>
                          </a14:m>
                          <a:r>
                            <a:rPr lang="en-US" sz="13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10 lbs.</a:t>
                          </a:r>
                          <a:endParaRPr lang="en-US" sz="13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42665" marR="426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3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To be able to safely lift the PCM off the SolarThermiX heater and bring inside the home.</a:t>
                          </a:r>
                          <a:endParaRPr lang="en-US" sz="13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42665" marR="426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80571862"/>
                      </a:ext>
                    </a:extLst>
                  </a:tr>
                  <a:tr h="446237">
                    <a:tc>
                      <a:txBody>
                        <a:bodyPr/>
                        <a:lstStyle/>
                        <a:p>
                          <a:pPr marL="0" marR="0">
                            <a:lnSpc>
                              <a:spcPct val="115000"/>
                            </a:lnSpc>
                            <a:spcBef>
                              <a:spcPts val="0"/>
                            </a:spcBef>
                            <a:spcAft>
                              <a:spcPts val="0"/>
                            </a:spcAft>
                          </a:pPr>
                          <a:r>
                            <a:rPr lang="en-US" sz="13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Heat Absorption</a:t>
                          </a:r>
                          <a:endParaRPr lang="en-US" sz="13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42665" marR="426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3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73° to 80° Fahrenheit</a:t>
                          </a:r>
                          <a:endParaRPr lang="en-US" sz="13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42665" marR="426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14:m>
                            <m:oMath xmlns:m="http://schemas.openxmlformats.org/officeDocument/2006/math">
                              <m:r>
                                <a:rPr lang="en-US" sz="1300" i="1" smtClean="0">
                                  <a:solidFill>
                                    <a:srgbClr val="000000"/>
                                  </a:solidFill>
                                  <a:effectLst/>
                                  <a:latin typeface="Cambria Math" panose="02040503050406030204" pitchFamily="18" charset="0"/>
                                </a:rPr>
                                <m:t>±</m:t>
                              </m:r>
                              <m:r>
                                <a:rPr lang="en-US" sz="1300" b="0" i="0" smtClean="0">
                                  <a:solidFill>
                                    <a:srgbClr val="000000"/>
                                  </a:solidFill>
                                  <a:effectLst/>
                                  <a:latin typeface="Cambria Math" panose="02040503050406030204" pitchFamily="18" charset="0"/>
                                </a:rPr>
                                <m:t> </m:t>
                              </m:r>
                            </m:oMath>
                          </a14:m>
                          <a:r>
                            <a:rPr lang="en-US" sz="13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3° Fahrenheit</a:t>
                          </a:r>
                          <a:endParaRPr lang="en-US" sz="13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42665" marR="426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3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PCM must be able to heat up the home within this temperature range.</a:t>
                          </a:r>
                          <a:endParaRPr lang="en-US" sz="13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42665" marR="426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22793066"/>
                      </a:ext>
                    </a:extLst>
                  </a:tr>
                  <a:tr h="637836">
                    <a:tc>
                      <a:txBody>
                        <a:bodyPr/>
                        <a:lstStyle/>
                        <a:p>
                          <a:pPr marL="0" marR="0">
                            <a:lnSpc>
                              <a:spcPct val="115000"/>
                            </a:lnSpc>
                            <a:spcBef>
                              <a:spcPts val="0"/>
                            </a:spcBef>
                            <a:spcAft>
                              <a:spcPts val="0"/>
                            </a:spcAft>
                          </a:pPr>
                          <a:r>
                            <a:rPr lang="en-US" sz="13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Ease of Assembly/Installation</a:t>
                          </a:r>
                          <a:endParaRPr lang="en-US" sz="13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42665" marR="426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3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 hours</a:t>
                          </a:r>
                          <a:endParaRPr lang="en-US" sz="13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42665" marR="426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3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N/A</a:t>
                          </a:r>
                          <a:endParaRPr lang="en-US" sz="13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42665" marR="426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3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Assembly of the solar air heater and placement of the PCM should not exceed 2 hours.</a:t>
                          </a:r>
                          <a:endParaRPr lang="en-US" sz="13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42665" marR="426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21811850"/>
                      </a:ext>
                    </a:extLst>
                  </a:tr>
                  <a:tr h="637836">
                    <a:tc>
                      <a:txBody>
                        <a:bodyPr/>
                        <a:lstStyle/>
                        <a:p>
                          <a:pPr marL="0" marR="0">
                            <a:lnSpc>
                              <a:spcPct val="115000"/>
                            </a:lnSpc>
                            <a:spcBef>
                              <a:spcPts val="0"/>
                            </a:spcBef>
                            <a:spcAft>
                              <a:spcPts val="0"/>
                            </a:spcAft>
                          </a:pPr>
                          <a:r>
                            <a:rPr lang="en-US" sz="13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Lifespan</a:t>
                          </a:r>
                          <a:endParaRPr lang="en-US" sz="13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42665" marR="426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3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10 years</a:t>
                          </a:r>
                          <a:endParaRPr lang="en-US" sz="13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42665" marR="426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14:m>
                            <m:oMath xmlns:m="http://schemas.openxmlformats.org/officeDocument/2006/math">
                              <m:r>
                                <a:rPr lang="en-US" sz="1300" b="0" i="1"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oMath>
                          </a14:m>
                          <a:r>
                            <a:rPr lang="en-US" sz="13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1 year</a:t>
                          </a:r>
                          <a:endParaRPr lang="en-US" sz="13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42665" marR="426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3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The solar air heater and PCM must have a lifespan of 10 years as specified by SolarThermiX.</a:t>
                          </a:r>
                          <a:endParaRPr lang="en-US" sz="13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42665" marR="426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38203210"/>
                      </a:ext>
                    </a:extLst>
                  </a:tr>
                  <a:tr h="446237">
                    <a:tc>
                      <a:txBody>
                        <a:bodyPr/>
                        <a:lstStyle/>
                        <a:p>
                          <a:pPr marL="0" marR="0">
                            <a:lnSpc>
                              <a:spcPct val="115000"/>
                            </a:lnSpc>
                            <a:spcBef>
                              <a:spcPts val="0"/>
                            </a:spcBef>
                            <a:spcAft>
                              <a:spcPts val="0"/>
                            </a:spcAft>
                          </a:pPr>
                          <a:r>
                            <a:rPr lang="en-US" sz="13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Heat Storage</a:t>
                          </a:r>
                          <a:endParaRPr lang="en-US" sz="13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42665" marR="426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3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8 hours</a:t>
                          </a:r>
                          <a:endParaRPr lang="en-US" sz="13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42665" marR="426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14:m>
                            <m:oMath xmlns:m="http://schemas.openxmlformats.org/officeDocument/2006/math">
                              <m:r>
                                <a:rPr lang="en-US" sz="1300" i="1" smtClean="0">
                                  <a:solidFill>
                                    <a:srgbClr val="000000"/>
                                  </a:solidFill>
                                  <a:effectLst/>
                                  <a:latin typeface="Cambria Math" panose="02040503050406030204" pitchFamily="18" charset="0"/>
                                </a:rPr>
                                <m:t>±</m:t>
                              </m:r>
                            </m:oMath>
                          </a14:m>
                          <a:r>
                            <a:rPr lang="en-US" sz="13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2 hours</a:t>
                          </a:r>
                          <a:endParaRPr lang="en-US" sz="13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42665" marR="426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3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PCM must be able to heat up the home for at least 8 hours.</a:t>
                          </a:r>
                          <a:endParaRPr lang="en-US" sz="13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42665" marR="426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13895469"/>
                      </a:ext>
                    </a:extLst>
                  </a:tr>
                  <a:tr h="446237">
                    <a:tc>
                      <a:txBody>
                        <a:bodyPr/>
                        <a:lstStyle/>
                        <a:p>
                          <a:pPr marL="0" marR="0">
                            <a:lnSpc>
                              <a:spcPct val="115000"/>
                            </a:lnSpc>
                            <a:spcBef>
                              <a:spcPts val="0"/>
                            </a:spcBef>
                            <a:spcAft>
                              <a:spcPts val="0"/>
                            </a:spcAft>
                          </a:pPr>
                          <a:r>
                            <a:rPr lang="en-US" sz="13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Flow of Energy</a:t>
                          </a:r>
                          <a:endParaRPr lang="en-US" sz="13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42665" marR="426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3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7.9 MJ/hr.</a:t>
                          </a:r>
                          <a:endParaRPr lang="en-US" sz="13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42665" marR="426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3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N/A</a:t>
                          </a:r>
                          <a:endParaRPr lang="en-US" sz="13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42665" marR="426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3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The flow of energy specified by SolarThermiX STX 7000.</a:t>
                          </a:r>
                          <a:endParaRPr lang="en-US" sz="13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42665" marR="426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08814221"/>
                      </a:ext>
                    </a:extLst>
                  </a:tr>
                  <a:tr h="637836">
                    <a:tc>
                      <a:txBody>
                        <a:bodyPr/>
                        <a:lstStyle/>
                        <a:p>
                          <a:pPr marL="0" marR="0">
                            <a:lnSpc>
                              <a:spcPct val="115000"/>
                            </a:lnSpc>
                            <a:spcBef>
                              <a:spcPts val="0"/>
                            </a:spcBef>
                            <a:spcAft>
                              <a:spcPts val="0"/>
                            </a:spcAft>
                          </a:pPr>
                          <a:r>
                            <a:rPr lang="en-US" sz="13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Maintenance</a:t>
                          </a:r>
                          <a:endParaRPr lang="en-US" sz="13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42665" marR="426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3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$300</a:t>
                          </a:r>
                          <a:endParaRPr lang="en-US" sz="13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42665" marR="426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3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N/A</a:t>
                          </a:r>
                          <a:endParaRPr lang="en-US" sz="13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42665" marR="426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3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The cost of repair of the solar air heater or replacement of the PCM should not exceed $300.</a:t>
                          </a:r>
                          <a:endParaRPr lang="en-US" sz="13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42665" marR="426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78285735"/>
                      </a:ext>
                    </a:extLst>
                  </a:tr>
                </a:tbl>
              </a:graphicData>
            </a:graphic>
          </p:graphicFrame>
        </mc:Choice>
        <mc:Fallback xmlns="">
          <p:graphicFrame>
            <p:nvGraphicFramePr>
              <p:cNvPr id="6" name="Table 5">
                <a:extLst>
                  <a:ext uri="{FF2B5EF4-FFF2-40B4-BE49-F238E27FC236}">
                    <a16:creationId xmlns:a16="http://schemas.microsoft.com/office/drawing/2014/main" id="{B3218AD8-E11B-4752-AF82-9E756FCB0918}"/>
                  </a:ext>
                </a:extLst>
              </p:cNvPr>
              <p:cNvGraphicFramePr>
                <a:graphicFrameLocks noGrp="1"/>
              </p:cNvGraphicFramePr>
              <p:nvPr>
                <p:extLst>
                  <p:ext uri="{D42A27DB-BD31-4B8C-83A1-F6EECF244321}">
                    <p14:modId xmlns:p14="http://schemas.microsoft.com/office/powerpoint/2010/main" val="3815372898"/>
                  </p:ext>
                </p:extLst>
              </p:nvPr>
            </p:nvGraphicFramePr>
            <p:xfrm>
              <a:off x="664065" y="1031707"/>
              <a:ext cx="10557944" cy="5376756"/>
            </p:xfrm>
            <a:graphic>
              <a:graphicData uri="http://schemas.openxmlformats.org/drawingml/2006/table">
                <a:tbl>
                  <a:tblPr firstRow="1" firstCol="1" bandRow="1"/>
                  <a:tblGrid>
                    <a:gridCol w="2962997">
                      <a:extLst>
                        <a:ext uri="{9D8B030D-6E8A-4147-A177-3AD203B41FA5}">
                          <a16:colId xmlns:a16="http://schemas.microsoft.com/office/drawing/2014/main" val="400733634"/>
                        </a:ext>
                      </a:extLst>
                    </a:gridCol>
                    <a:gridCol w="1647491">
                      <a:extLst>
                        <a:ext uri="{9D8B030D-6E8A-4147-A177-3AD203B41FA5}">
                          <a16:colId xmlns:a16="http://schemas.microsoft.com/office/drawing/2014/main" val="4174042956"/>
                        </a:ext>
                      </a:extLst>
                    </a:gridCol>
                    <a:gridCol w="2614080">
                      <a:extLst>
                        <a:ext uri="{9D8B030D-6E8A-4147-A177-3AD203B41FA5}">
                          <a16:colId xmlns:a16="http://schemas.microsoft.com/office/drawing/2014/main" val="3459706602"/>
                        </a:ext>
                      </a:extLst>
                    </a:gridCol>
                    <a:gridCol w="3333376">
                      <a:extLst>
                        <a:ext uri="{9D8B030D-6E8A-4147-A177-3AD203B41FA5}">
                          <a16:colId xmlns:a16="http://schemas.microsoft.com/office/drawing/2014/main" val="3222274791"/>
                        </a:ext>
                      </a:extLst>
                    </a:gridCol>
                  </a:tblGrid>
                  <a:tr h="227838">
                    <a:tc>
                      <a:txBody>
                        <a:bodyPr/>
                        <a:lstStyle/>
                        <a:p>
                          <a:pPr marL="0" marR="0" algn="ctr">
                            <a:lnSpc>
                              <a:spcPct val="115000"/>
                            </a:lnSpc>
                            <a:spcBef>
                              <a:spcPts val="0"/>
                            </a:spcBef>
                            <a:spcAft>
                              <a:spcPts val="0"/>
                            </a:spcAft>
                          </a:pPr>
                          <a:r>
                            <a:rPr lang="en-US" sz="13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Engineering Requirements</a:t>
                          </a:r>
                          <a:endParaRPr lang="en-US" sz="13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42665" marR="426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3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Target</a:t>
                          </a:r>
                          <a:endParaRPr lang="en-US" sz="13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42665" marR="426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3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Tolerance</a:t>
                          </a:r>
                          <a:endParaRPr lang="en-US" sz="13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42665" marR="426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3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Rationale</a:t>
                          </a:r>
                          <a:endParaRPr lang="en-US" sz="13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42665" marR="426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68250942"/>
                      </a:ext>
                    </a:extLst>
                  </a:tr>
                  <a:tr h="455676">
                    <a:tc>
                      <a:txBody>
                        <a:bodyPr/>
                        <a:lstStyle/>
                        <a:p>
                          <a:pPr marL="0" marR="0">
                            <a:lnSpc>
                              <a:spcPct val="115000"/>
                            </a:lnSpc>
                            <a:spcBef>
                              <a:spcPts val="0"/>
                            </a:spcBef>
                            <a:spcAft>
                              <a:spcPts val="0"/>
                            </a:spcAft>
                          </a:pPr>
                          <a:r>
                            <a:rPr lang="en-US" sz="13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Size</a:t>
                          </a:r>
                          <a:endParaRPr lang="en-US" sz="13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42665" marR="426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3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4x8x2 ft.</a:t>
                          </a:r>
                          <a:endParaRPr lang="en-US" sz="13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42665" marR="426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a:p>
                      </a:txBody>
                      <a:tcPr marL="42665" marR="426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2"/>
                          <a:stretch>
                            <a:fillRect l="-176690" t="-56000" r="-127972" b="-1046667"/>
                          </a:stretch>
                        </a:blipFill>
                      </a:tcPr>
                    </a:tc>
                    <a:tc>
                      <a:txBody>
                        <a:bodyPr/>
                        <a:lstStyle/>
                        <a:p>
                          <a:pPr marL="0" marR="0">
                            <a:lnSpc>
                              <a:spcPct val="115000"/>
                            </a:lnSpc>
                            <a:spcBef>
                              <a:spcPts val="0"/>
                            </a:spcBef>
                            <a:spcAft>
                              <a:spcPts val="0"/>
                            </a:spcAft>
                          </a:pPr>
                          <a:r>
                            <a:rPr lang="en-US" sz="13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To maximize the dimensions of the SolarThermiX STX 7000 solar air heater.</a:t>
                          </a:r>
                          <a:endParaRPr lang="en-US" sz="13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42665" marR="426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40249943"/>
                      </a:ext>
                    </a:extLst>
                  </a:tr>
                  <a:tr h="683514">
                    <a:tc>
                      <a:txBody>
                        <a:bodyPr/>
                        <a:lstStyle/>
                        <a:p>
                          <a:pPr marL="0" marR="0">
                            <a:lnSpc>
                              <a:spcPct val="115000"/>
                            </a:lnSpc>
                            <a:spcBef>
                              <a:spcPts val="0"/>
                            </a:spcBef>
                            <a:spcAft>
                              <a:spcPts val="0"/>
                            </a:spcAft>
                          </a:pPr>
                          <a:r>
                            <a:rPr lang="en-US" sz="13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Cost</a:t>
                          </a:r>
                          <a:endParaRPr lang="en-US" sz="13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42665" marR="426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3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$2,500</a:t>
                          </a:r>
                          <a:endParaRPr lang="en-US" sz="13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42665" marR="426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3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N/A</a:t>
                          </a:r>
                          <a:endParaRPr lang="en-US" sz="13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42665" marR="426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3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The allowance given by SRP. The cost of design, prototyping, and testing should not exceed $</a:t>
                          </a:r>
                          <a:r>
                            <a:rPr lang="en-US" sz="1300" dirty="0"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2,500</a:t>
                          </a:r>
                          <a:r>
                            <a:rPr lang="en-US" sz="13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3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42665" marR="426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994666"/>
                      </a:ext>
                    </a:extLst>
                  </a:tr>
                  <a:tr h="637836">
                    <a:tc>
                      <a:txBody>
                        <a:bodyPr/>
                        <a:lstStyle/>
                        <a:p>
                          <a:pPr marL="0" marR="0">
                            <a:lnSpc>
                              <a:spcPct val="115000"/>
                            </a:lnSpc>
                            <a:spcBef>
                              <a:spcPts val="0"/>
                            </a:spcBef>
                            <a:spcAft>
                              <a:spcPts val="0"/>
                            </a:spcAft>
                          </a:pPr>
                          <a:r>
                            <a:rPr lang="en-US" sz="13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Weight (PCM)</a:t>
                          </a:r>
                          <a:endParaRPr lang="en-US" sz="13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42665" marR="426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3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50 lbs.</a:t>
                          </a:r>
                          <a:endParaRPr lang="en-US" sz="13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42665" marR="426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a:p>
                      </a:txBody>
                      <a:tcPr marL="42665" marR="426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2"/>
                          <a:stretch>
                            <a:fillRect l="-176690" t="-221154" r="-127972" b="-546154"/>
                          </a:stretch>
                        </a:blipFill>
                      </a:tcPr>
                    </a:tc>
                    <a:tc>
                      <a:txBody>
                        <a:bodyPr/>
                        <a:lstStyle/>
                        <a:p>
                          <a:pPr marL="0" marR="0">
                            <a:lnSpc>
                              <a:spcPct val="115000"/>
                            </a:lnSpc>
                            <a:spcBef>
                              <a:spcPts val="0"/>
                            </a:spcBef>
                            <a:spcAft>
                              <a:spcPts val="0"/>
                            </a:spcAft>
                          </a:pPr>
                          <a:r>
                            <a:rPr lang="en-US" sz="13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To be able to safely lift the PCM off the SolarThermiX heater and bring inside the home.</a:t>
                          </a:r>
                          <a:endParaRPr lang="en-US" sz="13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42665" marR="426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80571862"/>
                      </a:ext>
                    </a:extLst>
                  </a:tr>
                  <a:tr h="455676">
                    <a:tc>
                      <a:txBody>
                        <a:bodyPr/>
                        <a:lstStyle/>
                        <a:p>
                          <a:pPr marL="0" marR="0">
                            <a:lnSpc>
                              <a:spcPct val="115000"/>
                            </a:lnSpc>
                            <a:spcBef>
                              <a:spcPts val="0"/>
                            </a:spcBef>
                            <a:spcAft>
                              <a:spcPts val="0"/>
                            </a:spcAft>
                          </a:pPr>
                          <a:r>
                            <a:rPr lang="en-US" sz="13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Heat Absorption</a:t>
                          </a:r>
                          <a:endParaRPr lang="en-US" sz="13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42665" marR="426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3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73° to 80° Fahrenheit</a:t>
                          </a:r>
                          <a:endParaRPr lang="en-US" sz="13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42665" marR="426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a:p>
                      </a:txBody>
                      <a:tcPr marL="42665" marR="426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2"/>
                          <a:stretch>
                            <a:fillRect l="-176690" t="-445333" r="-127972" b="-657333"/>
                          </a:stretch>
                        </a:blipFill>
                      </a:tcPr>
                    </a:tc>
                    <a:tc>
                      <a:txBody>
                        <a:bodyPr/>
                        <a:lstStyle/>
                        <a:p>
                          <a:pPr marL="0" marR="0">
                            <a:lnSpc>
                              <a:spcPct val="115000"/>
                            </a:lnSpc>
                            <a:spcBef>
                              <a:spcPts val="0"/>
                            </a:spcBef>
                            <a:spcAft>
                              <a:spcPts val="0"/>
                            </a:spcAft>
                          </a:pPr>
                          <a:r>
                            <a:rPr lang="en-US" sz="13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PCM must be able to heat up the home within this temperature range.</a:t>
                          </a:r>
                          <a:endParaRPr lang="en-US" sz="13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42665" marR="426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22793066"/>
                      </a:ext>
                    </a:extLst>
                  </a:tr>
                  <a:tr h="637836">
                    <a:tc>
                      <a:txBody>
                        <a:bodyPr/>
                        <a:lstStyle/>
                        <a:p>
                          <a:pPr marL="0" marR="0">
                            <a:lnSpc>
                              <a:spcPct val="115000"/>
                            </a:lnSpc>
                            <a:spcBef>
                              <a:spcPts val="0"/>
                            </a:spcBef>
                            <a:spcAft>
                              <a:spcPts val="0"/>
                            </a:spcAft>
                          </a:pPr>
                          <a:r>
                            <a:rPr lang="en-US" sz="13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Ease of Assembly/Installation</a:t>
                          </a:r>
                          <a:endParaRPr lang="en-US" sz="13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42665" marR="426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3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 hours</a:t>
                          </a:r>
                          <a:endParaRPr lang="en-US" sz="13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42665" marR="426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3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N/A</a:t>
                          </a:r>
                          <a:endParaRPr lang="en-US" sz="13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42665" marR="426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3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Assembly of the solar air heater and placement of the PCM should not exceed 2 hours.</a:t>
                          </a:r>
                          <a:endParaRPr lang="en-US" sz="13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42665" marR="426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21811850"/>
                      </a:ext>
                    </a:extLst>
                  </a:tr>
                  <a:tr h="683514">
                    <a:tc>
                      <a:txBody>
                        <a:bodyPr/>
                        <a:lstStyle/>
                        <a:p>
                          <a:pPr marL="0" marR="0">
                            <a:lnSpc>
                              <a:spcPct val="115000"/>
                            </a:lnSpc>
                            <a:spcBef>
                              <a:spcPts val="0"/>
                            </a:spcBef>
                            <a:spcAft>
                              <a:spcPts val="0"/>
                            </a:spcAft>
                          </a:pPr>
                          <a:r>
                            <a:rPr lang="en-US" sz="13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Lifespan</a:t>
                          </a:r>
                          <a:endParaRPr lang="en-US" sz="13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42665" marR="426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3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10 years</a:t>
                          </a:r>
                          <a:endParaRPr lang="en-US" sz="13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42665" marR="426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a:p>
                      </a:txBody>
                      <a:tcPr marL="42665" marR="426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2"/>
                          <a:stretch>
                            <a:fillRect l="-176690" t="-458929" r="-127972" b="-246429"/>
                          </a:stretch>
                        </a:blipFill>
                      </a:tcPr>
                    </a:tc>
                    <a:tc>
                      <a:txBody>
                        <a:bodyPr/>
                        <a:lstStyle/>
                        <a:p>
                          <a:pPr marL="0" marR="0">
                            <a:lnSpc>
                              <a:spcPct val="115000"/>
                            </a:lnSpc>
                            <a:spcBef>
                              <a:spcPts val="0"/>
                            </a:spcBef>
                            <a:spcAft>
                              <a:spcPts val="0"/>
                            </a:spcAft>
                          </a:pPr>
                          <a:r>
                            <a:rPr lang="en-US" sz="13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The solar air heater and PCM must have a lifespan of 10 years as specified by SolarThermiX.</a:t>
                          </a:r>
                          <a:endParaRPr lang="en-US" sz="13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42665" marR="426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38203210"/>
                      </a:ext>
                    </a:extLst>
                  </a:tr>
                  <a:tr h="455676">
                    <a:tc>
                      <a:txBody>
                        <a:bodyPr/>
                        <a:lstStyle/>
                        <a:p>
                          <a:pPr marL="0" marR="0">
                            <a:lnSpc>
                              <a:spcPct val="115000"/>
                            </a:lnSpc>
                            <a:spcBef>
                              <a:spcPts val="0"/>
                            </a:spcBef>
                            <a:spcAft>
                              <a:spcPts val="0"/>
                            </a:spcAft>
                          </a:pPr>
                          <a:r>
                            <a:rPr lang="en-US" sz="13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Heat Storage</a:t>
                          </a:r>
                          <a:endParaRPr lang="en-US" sz="13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42665" marR="426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3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8 hours</a:t>
                          </a:r>
                          <a:endParaRPr lang="en-US" sz="13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42665" marR="426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a:p>
                      </a:txBody>
                      <a:tcPr marL="42665" marR="426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2"/>
                          <a:stretch>
                            <a:fillRect l="-176690" t="-834667" r="-127972" b="-268000"/>
                          </a:stretch>
                        </a:blipFill>
                      </a:tcPr>
                    </a:tc>
                    <a:tc>
                      <a:txBody>
                        <a:bodyPr/>
                        <a:lstStyle/>
                        <a:p>
                          <a:pPr marL="0" marR="0">
                            <a:lnSpc>
                              <a:spcPct val="115000"/>
                            </a:lnSpc>
                            <a:spcBef>
                              <a:spcPts val="0"/>
                            </a:spcBef>
                            <a:spcAft>
                              <a:spcPts val="0"/>
                            </a:spcAft>
                          </a:pPr>
                          <a:r>
                            <a:rPr lang="en-US" sz="13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PCM must be able to heat up the home for at least 8 hours.</a:t>
                          </a:r>
                          <a:endParaRPr lang="en-US" sz="13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42665" marR="426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13895469"/>
                      </a:ext>
                    </a:extLst>
                  </a:tr>
                  <a:tr h="455676">
                    <a:tc>
                      <a:txBody>
                        <a:bodyPr/>
                        <a:lstStyle/>
                        <a:p>
                          <a:pPr marL="0" marR="0">
                            <a:lnSpc>
                              <a:spcPct val="115000"/>
                            </a:lnSpc>
                            <a:spcBef>
                              <a:spcPts val="0"/>
                            </a:spcBef>
                            <a:spcAft>
                              <a:spcPts val="0"/>
                            </a:spcAft>
                          </a:pPr>
                          <a:r>
                            <a:rPr lang="en-US" sz="13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Flow of Energy</a:t>
                          </a:r>
                          <a:endParaRPr lang="en-US" sz="13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42665" marR="426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3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7.9 MJ/hr.</a:t>
                          </a:r>
                          <a:endParaRPr lang="en-US" sz="13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42665" marR="426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3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N/A</a:t>
                          </a:r>
                          <a:endParaRPr lang="en-US" sz="13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42665" marR="426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3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The flow of energy specified by SolarThermiX STX 7000.</a:t>
                          </a:r>
                          <a:endParaRPr lang="en-US" sz="13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42665" marR="426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08814221"/>
                      </a:ext>
                    </a:extLst>
                  </a:tr>
                  <a:tr h="683514">
                    <a:tc>
                      <a:txBody>
                        <a:bodyPr/>
                        <a:lstStyle/>
                        <a:p>
                          <a:pPr marL="0" marR="0">
                            <a:lnSpc>
                              <a:spcPct val="115000"/>
                            </a:lnSpc>
                            <a:spcBef>
                              <a:spcPts val="0"/>
                            </a:spcBef>
                            <a:spcAft>
                              <a:spcPts val="0"/>
                            </a:spcAft>
                          </a:pPr>
                          <a:r>
                            <a:rPr lang="en-US" sz="13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Maintenance</a:t>
                          </a:r>
                          <a:endParaRPr lang="en-US" sz="13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42665" marR="426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3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$300</a:t>
                          </a:r>
                          <a:endParaRPr lang="en-US" sz="13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42665" marR="426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3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N/A</a:t>
                          </a:r>
                          <a:endParaRPr lang="en-US" sz="13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42665" marR="426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3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The cost of repair of the solar air heater or replacement of the PCM should not exceed $300.</a:t>
                          </a:r>
                          <a:endParaRPr lang="en-US" sz="13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42665" marR="426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78285735"/>
                      </a:ext>
                    </a:extLst>
                  </a:tr>
                </a:tbl>
              </a:graphicData>
            </a:graphic>
          </p:graphicFrame>
        </mc:Fallback>
      </mc:AlternateContent>
      <p:sp>
        <p:nvSpPr>
          <p:cNvPr id="7" name="Rectangle 2">
            <a:extLst>
              <a:ext uri="{FF2B5EF4-FFF2-40B4-BE49-F238E27FC236}">
                <a16:creationId xmlns:a16="http://schemas.microsoft.com/office/drawing/2014/main" id="{553B3495-589D-421B-B863-76F4374B7F1E}"/>
              </a:ext>
            </a:extLst>
          </p:cNvPr>
          <p:cNvSpPr>
            <a:spLocks noChangeArrowheads="1"/>
          </p:cNvSpPr>
          <p:nvPr/>
        </p:nvSpPr>
        <p:spPr bwMode="auto">
          <a:xfrm>
            <a:off x="654540" y="708542"/>
            <a:ext cx="29418619"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1" u="none" strike="noStrike" cap="none" normalizeH="0" baseline="0" dirty="0">
                <a:ln>
                  <a:noFill/>
                </a:ln>
                <a:solidFill>
                  <a:sysClr val="windowText" lastClr="000000"/>
                </a:solidFill>
                <a:effectLst/>
                <a:ea typeface="Calibri" panose="020F0502020204030204" pitchFamily="34" charset="0"/>
                <a:cs typeface="Times New Roman" panose="02020603050405020304" pitchFamily="18" charset="0"/>
              </a:rPr>
              <a:t>Table 2: Engineering Requirements</a:t>
            </a:r>
            <a:endParaRPr kumimoji="0" lang="en-US" altLang="en-US" b="0" i="0" u="none" strike="noStrike" cap="none" normalizeH="0" baseline="0" dirty="0">
              <a:ln>
                <a:noFill/>
              </a:ln>
              <a:solidFill>
                <a:sysClr val="windowText" lastClr="000000"/>
              </a:solidFill>
              <a:effectLst/>
            </a:endParaRPr>
          </a:p>
        </p:txBody>
      </p:sp>
      <p:sp>
        <p:nvSpPr>
          <p:cNvPr id="4" name="Footer Placeholder 3">
            <a:extLst>
              <a:ext uri="{FF2B5EF4-FFF2-40B4-BE49-F238E27FC236}">
                <a16:creationId xmlns:a16="http://schemas.microsoft.com/office/drawing/2014/main" id="{315A183B-1290-4559-8460-88572CFBA621}"/>
              </a:ext>
            </a:extLst>
          </p:cNvPr>
          <p:cNvSpPr>
            <a:spLocks noGrp="1"/>
          </p:cNvSpPr>
          <p:nvPr>
            <p:ph type="ftr" sz="quarter" idx="11"/>
          </p:nvPr>
        </p:nvSpPr>
        <p:spPr/>
        <p:txBody>
          <a:bodyPr/>
          <a:lstStyle/>
          <a:p>
            <a:r>
              <a:rPr lang="en-US" sz="1400" dirty="0"/>
              <a:t>Wyatt </a:t>
            </a:r>
            <a:r>
              <a:rPr lang="en-US" sz="1400" dirty="0" err="1"/>
              <a:t>bain</a:t>
            </a:r>
            <a:r>
              <a:rPr lang="en-US" sz="1400" dirty="0"/>
              <a:t> | April 27, 2018 | SRP Solar Air Heater</a:t>
            </a:r>
          </a:p>
        </p:txBody>
      </p:sp>
    </p:spTree>
    <p:extLst>
      <p:ext uri="{BB962C8B-B14F-4D97-AF65-F5344CB8AC3E}">
        <p14:creationId xmlns:p14="http://schemas.microsoft.com/office/powerpoint/2010/main" val="23186318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Original Design</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a:t>Solar Air Heater Box</a:t>
            </a:r>
          </a:p>
          <a:p>
            <a:pPr>
              <a:buFont typeface="Arial" panose="020B0604020202020204" pitchFamily="34" charset="0"/>
              <a:buChar char="•"/>
            </a:pPr>
            <a:r>
              <a:rPr lang="en-US" dirty="0"/>
              <a:t>Solar air heater rests on top </a:t>
            </a:r>
          </a:p>
          <a:p>
            <a:pPr>
              <a:buFont typeface="Arial" panose="020B0604020202020204" pitchFamily="34" charset="0"/>
              <a:buChar char="•"/>
            </a:pPr>
            <a:r>
              <a:rPr lang="en-US" dirty="0"/>
              <a:t>PCM held inside with a coil heating unit</a:t>
            </a:r>
          </a:p>
          <a:p>
            <a:pPr>
              <a:buFont typeface="Arial" panose="020B0604020202020204" pitchFamily="34" charset="0"/>
              <a:buChar char="•"/>
            </a:pPr>
            <a:r>
              <a:rPr lang="en-US" dirty="0"/>
              <a:t>Utilized photoresistor and an Arduino to run 4 fans</a:t>
            </a:r>
          </a:p>
          <a:p>
            <a:pPr lvl="1">
              <a:buFont typeface="Arial" panose="020B0604020202020204" pitchFamily="34" charset="0"/>
              <a:buChar char="•"/>
            </a:pPr>
            <a:r>
              <a:rPr lang="en-US" dirty="0"/>
              <a:t>2 through the solar air heater 2 through the home</a:t>
            </a:r>
          </a:p>
          <a:p>
            <a:pPr>
              <a:buFont typeface="Arial" panose="020B0604020202020204" pitchFamily="34" charset="0"/>
              <a:buChar char="•"/>
            </a:pPr>
            <a:r>
              <a:rPr lang="en-US" dirty="0"/>
              <a:t>Power from battery and solar panels</a:t>
            </a:r>
          </a:p>
          <a:p>
            <a:pPr>
              <a:buFont typeface="Arial" panose="020B0604020202020204" pitchFamily="34" charset="0"/>
              <a:buChar char="•"/>
            </a:pPr>
            <a:r>
              <a:rPr lang="en-US" dirty="0"/>
              <a:t>During the day solar air heater warmed up the home</a:t>
            </a:r>
          </a:p>
          <a:p>
            <a:pPr>
              <a:buFont typeface="Arial" panose="020B0604020202020204" pitchFamily="34" charset="0"/>
              <a:buChar char="•"/>
            </a:pPr>
            <a:r>
              <a:rPr lang="en-US" dirty="0"/>
              <a:t>At night stored energy in PCM and coil heating unit kept home warm</a:t>
            </a:r>
          </a:p>
        </p:txBody>
      </p:sp>
      <p:sp>
        <p:nvSpPr>
          <p:cNvPr id="4" name="Slide Number Placeholder 3"/>
          <p:cNvSpPr>
            <a:spLocks noGrp="1"/>
          </p:cNvSpPr>
          <p:nvPr>
            <p:ph type="sldNum" sz="quarter" idx="12"/>
          </p:nvPr>
        </p:nvSpPr>
        <p:spPr/>
        <p:txBody>
          <a:bodyPr/>
          <a:lstStyle/>
          <a:p>
            <a:fld id="{5426991E-DBCC-48B8-A052-4A7693B31CA3}" type="slidenum">
              <a:rPr lang="en-US" smtClean="0"/>
              <a:t>6</a:t>
            </a:fld>
            <a:endParaRPr lang="en-US"/>
          </a:p>
        </p:txBody>
      </p:sp>
      <p:pic>
        <p:nvPicPr>
          <p:cNvPr id="5" name="Picture 4"/>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7633879" y="1845734"/>
            <a:ext cx="3694706" cy="3087527"/>
          </a:xfrm>
          <a:prstGeom prst="rect">
            <a:avLst/>
          </a:prstGeom>
        </p:spPr>
      </p:pic>
      <p:sp>
        <p:nvSpPr>
          <p:cNvPr id="6" name="TextBox 5"/>
          <p:cNvSpPr txBox="1"/>
          <p:nvPr/>
        </p:nvSpPr>
        <p:spPr>
          <a:xfrm>
            <a:off x="8944245" y="4933261"/>
            <a:ext cx="2557244" cy="369332"/>
          </a:xfrm>
          <a:prstGeom prst="rect">
            <a:avLst/>
          </a:prstGeom>
          <a:noFill/>
        </p:spPr>
        <p:txBody>
          <a:bodyPr wrap="square" rtlCol="0">
            <a:spAutoFit/>
          </a:bodyPr>
          <a:lstStyle/>
          <a:p>
            <a:r>
              <a:rPr lang="en-US" i="1" dirty="0"/>
              <a:t>Figure 4: Original Design</a:t>
            </a:r>
          </a:p>
        </p:txBody>
      </p:sp>
      <p:sp>
        <p:nvSpPr>
          <p:cNvPr id="7" name="Footer Placeholder 6"/>
          <p:cNvSpPr>
            <a:spLocks noGrp="1"/>
          </p:cNvSpPr>
          <p:nvPr>
            <p:ph type="ftr" sz="quarter" idx="11"/>
          </p:nvPr>
        </p:nvSpPr>
        <p:spPr/>
        <p:txBody>
          <a:bodyPr/>
          <a:lstStyle/>
          <a:p>
            <a:r>
              <a:rPr lang="en-US" sz="1400" dirty="0"/>
              <a:t>Taylor </a:t>
            </a:r>
            <a:r>
              <a:rPr lang="en-US" sz="1400" dirty="0" err="1"/>
              <a:t>MCCormack</a:t>
            </a:r>
            <a:r>
              <a:rPr lang="en-US" sz="1400" dirty="0"/>
              <a:t> | April 27, 2018 | SRP Solar AIR Heater</a:t>
            </a:r>
          </a:p>
        </p:txBody>
      </p:sp>
    </p:spTree>
    <p:extLst>
      <p:ext uri="{BB962C8B-B14F-4D97-AF65-F5344CB8AC3E}">
        <p14:creationId xmlns:p14="http://schemas.microsoft.com/office/powerpoint/2010/main" val="1223160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3C97DF-FEF8-4DDA-AFEA-8B8935606276}"/>
              </a:ext>
            </a:extLst>
          </p:cNvPr>
          <p:cNvSpPr>
            <a:spLocks noGrp="1"/>
          </p:cNvSpPr>
          <p:nvPr>
            <p:ph type="title"/>
          </p:nvPr>
        </p:nvSpPr>
        <p:spPr/>
        <p:txBody>
          <a:bodyPr/>
          <a:lstStyle/>
          <a:p>
            <a:r>
              <a:rPr lang="en-US" dirty="0"/>
              <a:t>Analytical Analyses</a:t>
            </a:r>
          </a:p>
        </p:txBody>
      </p:sp>
      <p:sp>
        <p:nvSpPr>
          <p:cNvPr id="3" name="Content Placeholder 2">
            <a:extLst>
              <a:ext uri="{FF2B5EF4-FFF2-40B4-BE49-F238E27FC236}">
                <a16:creationId xmlns:a16="http://schemas.microsoft.com/office/drawing/2014/main" id="{F136FF12-45B2-49C3-92C1-A5F0AD1FB214}"/>
              </a:ext>
            </a:extLst>
          </p:cNvPr>
          <p:cNvSpPr>
            <a:spLocks noGrp="1"/>
          </p:cNvSpPr>
          <p:nvPr>
            <p:ph idx="1"/>
          </p:nvPr>
        </p:nvSpPr>
        <p:spPr/>
        <p:txBody>
          <a:bodyPr/>
          <a:lstStyle/>
          <a:p>
            <a:pPr>
              <a:buFont typeface="Arial" panose="020B0604020202020204" pitchFamily="34" charset="0"/>
              <a:buChar char="•"/>
            </a:pPr>
            <a:r>
              <a:rPr lang="en-US" dirty="0"/>
              <a:t>Calculated the battery power needed to power the circuit and coil system.</a:t>
            </a:r>
          </a:p>
          <a:p>
            <a:pPr>
              <a:buFont typeface="Arial" panose="020B0604020202020204" pitchFamily="34" charset="0"/>
              <a:buChar char="•"/>
            </a:pPr>
            <a:r>
              <a:rPr lang="en-US" dirty="0"/>
              <a:t>Had four fans: two fans that were 1.6 Amps and 1.8 Amps.</a:t>
            </a:r>
          </a:p>
          <a:p>
            <a:pPr>
              <a:buFont typeface="Arial" panose="020B0604020202020204" pitchFamily="34" charset="0"/>
              <a:buChar char="•"/>
            </a:pPr>
            <a:r>
              <a:rPr lang="en-US" dirty="0"/>
              <a:t>The coil system was 5 Amps.</a:t>
            </a:r>
          </a:p>
          <a:p>
            <a:pPr>
              <a:buFont typeface="Arial" panose="020B0604020202020204" pitchFamily="34" charset="0"/>
              <a:buChar char="•"/>
            </a:pPr>
            <a:endParaRPr lang="en-US" dirty="0"/>
          </a:p>
          <a:p>
            <a:pPr>
              <a:buFont typeface="Arial" panose="020B0604020202020204" pitchFamily="34" charset="0"/>
              <a:buChar char="•"/>
            </a:pPr>
            <a:r>
              <a:rPr lang="en-US" dirty="0"/>
              <a:t>Determined that the battery would not power the fans and the coil for eight hours.</a:t>
            </a:r>
          </a:p>
          <a:p>
            <a:pPr>
              <a:buFont typeface="Arial" panose="020B0604020202020204" pitchFamily="34" charset="0"/>
              <a:buChar char="•"/>
            </a:pPr>
            <a:r>
              <a:rPr lang="en-US" dirty="0"/>
              <a:t>Decided to not implement the coil system.</a:t>
            </a:r>
          </a:p>
          <a:p>
            <a:pPr>
              <a:buFont typeface="Arial" panose="020B0604020202020204" pitchFamily="34" charset="0"/>
              <a:buChar char="•"/>
            </a:pPr>
            <a:endParaRPr lang="en-US" dirty="0"/>
          </a:p>
          <a:p>
            <a:pPr>
              <a:buFont typeface="Arial" panose="020B0604020202020204" pitchFamily="34" charset="0"/>
              <a:buChar char="•"/>
            </a:pPr>
            <a:endParaRPr lang="en-US" dirty="0"/>
          </a:p>
          <a:p>
            <a:pPr>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6F98D45C-CD11-4069-BF2A-31F4366B5F47}"/>
              </a:ext>
            </a:extLst>
          </p:cNvPr>
          <p:cNvSpPr>
            <a:spLocks noGrp="1"/>
          </p:cNvSpPr>
          <p:nvPr>
            <p:ph type="sldNum" sz="quarter" idx="12"/>
          </p:nvPr>
        </p:nvSpPr>
        <p:spPr/>
        <p:txBody>
          <a:bodyPr/>
          <a:lstStyle/>
          <a:p>
            <a:fld id="{5426991E-DBCC-48B8-A052-4A7693B31CA3}" type="slidenum">
              <a:rPr lang="en-US" smtClean="0"/>
              <a:t>7</a:t>
            </a:fld>
            <a:endParaRPr lang="en-US"/>
          </a:p>
        </p:txBody>
      </p:sp>
      <p:sp>
        <p:nvSpPr>
          <p:cNvPr id="5" name="Footer Placeholder 4">
            <a:extLst>
              <a:ext uri="{FF2B5EF4-FFF2-40B4-BE49-F238E27FC236}">
                <a16:creationId xmlns:a16="http://schemas.microsoft.com/office/drawing/2014/main" id="{30B399E8-E221-4DA9-B74F-9087534F72F3}"/>
              </a:ext>
            </a:extLst>
          </p:cNvPr>
          <p:cNvSpPr>
            <a:spLocks noGrp="1"/>
          </p:cNvSpPr>
          <p:nvPr>
            <p:ph type="ftr" sz="quarter" idx="11"/>
          </p:nvPr>
        </p:nvSpPr>
        <p:spPr/>
        <p:txBody>
          <a:bodyPr/>
          <a:lstStyle/>
          <a:p>
            <a:r>
              <a:rPr lang="en-US" sz="1400" dirty="0"/>
              <a:t>Tatum Begay | April 27, 2018 | SRP Solar AIR Heater</a:t>
            </a:r>
          </a:p>
        </p:txBody>
      </p:sp>
    </p:spTree>
    <p:extLst>
      <p:ext uri="{BB962C8B-B14F-4D97-AF65-F5344CB8AC3E}">
        <p14:creationId xmlns:p14="http://schemas.microsoft.com/office/powerpoint/2010/main" val="9976159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C7D731-72A6-4154-8661-0D44292A5284}"/>
              </a:ext>
            </a:extLst>
          </p:cNvPr>
          <p:cNvSpPr>
            <a:spLocks noGrp="1"/>
          </p:cNvSpPr>
          <p:nvPr>
            <p:ph type="title"/>
          </p:nvPr>
        </p:nvSpPr>
        <p:spPr/>
        <p:txBody>
          <a:bodyPr/>
          <a:lstStyle/>
          <a:p>
            <a:r>
              <a:rPr lang="en-US" dirty="0"/>
              <a:t>Analytical Analyses</a:t>
            </a:r>
          </a:p>
        </p:txBody>
      </p:sp>
      <p:sp>
        <p:nvSpPr>
          <p:cNvPr id="3" name="Content Placeholder 2">
            <a:extLst>
              <a:ext uri="{FF2B5EF4-FFF2-40B4-BE49-F238E27FC236}">
                <a16:creationId xmlns:a16="http://schemas.microsoft.com/office/drawing/2014/main" id="{70125EE9-B118-472C-A423-5D76A00B432B}"/>
              </a:ext>
            </a:extLst>
          </p:cNvPr>
          <p:cNvSpPr>
            <a:spLocks noGrp="1"/>
          </p:cNvSpPr>
          <p:nvPr>
            <p:ph idx="1"/>
          </p:nvPr>
        </p:nvSpPr>
        <p:spPr/>
        <p:txBody>
          <a:bodyPr>
            <a:normAutofit/>
          </a:bodyPr>
          <a:lstStyle/>
          <a:p>
            <a:pPr lvl="1">
              <a:buFont typeface="Arial" panose="020B0604020202020204" pitchFamily="34" charset="0"/>
              <a:buChar char="•"/>
            </a:pPr>
            <a:r>
              <a:rPr lang="en-US" sz="2000" dirty="0"/>
              <a:t>Calculated our box design with a coil heating method to help heat at night.</a:t>
            </a:r>
          </a:p>
          <a:p>
            <a:pPr lvl="1">
              <a:buFont typeface="Arial" panose="020B0604020202020204" pitchFamily="34" charset="0"/>
              <a:buChar char="•"/>
            </a:pPr>
            <a:r>
              <a:rPr lang="en-US" sz="2000" dirty="0"/>
              <a:t>Used room where solar air heater was tested for calculations.</a:t>
            </a:r>
          </a:p>
          <a:p>
            <a:pPr lvl="1">
              <a:buFont typeface="Arial" panose="020B0604020202020204" pitchFamily="34" charset="0"/>
              <a:buChar char="•"/>
            </a:pPr>
            <a:r>
              <a:rPr lang="en-US" sz="2000" dirty="0"/>
              <a:t>Assumed home was insulated up to the city of Flagstaff standards.</a:t>
            </a:r>
          </a:p>
          <a:p>
            <a:pPr lvl="1">
              <a:buFont typeface="Arial" panose="020B0604020202020204" pitchFamily="34" charset="0"/>
              <a:buChar char="•"/>
            </a:pPr>
            <a:r>
              <a:rPr lang="en-US" sz="2000" dirty="0"/>
              <a:t>Assumed heat would distribute evenly into room.</a:t>
            </a:r>
          </a:p>
          <a:p>
            <a:pPr lvl="1">
              <a:buFont typeface="Arial" panose="020B0604020202020204" pitchFamily="34" charset="0"/>
              <a:buChar char="•"/>
            </a:pPr>
            <a:endParaRPr lang="en-US" sz="2000" dirty="0"/>
          </a:p>
          <a:p>
            <a:pPr lvl="1">
              <a:buFont typeface="Arial" panose="020B0604020202020204" pitchFamily="34" charset="0"/>
              <a:buChar char="•"/>
            </a:pPr>
            <a:r>
              <a:rPr lang="en-US" sz="2000" dirty="0"/>
              <a:t>Found that the coil would be useful.</a:t>
            </a:r>
          </a:p>
          <a:p>
            <a:pPr lvl="1">
              <a:buFont typeface="Arial" panose="020B0604020202020204" pitchFamily="34" charset="0"/>
              <a:buChar char="•"/>
            </a:pPr>
            <a:r>
              <a:rPr lang="en-US" sz="2000" dirty="0"/>
              <a:t>But battery wasn’t strong enough to run the coil.</a:t>
            </a:r>
          </a:p>
          <a:p>
            <a:pPr lvl="1"/>
            <a:endParaRPr lang="en-US" sz="2000" dirty="0"/>
          </a:p>
        </p:txBody>
      </p:sp>
      <p:sp>
        <p:nvSpPr>
          <p:cNvPr id="4" name="Slide Number Placeholder 3">
            <a:extLst>
              <a:ext uri="{FF2B5EF4-FFF2-40B4-BE49-F238E27FC236}">
                <a16:creationId xmlns:a16="http://schemas.microsoft.com/office/drawing/2014/main" id="{429ABFD7-EE85-4441-B9E7-24BE10709FBD}"/>
              </a:ext>
            </a:extLst>
          </p:cNvPr>
          <p:cNvSpPr>
            <a:spLocks noGrp="1"/>
          </p:cNvSpPr>
          <p:nvPr>
            <p:ph type="sldNum" sz="quarter" idx="12"/>
          </p:nvPr>
        </p:nvSpPr>
        <p:spPr/>
        <p:txBody>
          <a:bodyPr/>
          <a:lstStyle/>
          <a:p>
            <a:fld id="{5426991E-DBCC-48B8-A052-4A7693B31CA3}" type="slidenum">
              <a:rPr lang="en-US" smtClean="0"/>
              <a:t>8</a:t>
            </a:fld>
            <a:endParaRPr lang="en-US"/>
          </a:p>
        </p:txBody>
      </p:sp>
      <p:sp>
        <p:nvSpPr>
          <p:cNvPr id="5" name="Footer Placeholder 4">
            <a:extLst>
              <a:ext uri="{FF2B5EF4-FFF2-40B4-BE49-F238E27FC236}">
                <a16:creationId xmlns:a16="http://schemas.microsoft.com/office/drawing/2014/main" id="{31232F17-C5E8-48E8-9FD1-1886CAF91B0A}"/>
              </a:ext>
            </a:extLst>
          </p:cNvPr>
          <p:cNvSpPr>
            <a:spLocks noGrp="1"/>
          </p:cNvSpPr>
          <p:nvPr>
            <p:ph type="ftr" sz="quarter" idx="11"/>
          </p:nvPr>
        </p:nvSpPr>
        <p:spPr>
          <a:xfrm>
            <a:off x="2358888" y="6459785"/>
            <a:ext cx="6440556" cy="365125"/>
          </a:xfrm>
        </p:spPr>
        <p:txBody>
          <a:bodyPr/>
          <a:lstStyle/>
          <a:p>
            <a:r>
              <a:rPr lang="en" sz="1400" dirty="0"/>
              <a:t>T</a:t>
            </a:r>
            <a:r>
              <a:rPr lang="en-US" sz="1400" dirty="0" err="1"/>
              <a:t>aylor</a:t>
            </a:r>
            <a:r>
              <a:rPr lang="en-US" sz="1400" dirty="0"/>
              <a:t> </a:t>
            </a:r>
            <a:r>
              <a:rPr lang="en-US" sz="1400" dirty="0" err="1"/>
              <a:t>MCCormack</a:t>
            </a:r>
            <a:r>
              <a:rPr lang="en-US" sz="1400" dirty="0"/>
              <a:t> | April 27, 2018 | SRP Solar AIR Heater</a:t>
            </a:r>
          </a:p>
        </p:txBody>
      </p:sp>
    </p:spTree>
    <p:extLst>
      <p:ext uri="{BB962C8B-B14F-4D97-AF65-F5344CB8AC3E}">
        <p14:creationId xmlns:p14="http://schemas.microsoft.com/office/powerpoint/2010/main" val="7482776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93387A-D75E-49E9-8EC1-4A53FC030B66}"/>
              </a:ext>
            </a:extLst>
          </p:cNvPr>
          <p:cNvSpPr>
            <a:spLocks noGrp="1"/>
          </p:cNvSpPr>
          <p:nvPr>
            <p:ph type="title"/>
          </p:nvPr>
        </p:nvSpPr>
        <p:spPr/>
        <p:txBody>
          <a:bodyPr/>
          <a:lstStyle/>
          <a:p>
            <a:r>
              <a:rPr lang="en-US" dirty="0"/>
              <a:t>Design Changes</a:t>
            </a:r>
          </a:p>
        </p:txBody>
      </p:sp>
      <p:sp>
        <p:nvSpPr>
          <p:cNvPr id="4" name="Slide Number Placeholder 3">
            <a:extLst>
              <a:ext uri="{FF2B5EF4-FFF2-40B4-BE49-F238E27FC236}">
                <a16:creationId xmlns:a16="http://schemas.microsoft.com/office/drawing/2014/main" id="{E46A5676-896E-4EAD-B1E0-CE8D9F178127}"/>
              </a:ext>
            </a:extLst>
          </p:cNvPr>
          <p:cNvSpPr>
            <a:spLocks noGrp="1"/>
          </p:cNvSpPr>
          <p:nvPr>
            <p:ph type="sldNum" sz="quarter" idx="12"/>
          </p:nvPr>
        </p:nvSpPr>
        <p:spPr/>
        <p:txBody>
          <a:bodyPr/>
          <a:lstStyle/>
          <a:p>
            <a:fld id="{5426991E-DBCC-48B8-A052-4A7693B31CA3}" type="slidenum">
              <a:rPr lang="en-US" smtClean="0"/>
              <a:t>9</a:t>
            </a:fld>
            <a:endParaRPr lang="en-US"/>
          </a:p>
        </p:txBody>
      </p:sp>
      <p:pic>
        <p:nvPicPr>
          <p:cNvPr id="8" name="Picture 8" descr="https://lh5.googleusercontent.com/wKWW-4WoyIBpUDmi32IMNCeCYMuc5gyn2bd7_YZMLROxx_TvcA-IqG5prikRvtrXPF9A6egD2Kg4DnsQxZGeMDbFKKDGCE51LlVIeZfkEGXq6kabKo4GdPeWCUfCi7vcfSKOQPd3lg">
            <a:extLst>
              <a:ext uri="{FF2B5EF4-FFF2-40B4-BE49-F238E27FC236}">
                <a16:creationId xmlns:a16="http://schemas.microsoft.com/office/drawing/2014/main" id="{344E79ED-B233-4D23-BB5E-64B6F61B12C9}"/>
              </a:ext>
            </a:extLst>
          </p:cNvPr>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560987" y="2145625"/>
            <a:ext cx="5362351" cy="360953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https://lh6.googleusercontent.com/ziKDPFcXU7ABTuyHnDyDxLL9vmajhMZ8S4U1VPHvFQlF3qCHbYR6fGEfCDoUjEh_5GQbNH8sKuIRd0nFocTTczcQ30SVhgmzjXBH8YFviHhUNqc-xn8NcbaIGUiXnDgB_lx1YQU">
            <a:extLst>
              <a:ext uri="{FF2B5EF4-FFF2-40B4-BE49-F238E27FC236}">
                <a16:creationId xmlns:a16="http://schemas.microsoft.com/office/drawing/2014/main" id="{4B566D8E-9E39-4AD1-B3F8-B1672E9D319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407" r="12268"/>
          <a:stretch/>
        </p:blipFill>
        <p:spPr bwMode="auto">
          <a:xfrm>
            <a:off x="6096000" y="2145625"/>
            <a:ext cx="5535013" cy="3609532"/>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a:extLst>
              <a:ext uri="{FF2B5EF4-FFF2-40B4-BE49-F238E27FC236}">
                <a16:creationId xmlns:a16="http://schemas.microsoft.com/office/drawing/2014/main" id="{D0ECD839-AAAD-4D65-9CCC-F317A716D8AB}"/>
              </a:ext>
            </a:extLst>
          </p:cNvPr>
          <p:cNvSpPr/>
          <p:nvPr/>
        </p:nvSpPr>
        <p:spPr>
          <a:xfrm>
            <a:off x="560987" y="5794090"/>
            <a:ext cx="2986715" cy="369332"/>
          </a:xfrm>
          <a:prstGeom prst="rect">
            <a:avLst/>
          </a:prstGeom>
        </p:spPr>
        <p:txBody>
          <a:bodyPr wrap="none">
            <a:spAutoFit/>
          </a:bodyPr>
          <a:lstStyle/>
          <a:p>
            <a:r>
              <a:rPr lang="en-US" i="1" dirty="0"/>
              <a:t>Figure 5: Original CAD Design </a:t>
            </a:r>
          </a:p>
        </p:txBody>
      </p:sp>
      <p:sp>
        <p:nvSpPr>
          <p:cNvPr id="11" name="Rectangle 10">
            <a:extLst>
              <a:ext uri="{FF2B5EF4-FFF2-40B4-BE49-F238E27FC236}">
                <a16:creationId xmlns:a16="http://schemas.microsoft.com/office/drawing/2014/main" id="{4A9A7690-C7BB-423F-BF75-83D8DA5ECF4E}"/>
              </a:ext>
            </a:extLst>
          </p:cNvPr>
          <p:cNvSpPr/>
          <p:nvPr/>
        </p:nvSpPr>
        <p:spPr>
          <a:xfrm>
            <a:off x="6096000" y="5794090"/>
            <a:ext cx="2638864" cy="369332"/>
          </a:xfrm>
          <a:prstGeom prst="rect">
            <a:avLst/>
          </a:prstGeom>
        </p:spPr>
        <p:txBody>
          <a:bodyPr wrap="none">
            <a:spAutoFit/>
          </a:bodyPr>
          <a:lstStyle/>
          <a:p>
            <a:r>
              <a:rPr lang="en-US" i="1" dirty="0"/>
              <a:t>Figure 6: Final CAD Design</a:t>
            </a:r>
          </a:p>
        </p:txBody>
      </p:sp>
      <p:sp>
        <p:nvSpPr>
          <p:cNvPr id="12" name="Footer Placeholder 11">
            <a:extLst>
              <a:ext uri="{FF2B5EF4-FFF2-40B4-BE49-F238E27FC236}">
                <a16:creationId xmlns:a16="http://schemas.microsoft.com/office/drawing/2014/main" id="{05AA2FCF-B9DF-48CD-BBDC-D9AD10A0CADB}"/>
              </a:ext>
            </a:extLst>
          </p:cNvPr>
          <p:cNvSpPr>
            <a:spLocks noGrp="1"/>
          </p:cNvSpPr>
          <p:nvPr>
            <p:ph type="ftr" sz="quarter" idx="11"/>
          </p:nvPr>
        </p:nvSpPr>
        <p:spPr/>
        <p:txBody>
          <a:bodyPr/>
          <a:lstStyle/>
          <a:p>
            <a:r>
              <a:rPr lang="en-US" sz="1400" dirty="0"/>
              <a:t>Carl </a:t>
            </a:r>
            <a:r>
              <a:rPr lang="en-US" sz="1400" dirty="0" err="1"/>
              <a:t>aaker</a:t>
            </a:r>
            <a:r>
              <a:rPr lang="en-US" sz="1400" dirty="0"/>
              <a:t>| April 27, 2018 | SRP Solar AIR Heater</a:t>
            </a:r>
          </a:p>
        </p:txBody>
      </p:sp>
    </p:spTree>
    <p:extLst>
      <p:ext uri="{BB962C8B-B14F-4D97-AF65-F5344CB8AC3E}">
        <p14:creationId xmlns:p14="http://schemas.microsoft.com/office/powerpoint/2010/main" val="3546613006"/>
      </p:ext>
    </p:extLst>
  </p:cSld>
  <p:clrMapOvr>
    <a:masterClrMapping/>
  </p:clrMapOvr>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Retrospect">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9CC26709-368C-4D72-9060-94E5B3FF3CD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1584</TotalTime>
  <Words>1616</Words>
  <Application>Microsoft Office PowerPoint</Application>
  <PresentationFormat>Widescreen</PresentationFormat>
  <Paragraphs>220</Paragraphs>
  <Slides>22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Arial</vt:lpstr>
      <vt:lpstr>Calibri</vt:lpstr>
      <vt:lpstr>Calibri Light</vt:lpstr>
      <vt:lpstr>Cambria Math</vt:lpstr>
      <vt:lpstr>Times New Roman</vt:lpstr>
      <vt:lpstr>Retrospect</vt:lpstr>
      <vt:lpstr>SRP Solar Air Heater</vt:lpstr>
      <vt:lpstr>Project Description</vt:lpstr>
      <vt:lpstr>Phase Change Material (PCM)</vt:lpstr>
      <vt:lpstr>PowerPoint Presentation</vt:lpstr>
      <vt:lpstr>PowerPoint Presentation</vt:lpstr>
      <vt:lpstr>Original Design</vt:lpstr>
      <vt:lpstr>Analytical Analyses</vt:lpstr>
      <vt:lpstr>Analytical Analyses</vt:lpstr>
      <vt:lpstr>Design Changes</vt:lpstr>
      <vt:lpstr>Design Changes</vt:lpstr>
      <vt:lpstr>Fan Circuit</vt:lpstr>
      <vt:lpstr>PowerPoint Presentation</vt:lpstr>
      <vt:lpstr>Cost for Solar Air Heater Parts</vt:lpstr>
      <vt:lpstr>Testing Procedures (Main Box)</vt:lpstr>
      <vt:lpstr>Testing Procedures (EnergyPlus+)</vt:lpstr>
      <vt:lpstr>Hogan EnergyPlus+ Model</vt:lpstr>
      <vt:lpstr>PowerPoint Presentation</vt:lpstr>
      <vt:lpstr>Results for Solar Air Heater</vt:lpstr>
      <vt:lpstr>Results for EnergyPlus+</vt:lpstr>
      <vt:lpstr>Conclusions:</vt:lpstr>
      <vt:lpstr>PowerPoint Presentation</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SRP Solar Heater</dc:title>
  <dc:creator>Tatum Begay</dc:creator>
  <cp:lastModifiedBy>Tatum Begay</cp:lastModifiedBy>
  <cp:revision>282</cp:revision>
  <dcterms:created xsi:type="dcterms:W3CDTF">2017-10-04T19:54:41Z</dcterms:created>
  <dcterms:modified xsi:type="dcterms:W3CDTF">2018-04-27T15:35:25Z</dcterms:modified>
</cp:coreProperties>
</file>