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9776400" cy="31089600"/>
  <p:notesSz cx="44472225" cy="32100838"/>
  <p:kinsoku lang="ja-JP" invalStChars="、。，．・：；？！゛゜ヽヾゝゞ々ー’”）〕］｝〉》」』】°‰′″℃￠％ぁぃぅぇぉっゃゅょゎァィゥェォッャュョヮヵヶ!%),.:;?]}｡｣､･ｧｨｩｪｫｬｭｮｯｰﾞﾟ" invalEndChars="‘“（〔［｛〈《「『【￥＄$([\{｢￡"/>
  <p:defaultTextStyle>
    <a:defPPr>
      <a:defRPr lang="en-US"/>
    </a:defPPr>
    <a:lvl1pPr algn="just" rtl="0" eaLnBrk="0" fontAlgn="base" hangingPunct="0">
      <a:spcBef>
        <a:spcPct val="50000"/>
      </a:spcBef>
      <a:spcAft>
        <a:spcPct val="0"/>
      </a:spcAft>
      <a:defRPr sz="2800" kern="1200">
        <a:solidFill>
          <a:schemeClr val="tx1"/>
        </a:solidFill>
        <a:latin typeface="Helvetica" charset="0"/>
        <a:ea typeface="+mn-ea"/>
        <a:cs typeface="+mn-cs"/>
      </a:defRPr>
    </a:lvl1pPr>
    <a:lvl2pPr marL="457200" algn="just" rtl="0" eaLnBrk="0" fontAlgn="base" hangingPunct="0">
      <a:spcBef>
        <a:spcPct val="50000"/>
      </a:spcBef>
      <a:spcAft>
        <a:spcPct val="0"/>
      </a:spcAft>
      <a:defRPr sz="2800" kern="1200">
        <a:solidFill>
          <a:schemeClr val="tx1"/>
        </a:solidFill>
        <a:latin typeface="Helvetica" charset="0"/>
        <a:ea typeface="+mn-ea"/>
        <a:cs typeface="+mn-cs"/>
      </a:defRPr>
    </a:lvl2pPr>
    <a:lvl3pPr marL="914400" algn="just" rtl="0" eaLnBrk="0" fontAlgn="base" hangingPunct="0">
      <a:spcBef>
        <a:spcPct val="50000"/>
      </a:spcBef>
      <a:spcAft>
        <a:spcPct val="0"/>
      </a:spcAft>
      <a:defRPr sz="2800" kern="1200">
        <a:solidFill>
          <a:schemeClr val="tx1"/>
        </a:solidFill>
        <a:latin typeface="Helvetica" charset="0"/>
        <a:ea typeface="+mn-ea"/>
        <a:cs typeface="+mn-cs"/>
      </a:defRPr>
    </a:lvl3pPr>
    <a:lvl4pPr marL="1371600" algn="just" rtl="0" eaLnBrk="0" fontAlgn="base" hangingPunct="0">
      <a:spcBef>
        <a:spcPct val="50000"/>
      </a:spcBef>
      <a:spcAft>
        <a:spcPct val="0"/>
      </a:spcAft>
      <a:defRPr sz="2800" kern="1200">
        <a:solidFill>
          <a:schemeClr val="tx1"/>
        </a:solidFill>
        <a:latin typeface="Helvetica" charset="0"/>
        <a:ea typeface="+mn-ea"/>
        <a:cs typeface="+mn-cs"/>
      </a:defRPr>
    </a:lvl4pPr>
    <a:lvl5pPr marL="1828800" algn="just" rtl="0" eaLnBrk="0" fontAlgn="base" hangingPunct="0">
      <a:spcBef>
        <a:spcPct val="50000"/>
      </a:spcBef>
      <a:spcAft>
        <a:spcPct val="0"/>
      </a:spcAft>
      <a:defRPr sz="2800" kern="1200">
        <a:solidFill>
          <a:schemeClr val="tx1"/>
        </a:solidFill>
        <a:latin typeface="Helvetica" charset="0"/>
        <a:ea typeface="+mn-ea"/>
        <a:cs typeface="+mn-cs"/>
      </a:defRPr>
    </a:lvl5pPr>
    <a:lvl6pPr marL="2286000" algn="l" defTabSz="914400" rtl="0" eaLnBrk="1" latinLnBrk="0" hangingPunct="1">
      <a:defRPr sz="2800" kern="1200">
        <a:solidFill>
          <a:schemeClr val="tx1"/>
        </a:solidFill>
        <a:latin typeface="Helvetica" charset="0"/>
        <a:ea typeface="+mn-ea"/>
        <a:cs typeface="+mn-cs"/>
      </a:defRPr>
    </a:lvl6pPr>
    <a:lvl7pPr marL="2743200" algn="l" defTabSz="914400" rtl="0" eaLnBrk="1" latinLnBrk="0" hangingPunct="1">
      <a:defRPr sz="2800" kern="1200">
        <a:solidFill>
          <a:schemeClr val="tx1"/>
        </a:solidFill>
        <a:latin typeface="Helvetica" charset="0"/>
        <a:ea typeface="+mn-ea"/>
        <a:cs typeface="+mn-cs"/>
      </a:defRPr>
    </a:lvl7pPr>
    <a:lvl8pPr marL="3200400" algn="l" defTabSz="914400" rtl="0" eaLnBrk="1" latinLnBrk="0" hangingPunct="1">
      <a:defRPr sz="2800" kern="1200">
        <a:solidFill>
          <a:schemeClr val="tx1"/>
        </a:solidFill>
        <a:latin typeface="Helvetica" charset="0"/>
        <a:ea typeface="+mn-ea"/>
        <a:cs typeface="+mn-cs"/>
      </a:defRPr>
    </a:lvl8pPr>
    <a:lvl9pPr marL="3657600" algn="l" defTabSz="914400" rtl="0" eaLnBrk="1" latinLnBrk="0" hangingPunct="1">
      <a:defRPr sz="2800" kern="1200">
        <a:solidFill>
          <a:schemeClr val="tx1"/>
        </a:solidFill>
        <a:latin typeface="Helvetica" charset="0"/>
        <a:ea typeface="+mn-ea"/>
        <a:cs typeface="+mn-cs"/>
      </a:defRPr>
    </a:lvl9pPr>
  </p:defaultTextStyle>
  <p:extLst>
    <p:ext uri="{EFAFB233-063F-42B5-8137-9DF3F51BA10A}">
      <p15:sldGuideLst xmlns:p15="http://schemas.microsoft.com/office/powerpoint/2012/main">
        <p15:guide id="1" orient="horz" pos="9792">
          <p15:clr>
            <a:srgbClr val="A4A3A4"/>
          </p15:clr>
        </p15:guide>
        <p15:guide id="2" pos="12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A9"/>
    <a:srgbClr val="6EB298"/>
    <a:srgbClr val="D6A300"/>
    <a:srgbClr val="FAFD00"/>
    <a:srgbClr val="1500FE"/>
    <a:srgbClr val="FFFFFF"/>
    <a:srgbClr val="1F0AFE"/>
    <a:srgbClr val="1607BD"/>
    <a:srgbClr val="FEEED4"/>
    <a:srgbClr val="FDE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6768" autoAdjust="0"/>
  </p:normalViewPr>
  <p:slideViewPr>
    <p:cSldViewPr>
      <p:cViewPr>
        <p:scale>
          <a:sx n="30" d="100"/>
          <a:sy n="30" d="100"/>
        </p:scale>
        <p:origin x="24" y="-828"/>
      </p:cViewPr>
      <p:guideLst>
        <p:guide orient="horz" pos="9792"/>
        <p:guide pos="125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0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29447" y="15247408"/>
            <a:ext cx="32613334" cy="14446358"/>
          </a:xfrm>
          <a:prstGeom prst="rect">
            <a:avLst/>
          </a:prstGeom>
          <a:noFill/>
          <a:ln w="12700">
            <a:noFill/>
            <a:miter lim="800000"/>
            <a:headEnd/>
            <a:tailEnd/>
          </a:ln>
          <a:effectLst/>
        </p:spPr>
        <p:txBody>
          <a:bodyPr vert="horz" wrap="square" lIns="405003" tIns="201152" rIns="405003" bIns="2011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3557250" y="1651000"/>
            <a:ext cx="17359313" cy="135683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80833897"/>
      </p:ext>
    </p:extLst>
  </p:cSld>
  <p:clrMap bg1="lt1" tx1="dk1" bg2="lt2" tx2="dk2" accent1="accent1" accent2="accent2" accent3="accent3" accent4="accent4" accent5="accent5" accent6="accent6" hlink="hlink" folHlink="folHlink"/>
  <p:notesStyle>
    <a:lvl1pPr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1pPr>
    <a:lvl2pPr marL="2339975"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2pPr>
    <a:lvl3pPr marL="4675188"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3pPr>
    <a:lvl4pPr marL="7015163"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4pPr>
    <a:lvl5pPr marL="9353550"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noFill/>
          <a:ln w="9525"/>
        </p:spPr>
        <p:txBody>
          <a:bodyPr/>
          <a:lstStyle/>
          <a:p>
            <a:pPr defTabSz="3986580"/>
            <a:endParaRPr lang="en-US" dirty="0"/>
          </a:p>
        </p:txBody>
      </p:sp>
      <p:sp>
        <p:nvSpPr>
          <p:cNvPr id="4099" name="Rectangle 3"/>
          <p:cNvSpPr>
            <a:spLocks noGrp="1" noRot="1" noChangeAspect="1" noChangeArrowheads="1" noTextEdit="1"/>
          </p:cNvSpPr>
          <p:nvPr>
            <p:ph type="sldImg"/>
          </p:nvPr>
        </p:nvSpPr>
        <p:spPr>
          <a:xfrm>
            <a:off x="13557250" y="1651000"/>
            <a:ext cx="17359313" cy="13568363"/>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83806" y="9658352"/>
            <a:ext cx="33808789" cy="6664325"/>
          </a:xfrm>
        </p:spPr>
        <p:txBody>
          <a:bodyPr/>
          <a:lstStyle/>
          <a:p>
            <a:r>
              <a:rPr lang="en-US"/>
              <a:t>Click to edit Master title style</a:t>
            </a:r>
          </a:p>
        </p:txBody>
      </p:sp>
      <p:sp>
        <p:nvSpPr>
          <p:cNvPr id="3" name="Subtitle 2"/>
          <p:cNvSpPr>
            <a:spLocks noGrp="1"/>
          </p:cNvSpPr>
          <p:nvPr>
            <p:ph type="subTitle" idx="1"/>
          </p:nvPr>
        </p:nvSpPr>
        <p:spPr>
          <a:xfrm>
            <a:off x="5966173" y="17618075"/>
            <a:ext cx="27844055"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41837" y="2763838"/>
            <a:ext cx="8452197" cy="2487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82368" y="2763838"/>
            <a:ext cx="25221356" cy="2487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42059" y="19978690"/>
            <a:ext cx="33810229" cy="617378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142059" y="13177838"/>
            <a:ext cx="33810229"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2367" y="8980488"/>
            <a:ext cx="16836777" cy="18654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957256" y="8980488"/>
            <a:ext cx="16836778" cy="18654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8245" y="1244600"/>
            <a:ext cx="35799911"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88245" y="6959602"/>
            <a:ext cx="17574816"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8245" y="9859963"/>
            <a:ext cx="17574816"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206148" y="6959602"/>
            <a:ext cx="17582009"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0206148" y="9859963"/>
            <a:ext cx="17582009"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8245" y="1238252"/>
            <a:ext cx="13086159" cy="52673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5552043" y="1238252"/>
            <a:ext cx="22236113"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88245" y="6505575"/>
            <a:ext cx="13086159"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6164" y="21763040"/>
            <a:ext cx="23866128" cy="25685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796164" y="2778127"/>
            <a:ext cx="23866128"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796164" y="24331613"/>
            <a:ext cx="23866128"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982368" y="2763838"/>
            <a:ext cx="33811666" cy="5181600"/>
          </a:xfrm>
          <a:prstGeom prst="rect">
            <a:avLst/>
          </a:prstGeom>
          <a:noFill/>
          <a:ln w="12700">
            <a:noFill/>
            <a:miter lim="800000"/>
            <a:headEnd/>
            <a:tailEnd/>
          </a:ln>
        </p:spPr>
        <p:txBody>
          <a:bodyPr vert="horz" wrap="square" lIns="441325" tIns="220662" rIns="441325" bIns="22066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982368" y="8980488"/>
            <a:ext cx="33811666" cy="18654712"/>
          </a:xfrm>
          <a:prstGeom prst="rect">
            <a:avLst/>
          </a:prstGeom>
          <a:noFill/>
          <a:ln w="12700">
            <a:noFill/>
            <a:miter lim="800000"/>
            <a:headEnd/>
            <a:tailEnd/>
          </a:ln>
        </p:spPr>
        <p:txBody>
          <a:bodyPr vert="horz" wrap="square" lIns="441325" tIns="220662" rIns="441325" bIns="220662" numCol="1" anchor="t" anchorCtr="0" compatLnSpc="1">
            <a:prstTxWarp prst="textNoShape">
              <a:avLst/>
            </a:prstTxWarp>
          </a:bodyPr>
          <a:lstStyle/>
          <a:p>
            <a:pPr lvl="0"/>
            <a:r>
              <a:rPr lang="en-US"/>
              <a:t>Click to edit Master text styles		the next one		</a:t>
            </a:r>
          </a:p>
          <a:p>
            <a:pPr lvl="0"/>
            <a:r>
              <a:rPr lang="en-US"/>
              <a:t>		m		m		m		m									</a:t>
            </a:r>
          </a:p>
          <a:p>
            <a:pPr lvl="0"/>
            <a:r>
              <a:rPr lang="en-US"/>
              <a:t>									</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defRPr sz="5400">
          <a:solidFill>
            <a:schemeClr val="tx1"/>
          </a:solidFill>
          <a:latin typeface="+mn-lt"/>
          <a:ea typeface="+mn-ea"/>
          <a:cs typeface="+mn-cs"/>
        </a:defRPr>
      </a:lvl1pPr>
      <a:lvl2pPr marL="3565525" indent="-1371600" algn="l" defTabSz="4389438" rtl="0" eaLnBrk="0" fontAlgn="base" hangingPunct="0">
        <a:spcBef>
          <a:spcPct val="20000"/>
        </a:spcBef>
        <a:spcAft>
          <a:spcPct val="0"/>
        </a:spcAft>
        <a:buSzPct val="100000"/>
        <a:buChar char="–"/>
        <a:defRPr sz="13400">
          <a:solidFill>
            <a:schemeClr val="tx1"/>
          </a:solidFill>
          <a:latin typeface="+mn-lt"/>
        </a:defRPr>
      </a:lvl2pPr>
      <a:lvl3pPr marL="5486400" indent="-1096963" algn="l" defTabSz="4389438" rtl="0" eaLnBrk="0" fontAlgn="base" hangingPunct="0">
        <a:spcBef>
          <a:spcPct val="20000"/>
        </a:spcBef>
        <a:spcAft>
          <a:spcPct val="0"/>
        </a:spcAft>
        <a:buSzPct val="100000"/>
        <a:buChar char="•"/>
        <a:defRPr sz="11500">
          <a:solidFill>
            <a:schemeClr val="tx1"/>
          </a:solidFill>
          <a:latin typeface="+mn-lt"/>
        </a:defRPr>
      </a:lvl3pPr>
      <a:lvl4pPr marL="7680325" indent="-1096963" algn="l" defTabSz="4389438" rtl="0" eaLnBrk="0" fontAlgn="base" hangingPunct="0">
        <a:spcBef>
          <a:spcPct val="20000"/>
        </a:spcBef>
        <a:spcAft>
          <a:spcPct val="0"/>
        </a:spcAft>
        <a:buSzPct val="100000"/>
        <a:buChar char="–"/>
        <a:defRPr sz="9600">
          <a:solidFill>
            <a:schemeClr val="tx1"/>
          </a:solidFill>
          <a:latin typeface="+mn-lt"/>
        </a:defRPr>
      </a:lvl4pPr>
      <a:lvl5pPr marL="9875838" indent="-1096963" algn="l" defTabSz="4389438" rtl="0" eaLnBrk="0" fontAlgn="base" hangingPunct="0">
        <a:spcBef>
          <a:spcPct val="20000"/>
        </a:spcBef>
        <a:spcAft>
          <a:spcPct val="0"/>
        </a:spcAft>
        <a:buSzPct val="100000"/>
        <a:buChar char="•"/>
        <a:defRPr sz="9600">
          <a:solidFill>
            <a:schemeClr val="tx1"/>
          </a:solidFill>
          <a:latin typeface="+mn-lt"/>
        </a:defRPr>
      </a:lvl5pPr>
      <a:lvl6pPr marL="10333038" indent="-1096963" algn="l" defTabSz="4389438" rtl="0" eaLnBrk="0" fontAlgn="base" hangingPunct="0">
        <a:spcBef>
          <a:spcPct val="20000"/>
        </a:spcBef>
        <a:spcAft>
          <a:spcPct val="0"/>
        </a:spcAft>
        <a:buSzPct val="100000"/>
        <a:buChar char="•"/>
        <a:defRPr sz="9600">
          <a:solidFill>
            <a:schemeClr val="tx1"/>
          </a:solidFill>
          <a:latin typeface="+mn-lt"/>
        </a:defRPr>
      </a:lvl6pPr>
      <a:lvl7pPr marL="10790238" indent="-1096963" algn="l" defTabSz="4389438" rtl="0" eaLnBrk="0" fontAlgn="base" hangingPunct="0">
        <a:spcBef>
          <a:spcPct val="20000"/>
        </a:spcBef>
        <a:spcAft>
          <a:spcPct val="0"/>
        </a:spcAft>
        <a:buSzPct val="100000"/>
        <a:buChar char="•"/>
        <a:defRPr sz="9600">
          <a:solidFill>
            <a:schemeClr val="tx1"/>
          </a:solidFill>
          <a:latin typeface="+mn-lt"/>
        </a:defRPr>
      </a:lvl7pPr>
      <a:lvl8pPr marL="11247438" indent="-1096963" algn="l" defTabSz="4389438" rtl="0" eaLnBrk="0" fontAlgn="base" hangingPunct="0">
        <a:spcBef>
          <a:spcPct val="20000"/>
        </a:spcBef>
        <a:spcAft>
          <a:spcPct val="0"/>
        </a:spcAft>
        <a:buSzPct val="100000"/>
        <a:buChar char="•"/>
        <a:defRPr sz="9600">
          <a:solidFill>
            <a:schemeClr val="tx1"/>
          </a:solidFill>
          <a:latin typeface="+mn-lt"/>
        </a:defRPr>
      </a:lvl8pPr>
      <a:lvl9pPr marL="11704638" indent="-1096963" algn="l" defTabSz="4389438" rtl="0" eaLnBrk="0" fontAlgn="base" hangingPunct="0">
        <a:spcBef>
          <a:spcPct val="20000"/>
        </a:spcBef>
        <a:spcAft>
          <a:spcPct val="0"/>
        </a:spcAft>
        <a:buSzPct val="100000"/>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a:xfrm>
            <a:off x="5844818" y="385762"/>
            <a:ext cx="27432000" cy="2446338"/>
          </a:xfrm>
          <a:solidFill>
            <a:schemeClr val="bg1"/>
          </a:solidFill>
          <a:ln>
            <a:solidFill>
              <a:schemeClr val="bg1"/>
            </a:solidFill>
          </a:ln>
        </p:spPr>
        <p:txBody>
          <a:bodyPr/>
          <a:lstStyle/>
          <a:p>
            <a:br>
              <a:rPr lang="en-US" sz="500" dirty="0">
                <a:solidFill>
                  <a:schemeClr val="tx1"/>
                </a:solidFill>
                <a:latin typeface="Helvetica" charset="0"/>
              </a:rPr>
            </a:br>
            <a:r>
              <a:rPr lang="en-US" sz="12000" b="1" dirty="0">
                <a:solidFill>
                  <a:schemeClr val="tx1"/>
                </a:solidFill>
                <a:latin typeface="Helvetica" charset="0"/>
              </a:rPr>
              <a:t>Salt River Project Solar Air Heater</a:t>
            </a:r>
          </a:p>
        </p:txBody>
      </p:sp>
      <p:sp>
        <p:nvSpPr>
          <p:cNvPr id="1029" name="Rectangle 4"/>
          <p:cNvSpPr>
            <a:spLocks noChangeArrowheads="1"/>
          </p:cNvSpPr>
          <p:nvPr/>
        </p:nvSpPr>
        <p:spPr bwMode="auto">
          <a:xfrm>
            <a:off x="5844818" y="3211164"/>
            <a:ext cx="27432000" cy="1828800"/>
          </a:xfrm>
          <a:prstGeom prst="rect">
            <a:avLst/>
          </a:prstGeom>
          <a:noFill/>
          <a:ln w="12700">
            <a:solidFill>
              <a:schemeClr val="bg1"/>
            </a:solidFill>
            <a:miter lim="800000"/>
            <a:headEnd/>
            <a:tailEnd/>
          </a:ln>
        </p:spPr>
        <p:txBody>
          <a:bodyPr lIns="441325" tIns="220662" rIns="441325" bIns="220662" anchor="ctr"/>
          <a:lstStyle/>
          <a:p>
            <a:pPr algn="ctr" defTabSz="4389438">
              <a:tabLst>
                <a:tab pos="13487400" algn="l"/>
              </a:tabLst>
            </a:pPr>
            <a:r>
              <a:rPr lang="en-US" sz="6600" b="1" dirty="0"/>
              <a:t>Tatum Begay, Taylor McCormack, Wyatt Bain, William </a:t>
            </a:r>
            <a:r>
              <a:rPr lang="en-US" sz="6600" b="1" dirty="0" err="1"/>
              <a:t>Senseman</a:t>
            </a:r>
            <a:r>
              <a:rPr lang="en-US" sz="6600" b="1" dirty="0"/>
              <a:t>, Brandon Dunn, Alonzo </a:t>
            </a:r>
            <a:r>
              <a:rPr lang="en-US" sz="6600" b="1" dirty="0" err="1"/>
              <a:t>Bizahaloni</a:t>
            </a:r>
            <a:r>
              <a:rPr lang="en-US" sz="6600" b="1" dirty="0"/>
              <a:t>, Ahmad </a:t>
            </a:r>
            <a:r>
              <a:rPr lang="en-US" sz="6600" b="1" dirty="0" err="1"/>
              <a:t>Abuouf</a:t>
            </a:r>
            <a:r>
              <a:rPr lang="en-US" sz="6600" b="1" dirty="0"/>
              <a:t>, Carl Aaker</a:t>
            </a:r>
            <a:endParaRPr lang="en-US" sz="6600" b="1" baseline="28000" dirty="0">
              <a:solidFill>
                <a:schemeClr val="bg2"/>
              </a:solidFill>
            </a:endParaRPr>
          </a:p>
        </p:txBody>
      </p:sp>
      <p:sp>
        <p:nvSpPr>
          <p:cNvPr id="1030" name="Rectangle 6"/>
          <p:cNvSpPr>
            <a:spLocks noChangeArrowheads="1"/>
          </p:cNvSpPr>
          <p:nvPr/>
        </p:nvSpPr>
        <p:spPr bwMode="auto">
          <a:xfrm>
            <a:off x="22066349" y="7297738"/>
            <a:ext cx="14277380" cy="7670800"/>
          </a:xfrm>
          <a:prstGeom prst="rect">
            <a:avLst/>
          </a:prstGeom>
          <a:noFill/>
          <a:ln w="12700">
            <a:noFill/>
            <a:miter lim="800000"/>
            <a:headEnd/>
            <a:tailEnd/>
          </a:ln>
        </p:spPr>
        <p:txBody>
          <a:bodyPr wrap="none" anchor="ctr"/>
          <a:lstStyle/>
          <a:p>
            <a:endParaRPr lang="en-US"/>
          </a:p>
        </p:txBody>
      </p:sp>
      <p:sp>
        <p:nvSpPr>
          <p:cNvPr id="1031" name="Rectangle 7"/>
          <p:cNvSpPr>
            <a:spLocks noChangeArrowheads="1"/>
          </p:cNvSpPr>
          <p:nvPr/>
        </p:nvSpPr>
        <p:spPr bwMode="auto">
          <a:xfrm>
            <a:off x="4667052" y="4678363"/>
            <a:ext cx="1251644" cy="1238250"/>
          </a:xfrm>
          <a:prstGeom prst="rect">
            <a:avLst/>
          </a:prstGeom>
          <a:noFill/>
          <a:ln w="12700">
            <a:noFill/>
            <a:miter lim="800000"/>
            <a:headEnd/>
            <a:tailEnd/>
          </a:ln>
        </p:spPr>
        <p:txBody>
          <a:bodyPr wrap="none" anchor="ctr"/>
          <a:lstStyle/>
          <a:p>
            <a:endParaRPr lang="en-US"/>
          </a:p>
        </p:txBody>
      </p:sp>
      <p:sp>
        <p:nvSpPr>
          <p:cNvPr id="1032" name="Rectangle 8"/>
          <p:cNvSpPr>
            <a:spLocks noChangeArrowheads="1"/>
          </p:cNvSpPr>
          <p:nvPr/>
        </p:nvSpPr>
        <p:spPr bwMode="auto">
          <a:xfrm>
            <a:off x="5844818" y="5510061"/>
            <a:ext cx="27432000" cy="1547301"/>
          </a:xfrm>
          <a:prstGeom prst="rect">
            <a:avLst/>
          </a:prstGeom>
          <a:noFill/>
          <a:ln w="12700">
            <a:solidFill>
              <a:schemeClr val="bg1"/>
            </a:solidFill>
            <a:miter lim="800000"/>
            <a:headEnd/>
            <a:tailEnd/>
          </a:ln>
        </p:spPr>
        <p:txBody>
          <a:bodyPr lIns="441325" tIns="220662" rIns="441325" bIns="220662" anchor="ctr"/>
          <a:lstStyle/>
          <a:p>
            <a:pPr algn="ctr" defTabSz="4389438">
              <a:spcBef>
                <a:spcPct val="0"/>
              </a:spcBef>
            </a:pPr>
            <a:r>
              <a:rPr lang="en-US" sz="5400" b="1" dirty="0">
                <a:solidFill>
                  <a:schemeClr val="bg2"/>
                </a:solidFill>
              </a:rPr>
              <a:t>Department of Mechanical Engineering, Northern Arizona University</a:t>
            </a:r>
          </a:p>
          <a:p>
            <a:pPr algn="ctr" defTabSz="4389438">
              <a:spcBef>
                <a:spcPct val="0"/>
              </a:spcBef>
            </a:pPr>
            <a:r>
              <a:rPr lang="en-US" sz="5400" b="1" dirty="0">
                <a:solidFill>
                  <a:schemeClr val="bg2"/>
                </a:solidFill>
              </a:rPr>
              <a:t>Flagstaff, AZ</a:t>
            </a:r>
            <a:endParaRPr lang="en-US" sz="5400" b="1" baseline="28000" dirty="0">
              <a:solidFill>
                <a:schemeClr val="hlink"/>
              </a:solidFill>
            </a:endParaRPr>
          </a:p>
        </p:txBody>
      </p:sp>
      <p:sp>
        <p:nvSpPr>
          <p:cNvPr id="1033" name="Rectangle 18"/>
          <p:cNvSpPr>
            <a:spLocks noChangeArrowheads="1"/>
          </p:cNvSpPr>
          <p:nvPr/>
        </p:nvSpPr>
        <p:spPr bwMode="auto">
          <a:xfrm>
            <a:off x="4609505" y="6910388"/>
            <a:ext cx="3972174" cy="1308100"/>
          </a:xfrm>
          <a:prstGeom prst="rect">
            <a:avLst/>
          </a:prstGeom>
          <a:noFill/>
          <a:ln w="12700">
            <a:noFill/>
            <a:miter lim="800000"/>
            <a:headEnd/>
            <a:tailEnd/>
          </a:ln>
        </p:spPr>
        <p:txBody>
          <a:bodyPr lIns="90488" tIns="44450" rIns="90488" bIns="44450">
            <a:spAutoFit/>
          </a:bodyPr>
          <a:lstStyle/>
          <a:p>
            <a:pPr algn="l"/>
            <a:r>
              <a:rPr lang="en-US" sz="8000" b="1">
                <a:solidFill>
                  <a:srgbClr val="FAFD00"/>
                </a:solidFill>
              </a:rPr>
              <a:t>	</a:t>
            </a:r>
          </a:p>
        </p:txBody>
      </p:sp>
      <p:sp>
        <p:nvSpPr>
          <p:cNvPr id="1034" name="Rectangle 19"/>
          <p:cNvSpPr>
            <a:spLocks noChangeArrowheads="1"/>
          </p:cNvSpPr>
          <p:nvPr/>
        </p:nvSpPr>
        <p:spPr bwMode="auto">
          <a:xfrm>
            <a:off x="4667052" y="8059740"/>
            <a:ext cx="4862711" cy="2389187"/>
          </a:xfrm>
          <a:prstGeom prst="rect">
            <a:avLst/>
          </a:prstGeom>
          <a:noFill/>
          <a:ln w="12700">
            <a:noFill/>
            <a:miter lim="800000"/>
            <a:headEnd/>
            <a:tailEnd/>
          </a:ln>
        </p:spPr>
        <p:txBody>
          <a:bodyPr wrap="none" anchor="ctr"/>
          <a:lstStyle/>
          <a:p>
            <a:endParaRPr lang="en-US"/>
          </a:p>
        </p:txBody>
      </p:sp>
      <p:sp>
        <p:nvSpPr>
          <p:cNvPr id="1035" name="Rectangle 20"/>
          <p:cNvSpPr>
            <a:spLocks noChangeArrowheads="1"/>
          </p:cNvSpPr>
          <p:nvPr/>
        </p:nvSpPr>
        <p:spPr bwMode="auto">
          <a:xfrm>
            <a:off x="483890" y="17166778"/>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algn="l">
              <a:spcBef>
                <a:spcPct val="0"/>
              </a:spcBef>
            </a:pPr>
            <a:r>
              <a:rPr lang="en-US" sz="4800" b="1" dirty="0">
                <a:solidFill>
                  <a:schemeClr val="bg1"/>
                </a:solidFill>
              </a:rPr>
              <a:t>	Introduction</a:t>
            </a:r>
          </a:p>
        </p:txBody>
      </p:sp>
      <p:sp>
        <p:nvSpPr>
          <p:cNvPr id="1036" name="Rectangle 21"/>
          <p:cNvSpPr>
            <a:spLocks noChangeArrowheads="1"/>
          </p:cNvSpPr>
          <p:nvPr/>
        </p:nvSpPr>
        <p:spPr bwMode="auto">
          <a:xfrm>
            <a:off x="4667052" y="6621465"/>
            <a:ext cx="4862711" cy="777875"/>
          </a:xfrm>
          <a:prstGeom prst="rect">
            <a:avLst/>
          </a:prstGeom>
          <a:noFill/>
          <a:ln w="12700">
            <a:noFill/>
            <a:miter lim="800000"/>
            <a:headEnd/>
            <a:tailEnd/>
          </a:ln>
        </p:spPr>
        <p:txBody>
          <a:bodyPr wrap="none" anchor="ctr"/>
          <a:lstStyle/>
          <a:p>
            <a:endParaRPr lang="en-US"/>
          </a:p>
        </p:txBody>
      </p:sp>
      <p:sp>
        <p:nvSpPr>
          <p:cNvPr id="1039" name="Rectangle 24"/>
          <p:cNvSpPr>
            <a:spLocks noChangeArrowheads="1"/>
          </p:cNvSpPr>
          <p:nvPr/>
        </p:nvSpPr>
        <p:spPr bwMode="auto">
          <a:xfrm>
            <a:off x="20080984" y="7821775"/>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algn="l">
              <a:spcBef>
                <a:spcPct val="0"/>
              </a:spcBef>
            </a:pPr>
            <a:r>
              <a:rPr lang="en-US" sz="4800" b="1" dirty="0">
                <a:solidFill>
                  <a:schemeClr val="bg1"/>
                </a:solidFill>
              </a:rPr>
              <a:t>	Testing</a:t>
            </a:r>
          </a:p>
        </p:txBody>
      </p:sp>
      <p:sp>
        <p:nvSpPr>
          <p:cNvPr id="1043" name="Rectangle 28"/>
          <p:cNvSpPr>
            <a:spLocks noChangeArrowheads="1"/>
          </p:cNvSpPr>
          <p:nvPr/>
        </p:nvSpPr>
        <p:spPr bwMode="auto">
          <a:xfrm>
            <a:off x="30189091" y="26036399"/>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algn="l">
              <a:spcBef>
                <a:spcPct val="0"/>
              </a:spcBef>
            </a:pPr>
            <a:r>
              <a:rPr lang="en-US" sz="4800" b="1" dirty="0">
                <a:solidFill>
                  <a:schemeClr val="bg1"/>
                </a:solidFill>
              </a:rPr>
              <a:t>	Acknowledgments</a:t>
            </a:r>
          </a:p>
        </p:txBody>
      </p:sp>
      <p:sp>
        <p:nvSpPr>
          <p:cNvPr id="1044" name="Rectangle 29"/>
          <p:cNvSpPr>
            <a:spLocks noChangeArrowheads="1"/>
          </p:cNvSpPr>
          <p:nvPr/>
        </p:nvSpPr>
        <p:spPr bwMode="auto">
          <a:xfrm>
            <a:off x="4667052" y="23317202"/>
            <a:ext cx="4862711" cy="1008063"/>
          </a:xfrm>
          <a:prstGeom prst="rect">
            <a:avLst/>
          </a:prstGeom>
          <a:noFill/>
          <a:ln w="12700">
            <a:noFill/>
            <a:miter lim="800000"/>
            <a:headEnd/>
            <a:tailEnd/>
          </a:ln>
        </p:spPr>
        <p:txBody>
          <a:bodyPr wrap="none" anchor="ctr"/>
          <a:lstStyle/>
          <a:p>
            <a:endParaRPr lang="en-US"/>
          </a:p>
        </p:txBody>
      </p:sp>
      <p:sp>
        <p:nvSpPr>
          <p:cNvPr id="1047" name="Rectangle 33"/>
          <p:cNvSpPr>
            <a:spLocks noChangeArrowheads="1"/>
          </p:cNvSpPr>
          <p:nvPr/>
        </p:nvSpPr>
        <p:spPr bwMode="auto">
          <a:xfrm>
            <a:off x="22303408" y="16552862"/>
            <a:ext cx="4814119" cy="7340807"/>
          </a:xfrm>
          <a:prstGeom prst="rect">
            <a:avLst/>
          </a:prstGeom>
          <a:noFill/>
          <a:ln w="12700">
            <a:noFill/>
            <a:miter lim="800000"/>
            <a:headEnd/>
            <a:tailEnd/>
          </a:ln>
        </p:spPr>
        <p:txBody>
          <a:bodyPr wrap="none" anchor="ctr"/>
          <a:lstStyle/>
          <a:p>
            <a:endParaRPr lang="en-US"/>
          </a:p>
        </p:txBody>
      </p:sp>
      <p:sp>
        <p:nvSpPr>
          <p:cNvPr id="1050" name="Rectangle 37"/>
          <p:cNvSpPr>
            <a:spLocks noChangeArrowheads="1"/>
          </p:cNvSpPr>
          <p:nvPr/>
        </p:nvSpPr>
        <p:spPr bwMode="auto">
          <a:xfrm>
            <a:off x="14255800" y="28211465"/>
            <a:ext cx="4862711" cy="3362325"/>
          </a:xfrm>
          <a:prstGeom prst="rect">
            <a:avLst/>
          </a:prstGeom>
          <a:noFill/>
          <a:ln w="12700">
            <a:noFill/>
            <a:miter lim="800000"/>
            <a:headEnd/>
            <a:tailEnd/>
          </a:ln>
        </p:spPr>
        <p:txBody>
          <a:bodyPr wrap="none" anchor="ctr"/>
          <a:lstStyle/>
          <a:p>
            <a:endParaRPr lang="en-US"/>
          </a:p>
        </p:txBody>
      </p:sp>
      <p:sp>
        <p:nvSpPr>
          <p:cNvPr id="1054" name="Rectangle 41"/>
          <p:cNvSpPr>
            <a:spLocks noChangeArrowheads="1"/>
          </p:cNvSpPr>
          <p:nvPr/>
        </p:nvSpPr>
        <p:spPr bwMode="auto">
          <a:xfrm>
            <a:off x="4608067" y="7340600"/>
            <a:ext cx="4862711" cy="10572750"/>
          </a:xfrm>
          <a:prstGeom prst="rect">
            <a:avLst/>
          </a:prstGeom>
          <a:noFill/>
          <a:ln w="12700">
            <a:noFill/>
            <a:miter lim="800000"/>
            <a:headEnd/>
            <a:tailEnd/>
          </a:ln>
        </p:spPr>
        <p:txBody>
          <a:bodyPr wrap="none" anchor="ctr"/>
          <a:lstStyle/>
          <a:p>
            <a:endParaRPr lang="en-US"/>
          </a:p>
        </p:txBody>
      </p:sp>
      <p:sp>
        <p:nvSpPr>
          <p:cNvPr id="1061" name="Rectangle 48"/>
          <p:cNvSpPr>
            <a:spLocks noChangeArrowheads="1"/>
          </p:cNvSpPr>
          <p:nvPr/>
        </p:nvSpPr>
        <p:spPr bwMode="auto">
          <a:xfrm>
            <a:off x="423852" y="7824303"/>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lvl="2" algn="l">
              <a:spcBef>
                <a:spcPct val="0"/>
              </a:spcBef>
            </a:pPr>
            <a:r>
              <a:rPr lang="en-US" sz="4800" b="1" dirty="0">
                <a:solidFill>
                  <a:schemeClr val="bg1"/>
                </a:solidFill>
              </a:rPr>
              <a:t>Abstract</a:t>
            </a:r>
          </a:p>
        </p:txBody>
      </p:sp>
      <p:sp>
        <p:nvSpPr>
          <p:cNvPr id="1062" name="Rectangle 49"/>
          <p:cNvSpPr>
            <a:spLocks noChangeArrowheads="1"/>
          </p:cNvSpPr>
          <p:nvPr/>
        </p:nvSpPr>
        <p:spPr bwMode="auto">
          <a:xfrm>
            <a:off x="356791" y="7558088"/>
            <a:ext cx="9171534" cy="4235450"/>
          </a:xfrm>
          <a:prstGeom prst="rect">
            <a:avLst/>
          </a:prstGeom>
          <a:noFill/>
          <a:ln w="12700">
            <a:noFill/>
            <a:miter lim="800000"/>
            <a:headEnd/>
            <a:tailEnd/>
          </a:ln>
        </p:spPr>
        <p:txBody>
          <a:bodyPr lIns="90488" tIns="44450" rIns="90488" bIns="44450">
            <a:spAutoFit/>
          </a:bodyPr>
          <a:lstStyle/>
          <a:p>
            <a:endParaRPr lang="en-US" sz="3200"/>
          </a:p>
          <a:p>
            <a:endParaRPr lang="en-US" sz="3200" b="1"/>
          </a:p>
          <a:p>
            <a:endParaRPr lang="en-US" sz="3200" b="1"/>
          </a:p>
          <a:p>
            <a:endParaRPr lang="en-US" sz="3200" b="1"/>
          </a:p>
          <a:p>
            <a:endParaRPr lang="en-US" sz="3200" b="1"/>
          </a:p>
          <a:p>
            <a:pPr latinLnBrk="1"/>
            <a:endParaRPr lang="en-US" sz="3200" b="1"/>
          </a:p>
        </p:txBody>
      </p:sp>
      <p:sp>
        <p:nvSpPr>
          <p:cNvPr id="1073" name="Rectangle 63"/>
          <p:cNvSpPr>
            <a:spLocks noChangeArrowheads="1"/>
          </p:cNvSpPr>
          <p:nvPr/>
        </p:nvSpPr>
        <p:spPr bwMode="auto">
          <a:xfrm>
            <a:off x="30189091" y="22779040"/>
            <a:ext cx="9142760" cy="520655"/>
          </a:xfrm>
          <a:prstGeom prst="rect">
            <a:avLst/>
          </a:prstGeom>
          <a:noFill/>
          <a:ln w="12700">
            <a:noFill/>
            <a:miter lim="800000"/>
            <a:headEnd/>
            <a:tailEnd/>
          </a:ln>
        </p:spPr>
        <p:txBody>
          <a:bodyPr lIns="90488" tIns="44450" rIns="90488" bIns="44450">
            <a:spAutoFit/>
          </a:bodyPr>
          <a:lstStyle/>
          <a:p>
            <a:endParaRPr lang="en-US" dirty="0"/>
          </a:p>
        </p:txBody>
      </p:sp>
      <p:sp>
        <p:nvSpPr>
          <p:cNvPr id="1074" name="Rectangle 64"/>
          <p:cNvSpPr>
            <a:spLocks noChangeArrowheads="1"/>
          </p:cNvSpPr>
          <p:nvPr/>
        </p:nvSpPr>
        <p:spPr bwMode="auto">
          <a:xfrm>
            <a:off x="423852" y="9004026"/>
            <a:ext cx="9144000" cy="7630294"/>
          </a:xfrm>
          <a:prstGeom prst="rect">
            <a:avLst/>
          </a:prstGeom>
          <a:noFill/>
          <a:ln w="12700">
            <a:noFill/>
            <a:miter lim="800000"/>
            <a:headEnd/>
            <a:tailEnd/>
          </a:ln>
        </p:spPr>
        <p:txBody>
          <a:bodyPr lIns="90488" tIns="44450" rIns="90488" bIns="44450">
            <a:spAutoFit/>
          </a:bodyPr>
          <a:lstStyle/>
          <a:p>
            <a:r>
              <a:rPr lang="en-US" dirty="0"/>
              <a:t>Residents of the Navajo Reservation live in a modern Hogan or use one for traditional ceremonies.  A Hogan is an octagonal shaped house made out of wood and clay.  During the winter months, the Navajo Reservation can reach below freezing temperatures.  To keep warm during these months, residents use coal, gas, and wood to heat their homes as most families have little to no access to electricity.  These methods release harmful toxins into the Hogan.  To combat the toxins, phase change material (PCM) can be used to store and release heat.  Salt River Project proposed to our team to research and test the efficiency of pairing a solar air heater with PCM.  This project aims to provide a clean renewable energy source that can provide heat for a Hogan during the night and to reduce toxic smoke from nonrenewable sources. </a:t>
            </a:r>
          </a:p>
          <a:p>
            <a:endParaRPr lang="en-US" dirty="0"/>
          </a:p>
        </p:txBody>
      </p:sp>
      <p:sp>
        <p:nvSpPr>
          <p:cNvPr id="1075" name="Rectangle 65"/>
          <p:cNvSpPr>
            <a:spLocks noChangeArrowheads="1"/>
          </p:cNvSpPr>
          <p:nvPr/>
        </p:nvSpPr>
        <p:spPr bwMode="auto">
          <a:xfrm>
            <a:off x="495638" y="18388905"/>
            <a:ext cx="9144000" cy="5260414"/>
          </a:xfrm>
          <a:prstGeom prst="rect">
            <a:avLst/>
          </a:prstGeom>
          <a:noFill/>
          <a:ln w="12700">
            <a:noFill/>
            <a:miter lim="800000"/>
            <a:headEnd/>
            <a:tailEnd/>
          </a:ln>
        </p:spPr>
        <p:txBody>
          <a:bodyPr lIns="90488" tIns="44450" rIns="90488" bIns="44450">
            <a:spAutoFit/>
          </a:bodyPr>
          <a:lstStyle/>
          <a:p>
            <a:r>
              <a:rPr lang="en-US" b="1" dirty="0"/>
              <a:t>Purpose</a:t>
            </a:r>
            <a:r>
              <a:rPr lang="en-US" dirty="0"/>
              <a:t>:  To research and test the efficiency of pairing a solar air heater with PCM.</a:t>
            </a:r>
          </a:p>
          <a:p>
            <a:r>
              <a:rPr lang="en-US" b="1" dirty="0"/>
              <a:t>Method 1</a:t>
            </a:r>
            <a:r>
              <a:rPr lang="en-US" dirty="0"/>
              <a:t>: Combining a </a:t>
            </a:r>
            <a:r>
              <a:rPr lang="en-US" dirty="0" err="1"/>
              <a:t>SolarThermiX</a:t>
            </a:r>
            <a:r>
              <a:rPr lang="en-US" dirty="0"/>
              <a:t> STX7000 Solar Air Heater and PCM to create a thermal battery.</a:t>
            </a:r>
          </a:p>
          <a:p>
            <a:r>
              <a:rPr lang="en-US" b="1" dirty="0"/>
              <a:t>Method 2: </a:t>
            </a:r>
            <a:r>
              <a:rPr lang="en-US" dirty="0"/>
              <a:t>Testing the efficiency of the PCM by using </a:t>
            </a:r>
            <a:r>
              <a:rPr lang="en-US" dirty="0" err="1"/>
              <a:t>EnergyPlus</a:t>
            </a:r>
            <a:r>
              <a:rPr lang="en-US" dirty="0"/>
              <a:t>+ software.</a:t>
            </a:r>
          </a:p>
          <a:p>
            <a:r>
              <a:rPr lang="en-US" b="1" dirty="0"/>
              <a:t>Background Information</a:t>
            </a:r>
            <a:r>
              <a:rPr lang="en-US" dirty="0"/>
              <a:t>: A modern Navajo Hogan is a octagonal shaped structure that is usually made with piñon or ponderosa pine logs [1].  </a:t>
            </a:r>
            <a:endParaRPr lang="en-US" b="1" dirty="0"/>
          </a:p>
          <a:p>
            <a:endParaRPr lang="en-US" dirty="0"/>
          </a:p>
        </p:txBody>
      </p:sp>
      <p:sp>
        <p:nvSpPr>
          <p:cNvPr id="53" name="Rectangle 24"/>
          <p:cNvSpPr>
            <a:spLocks noChangeArrowheads="1"/>
          </p:cNvSpPr>
          <p:nvPr/>
        </p:nvSpPr>
        <p:spPr bwMode="auto">
          <a:xfrm>
            <a:off x="10247661" y="7774651"/>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algn="l">
              <a:spcBef>
                <a:spcPct val="0"/>
              </a:spcBef>
            </a:pPr>
            <a:r>
              <a:rPr lang="en-US" sz="4800" b="1" dirty="0">
                <a:solidFill>
                  <a:schemeClr val="bg1"/>
                </a:solidFill>
              </a:rPr>
              <a:t>	Design</a:t>
            </a:r>
          </a:p>
        </p:txBody>
      </p:sp>
      <p:sp>
        <p:nvSpPr>
          <p:cNvPr id="55" name="Rectangle 38"/>
          <p:cNvSpPr>
            <a:spLocks noChangeArrowheads="1"/>
          </p:cNvSpPr>
          <p:nvPr/>
        </p:nvSpPr>
        <p:spPr bwMode="auto">
          <a:xfrm>
            <a:off x="10220326" y="7433198"/>
            <a:ext cx="9142760" cy="520655"/>
          </a:xfrm>
          <a:prstGeom prst="rect">
            <a:avLst/>
          </a:prstGeom>
          <a:noFill/>
          <a:ln w="12700">
            <a:noFill/>
            <a:miter lim="800000"/>
            <a:headEnd/>
            <a:tailEnd/>
          </a:ln>
        </p:spPr>
        <p:txBody>
          <a:bodyPr wrap="square" lIns="90488" tIns="44450" rIns="90488" bIns="44450">
            <a:spAutoFit/>
          </a:bodyPr>
          <a:lstStyle/>
          <a:p>
            <a:endParaRPr lang="en-US" dirty="0"/>
          </a:p>
        </p:txBody>
      </p:sp>
      <p:sp>
        <p:nvSpPr>
          <p:cNvPr id="56" name="Rectangle 38"/>
          <p:cNvSpPr>
            <a:spLocks noChangeArrowheads="1"/>
          </p:cNvSpPr>
          <p:nvPr/>
        </p:nvSpPr>
        <p:spPr bwMode="auto">
          <a:xfrm>
            <a:off x="10316780" y="8979869"/>
            <a:ext cx="9142760" cy="4398640"/>
          </a:xfrm>
          <a:prstGeom prst="rect">
            <a:avLst/>
          </a:prstGeom>
          <a:noFill/>
          <a:ln w="12700">
            <a:noFill/>
            <a:miter lim="800000"/>
            <a:headEnd/>
            <a:tailEnd/>
          </a:ln>
        </p:spPr>
        <p:txBody>
          <a:bodyPr wrap="square" lIns="90488" tIns="44450" rIns="90488" bIns="44450">
            <a:spAutoFit/>
          </a:bodyPr>
          <a:lstStyle/>
          <a:p>
            <a:pPr>
              <a:spcBef>
                <a:spcPts val="0"/>
              </a:spcBef>
            </a:pPr>
            <a:r>
              <a:rPr lang="en-US" b="1" dirty="0"/>
              <a:t>Design Specifications: </a:t>
            </a:r>
            <a:endParaRPr lang="en-US" dirty="0"/>
          </a:p>
          <a:p>
            <a:pPr marL="457200" indent="-457200">
              <a:spcBef>
                <a:spcPts val="0"/>
              </a:spcBef>
              <a:buFont typeface="Arial" panose="020B0604020202020204" pitchFamily="34" charset="0"/>
              <a:buChar char="•"/>
            </a:pPr>
            <a:r>
              <a:rPr lang="en-US" dirty="0"/>
              <a:t>The box is made of industrialized foam with a concreate outside layer. A thermal box is inside to keep the PCM warm. </a:t>
            </a:r>
          </a:p>
          <a:p>
            <a:pPr marL="457200" indent="-457200">
              <a:spcBef>
                <a:spcPts val="0"/>
              </a:spcBef>
              <a:buFont typeface="Arial" panose="020B0604020202020204" pitchFamily="34" charset="0"/>
              <a:buChar char="•"/>
            </a:pPr>
            <a:r>
              <a:rPr lang="en-US" dirty="0"/>
              <a:t>The fans on the system distributes the warm air out of the solar air heater into the house. </a:t>
            </a:r>
          </a:p>
          <a:p>
            <a:pPr marL="457200" indent="-457200">
              <a:spcBef>
                <a:spcPts val="0"/>
              </a:spcBef>
              <a:buFont typeface="Arial" panose="020B0604020202020204" pitchFamily="34" charset="0"/>
              <a:buChar char="•"/>
            </a:pPr>
            <a:r>
              <a:rPr lang="en-US" dirty="0"/>
              <a:t>Throughout the day, the box heats the home, and at night, the PCM releases the stored energy to keep the home warm.</a:t>
            </a:r>
          </a:p>
          <a:p>
            <a:pPr>
              <a:spcBef>
                <a:spcPts val="0"/>
              </a:spcBef>
            </a:pPr>
            <a:endParaRPr lang="en-US" b="1" dirty="0"/>
          </a:p>
        </p:txBody>
      </p:sp>
      <p:sp>
        <p:nvSpPr>
          <p:cNvPr id="63" name="Rectangle 24"/>
          <p:cNvSpPr>
            <a:spLocks noChangeArrowheads="1"/>
          </p:cNvSpPr>
          <p:nvPr/>
        </p:nvSpPr>
        <p:spPr bwMode="auto">
          <a:xfrm>
            <a:off x="30307867" y="7778695"/>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algn="l">
              <a:spcBef>
                <a:spcPct val="0"/>
              </a:spcBef>
            </a:pPr>
            <a:r>
              <a:rPr lang="en-US" sz="4800" b="1" dirty="0">
                <a:solidFill>
                  <a:schemeClr val="bg1"/>
                </a:solidFill>
              </a:rPr>
              <a:t>	Results</a:t>
            </a:r>
          </a:p>
        </p:txBody>
      </p:sp>
      <p:sp>
        <p:nvSpPr>
          <p:cNvPr id="48" name="TextBox 47"/>
          <p:cNvSpPr txBox="1"/>
          <p:nvPr/>
        </p:nvSpPr>
        <p:spPr>
          <a:xfrm>
            <a:off x="483890" y="29846085"/>
            <a:ext cx="4212431" cy="584775"/>
          </a:xfrm>
          <a:prstGeom prst="rect">
            <a:avLst/>
          </a:prstGeom>
          <a:solidFill>
            <a:srgbClr val="6EB298"/>
          </a:solidFill>
          <a:ln w="12700">
            <a:solidFill>
              <a:schemeClr val="tx1"/>
            </a:solidFill>
          </a:ln>
        </p:spPr>
        <p:txBody>
          <a:bodyPr wrap="square" rtlCol="0">
            <a:spAutoFit/>
          </a:bodyPr>
          <a:lstStyle/>
          <a:p>
            <a:pPr algn="l"/>
            <a:r>
              <a:rPr lang="en-US" sz="3200" dirty="0"/>
              <a:t>Engineering Design</a:t>
            </a:r>
          </a:p>
        </p:txBody>
      </p:sp>
      <p:sp>
        <p:nvSpPr>
          <p:cNvPr id="67" name="Rectangle 28"/>
          <p:cNvSpPr>
            <a:spLocks noChangeArrowheads="1"/>
          </p:cNvSpPr>
          <p:nvPr/>
        </p:nvSpPr>
        <p:spPr bwMode="auto">
          <a:xfrm>
            <a:off x="20147839" y="27573514"/>
            <a:ext cx="9144000" cy="914400"/>
          </a:xfrm>
          <a:prstGeom prst="rect">
            <a:avLst/>
          </a:prstGeom>
          <a:solidFill>
            <a:srgbClr val="006EA9"/>
          </a:solidFill>
          <a:ln w="12700">
            <a:solidFill>
              <a:srgbClr val="006EA9"/>
            </a:solidFill>
            <a:miter lim="800000"/>
            <a:headEnd/>
            <a:tailEnd/>
          </a:ln>
        </p:spPr>
        <p:txBody>
          <a:bodyPr wrap="none" lIns="90488" tIns="44450" rIns="90488" bIns="44450" anchor="ctr"/>
          <a:lstStyle/>
          <a:p>
            <a:pPr algn="l">
              <a:spcBef>
                <a:spcPct val="0"/>
              </a:spcBef>
            </a:pPr>
            <a:r>
              <a:rPr lang="en-US" sz="4800" b="1" dirty="0">
                <a:solidFill>
                  <a:schemeClr val="bg1"/>
                </a:solidFill>
              </a:rPr>
              <a:t>	References</a:t>
            </a:r>
          </a:p>
        </p:txBody>
      </p:sp>
      <p:sp>
        <p:nvSpPr>
          <p:cNvPr id="71" name="TextBox 70"/>
          <p:cNvSpPr txBox="1"/>
          <p:nvPr/>
        </p:nvSpPr>
        <p:spPr>
          <a:xfrm>
            <a:off x="20147839" y="28734685"/>
            <a:ext cx="9144000" cy="1697901"/>
          </a:xfrm>
          <a:prstGeom prst="rect">
            <a:avLst/>
          </a:prstGeom>
          <a:noFill/>
        </p:spPr>
        <p:txBody>
          <a:bodyPr wrap="square" rtlCol="0">
            <a:spAutoFit/>
          </a:bodyPr>
          <a:lstStyle/>
          <a:p>
            <a:pPr>
              <a:spcBef>
                <a:spcPts val="512"/>
              </a:spcBef>
            </a:pPr>
            <a:r>
              <a:rPr lang="en-US" sz="1600" i="1" dirty="0">
                <a:solidFill>
                  <a:schemeClr val="accent1">
                    <a:lumMod val="50000"/>
                  </a:schemeClr>
                </a:solidFill>
              </a:rPr>
              <a:t>[1]	Navajo People. (2011) Navajo Homes – </a:t>
            </a:r>
            <a:r>
              <a:rPr lang="en-US" sz="1600" i="1" dirty="0" err="1">
                <a:solidFill>
                  <a:schemeClr val="accent1">
                    <a:lumMod val="50000"/>
                  </a:schemeClr>
                </a:solidFill>
              </a:rPr>
              <a:t>Hogans</a:t>
            </a:r>
            <a:r>
              <a:rPr lang="en-US" sz="1600" i="1" dirty="0">
                <a:solidFill>
                  <a:schemeClr val="accent1">
                    <a:lumMod val="50000"/>
                  </a:schemeClr>
                </a:solidFill>
              </a:rPr>
              <a:t> [Online]. Available: 	http://navajopeople.org/navajo-hogans. [Accessed: Oct. 11, 2017]</a:t>
            </a:r>
          </a:p>
          <a:p>
            <a:pPr>
              <a:spcBef>
                <a:spcPts val="512"/>
              </a:spcBef>
            </a:pPr>
            <a:r>
              <a:rPr lang="en-US" sz="1600" i="1" dirty="0">
                <a:solidFill>
                  <a:schemeClr val="accent1">
                    <a:lumMod val="50000"/>
                  </a:schemeClr>
                </a:solidFill>
              </a:rPr>
              <a:t>[2]	Cronkitezine.asu.edu. (2018). Beautiful Land, Beautiful Me. [Online]. Available: 	http://cronkitezine.asu.edu/spring2006/navajo.html. [Accessed: Apr. 11, 2018].</a:t>
            </a:r>
          </a:p>
          <a:p>
            <a:pPr>
              <a:spcBef>
                <a:spcPts val="512"/>
              </a:spcBef>
            </a:pPr>
            <a:r>
              <a:rPr lang="en-US" sz="1600" i="1" dirty="0">
                <a:solidFill>
                  <a:schemeClr val="accent1">
                    <a:lumMod val="50000"/>
                  </a:schemeClr>
                </a:solidFill>
              </a:rPr>
              <a:t>[3]	Drought. (2018). 3C: Maps that Describe Climate. [Online]. Available: 	https://serc.carleton.edu/eslabs/drought/3c.html. [Accessed: Apr. 11, 2018].</a:t>
            </a:r>
          </a:p>
        </p:txBody>
      </p:sp>
      <p:sp>
        <p:nvSpPr>
          <p:cNvPr id="74" name="TextBox 73"/>
          <p:cNvSpPr txBox="1"/>
          <p:nvPr/>
        </p:nvSpPr>
        <p:spPr>
          <a:xfrm>
            <a:off x="34412955" y="15849601"/>
            <a:ext cx="269626" cy="461665"/>
          </a:xfrm>
          <a:prstGeom prst="rect">
            <a:avLst/>
          </a:prstGeom>
          <a:noFill/>
        </p:spPr>
        <p:txBody>
          <a:bodyPr wrap="none" rtlCol="0">
            <a:spAutoFit/>
          </a:bodyPr>
          <a:lstStyle/>
          <a:p>
            <a:r>
              <a:rPr lang="en-US" sz="2400" dirty="0">
                <a:solidFill>
                  <a:srgbClr val="FF0000"/>
                </a:solidFill>
              </a:rPr>
              <a:t>.</a:t>
            </a:r>
          </a:p>
        </p:txBody>
      </p:sp>
      <p:pic>
        <p:nvPicPr>
          <p:cNvPr id="75" name="Picture 4" descr="http://cronkitezine.asu.edu/spring2006/images/Navajo_hogan.jpg">
            <a:extLst>
              <a:ext uri="{FF2B5EF4-FFF2-40B4-BE49-F238E27FC236}">
                <a16:creationId xmlns:a16="http://schemas.microsoft.com/office/drawing/2014/main" id="{12B2A3A3-4161-4ACF-B1AE-2D2E2066A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038" y="23558445"/>
            <a:ext cx="7315200" cy="43647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F53927-D5C9-4043-8ACE-5F02FF4ED76D}"/>
              </a:ext>
            </a:extLst>
          </p:cNvPr>
          <p:cNvSpPr/>
          <p:nvPr/>
        </p:nvSpPr>
        <p:spPr>
          <a:xfrm>
            <a:off x="1991269" y="28179151"/>
            <a:ext cx="5902578" cy="523220"/>
          </a:xfrm>
          <a:prstGeom prst="rect">
            <a:avLst/>
          </a:prstGeom>
        </p:spPr>
        <p:txBody>
          <a:bodyPr wrap="none">
            <a:spAutoFit/>
          </a:bodyPr>
          <a:lstStyle/>
          <a:p>
            <a:r>
              <a:rPr lang="en-US" b="1" dirty="0"/>
              <a:t>Figure 1: </a:t>
            </a:r>
            <a:r>
              <a:rPr lang="en-US" dirty="0"/>
              <a:t>Modern Navajo Hogan [2]</a:t>
            </a:r>
          </a:p>
        </p:txBody>
      </p:sp>
      <p:pic>
        <p:nvPicPr>
          <p:cNvPr id="76" name="Picture 13" descr="https://www.wedigaz.org/wp-content/uploads/2014/01/srp-300x89.jpg">
            <a:extLst>
              <a:ext uri="{FF2B5EF4-FFF2-40B4-BE49-F238E27FC236}">
                <a16:creationId xmlns:a16="http://schemas.microsoft.com/office/drawing/2014/main" id="{7FE0CA78-419B-471A-9C20-F8E8C8746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1906" y="2970137"/>
            <a:ext cx="4974336" cy="14757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229995-C5AD-4C43-897B-73C875789B4F}"/>
              </a:ext>
            </a:extLst>
          </p:cNvPr>
          <p:cNvSpPr/>
          <p:nvPr/>
        </p:nvSpPr>
        <p:spPr>
          <a:xfrm>
            <a:off x="30058082" y="27088080"/>
            <a:ext cx="9168160" cy="2246769"/>
          </a:xfrm>
          <a:prstGeom prst="rect">
            <a:avLst/>
          </a:prstGeom>
        </p:spPr>
        <p:txBody>
          <a:bodyPr wrap="square">
            <a:spAutoFit/>
          </a:bodyPr>
          <a:lstStyle/>
          <a:p>
            <a:pPr>
              <a:buFont typeface="Arial" charset="0"/>
              <a:buChar char="•"/>
            </a:pPr>
            <a:r>
              <a:rPr lang="en-US" b="1" dirty="0"/>
              <a:t>Technical</a:t>
            </a:r>
            <a:r>
              <a:rPr lang="en-US" dirty="0"/>
              <a:t> </a:t>
            </a:r>
            <a:r>
              <a:rPr lang="en-US" b="1" dirty="0"/>
              <a:t>Advisor</a:t>
            </a:r>
            <a:r>
              <a:rPr lang="en-US" dirty="0"/>
              <a:t>: Dr. Sarah Oman</a:t>
            </a:r>
          </a:p>
          <a:p>
            <a:pPr>
              <a:buFont typeface="Arial" charset="0"/>
              <a:buChar char="•"/>
            </a:pPr>
            <a:r>
              <a:rPr lang="en-US" b="1" dirty="0"/>
              <a:t>Sponsors</a:t>
            </a:r>
            <a:r>
              <a:rPr lang="en-US" dirty="0"/>
              <a:t>: Salt River Project, Green Rhino Building Systems, and </a:t>
            </a:r>
            <a:r>
              <a:rPr lang="en-US" dirty="0" err="1"/>
              <a:t>SolarThermiX</a:t>
            </a:r>
            <a:endParaRPr lang="en-US" dirty="0"/>
          </a:p>
          <a:p>
            <a:pPr>
              <a:buFont typeface="Arial" charset="0"/>
              <a:buChar char="•"/>
            </a:pPr>
            <a:endParaRPr lang="en-US" dirty="0"/>
          </a:p>
        </p:txBody>
      </p:sp>
      <p:pic>
        <p:nvPicPr>
          <p:cNvPr id="77" name="Picture 13" descr="https://www.wedigaz.org/wp-content/uploads/2014/01/srp-300x89.jpg">
            <a:extLst>
              <a:ext uri="{FF2B5EF4-FFF2-40B4-BE49-F238E27FC236}">
                <a16:creationId xmlns:a16="http://schemas.microsoft.com/office/drawing/2014/main" id="{04D50FC5-0867-4D4E-855D-55A4B7750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7867" y="29487963"/>
            <a:ext cx="3177576" cy="9426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2" descr="http://grbuildingsystems.com/wp-content/uploads/2016/03/Picture2-300x285.png">
            <a:extLst>
              <a:ext uri="{FF2B5EF4-FFF2-40B4-BE49-F238E27FC236}">
                <a16:creationId xmlns:a16="http://schemas.microsoft.com/office/drawing/2014/main" id="{82EEB0B2-B3A9-4664-8E19-420893B1C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1906" y="28662777"/>
            <a:ext cx="1866900" cy="177355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4" descr="1521479525988 (500Ã480)">
            <a:extLst>
              <a:ext uri="{FF2B5EF4-FFF2-40B4-BE49-F238E27FC236}">
                <a16:creationId xmlns:a16="http://schemas.microsoft.com/office/drawing/2014/main" id="{20D6CC3B-4C92-4486-BE09-44C8246EA1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87879" y="28638419"/>
            <a:ext cx="1866901" cy="179222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3A26A60D-27AC-45BD-B4B6-CA36B1141F93}"/>
              </a:ext>
            </a:extLst>
          </p:cNvPr>
          <p:cNvPicPr>
            <a:picLocks noChangeAspect="1"/>
          </p:cNvPicPr>
          <p:nvPr/>
        </p:nvPicPr>
        <p:blipFill>
          <a:blip r:embed="rId7"/>
          <a:stretch>
            <a:fillRect/>
          </a:stretch>
        </p:blipFill>
        <p:spPr>
          <a:xfrm>
            <a:off x="10933461" y="21039570"/>
            <a:ext cx="7772400" cy="8422765"/>
          </a:xfrm>
          <a:prstGeom prst="rect">
            <a:avLst/>
          </a:prstGeom>
        </p:spPr>
      </p:pic>
      <p:sp>
        <p:nvSpPr>
          <p:cNvPr id="7" name="Rectangle 6">
            <a:extLst>
              <a:ext uri="{FF2B5EF4-FFF2-40B4-BE49-F238E27FC236}">
                <a16:creationId xmlns:a16="http://schemas.microsoft.com/office/drawing/2014/main" id="{60F76C2C-0146-4761-9139-20E831CC8F7A}"/>
              </a:ext>
            </a:extLst>
          </p:cNvPr>
          <p:cNvSpPr/>
          <p:nvPr/>
        </p:nvSpPr>
        <p:spPr>
          <a:xfrm>
            <a:off x="12371813" y="29631017"/>
            <a:ext cx="4940776" cy="523220"/>
          </a:xfrm>
          <a:prstGeom prst="rect">
            <a:avLst/>
          </a:prstGeom>
        </p:spPr>
        <p:txBody>
          <a:bodyPr wrap="none">
            <a:spAutoFit/>
          </a:bodyPr>
          <a:lstStyle/>
          <a:p>
            <a:r>
              <a:rPr lang="en-US" b="1" dirty="0"/>
              <a:t>Figure 3: </a:t>
            </a:r>
            <a:r>
              <a:rPr lang="en-US" dirty="0"/>
              <a:t>Constructed Design</a:t>
            </a:r>
          </a:p>
        </p:txBody>
      </p:sp>
      <p:sp>
        <p:nvSpPr>
          <p:cNvPr id="8" name="Rectangle 7">
            <a:extLst>
              <a:ext uri="{FF2B5EF4-FFF2-40B4-BE49-F238E27FC236}">
                <a16:creationId xmlns:a16="http://schemas.microsoft.com/office/drawing/2014/main" id="{7E0B5234-36B2-424B-A4C9-DD9952D0AC6B}"/>
              </a:ext>
            </a:extLst>
          </p:cNvPr>
          <p:cNvSpPr/>
          <p:nvPr/>
        </p:nvSpPr>
        <p:spPr>
          <a:xfrm>
            <a:off x="12371813" y="19862836"/>
            <a:ext cx="4839786" cy="523220"/>
          </a:xfrm>
          <a:prstGeom prst="rect">
            <a:avLst/>
          </a:prstGeom>
        </p:spPr>
        <p:txBody>
          <a:bodyPr wrap="none">
            <a:spAutoFit/>
          </a:bodyPr>
          <a:lstStyle/>
          <a:p>
            <a:r>
              <a:rPr lang="en-US" b="1" dirty="0"/>
              <a:t>Figure 2</a:t>
            </a:r>
            <a:r>
              <a:rPr lang="en-US" dirty="0"/>
              <a:t>: Final CAD Drawing</a:t>
            </a:r>
          </a:p>
        </p:txBody>
      </p:sp>
      <p:sp>
        <p:nvSpPr>
          <p:cNvPr id="9" name="Rectangle 8">
            <a:extLst>
              <a:ext uri="{FF2B5EF4-FFF2-40B4-BE49-F238E27FC236}">
                <a16:creationId xmlns:a16="http://schemas.microsoft.com/office/drawing/2014/main" id="{DD1289D7-6A38-47F0-9043-99E066C29586}"/>
              </a:ext>
            </a:extLst>
          </p:cNvPr>
          <p:cNvSpPr/>
          <p:nvPr/>
        </p:nvSpPr>
        <p:spPr>
          <a:xfrm>
            <a:off x="20037848" y="9004026"/>
            <a:ext cx="9144000" cy="5693866"/>
          </a:xfrm>
          <a:prstGeom prst="rect">
            <a:avLst/>
          </a:prstGeom>
        </p:spPr>
        <p:txBody>
          <a:bodyPr wrap="square">
            <a:spAutoFit/>
          </a:bodyPr>
          <a:lstStyle/>
          <a:p>
            <a:pPr>
              <a:spcBef>
                <a:spcPts val="0"/>
              </a:spcBef>
            </a:pPr>
            <a:r>
              <a:rPr lang="en-US" b="1" dirty="0"/>
              <a:t>Testing Procedure 1: </a:t>
            </a:r>
          </a:p>
          <a:p>
            <a:pPr marL="457200" indent="-457200">
              <a:spcBef>
                <a:spcPts val="0"/>
              </a:spcBef>
              <a:buFont typeface="Arial" panose="020B0604020202020204" pitchFamily="34" charset="0"/>
              <a:buChar char="•"/>
            </a:pPr>
            <a:r>
              <a:rPr lang="en-US" dirty="0"/>
              <a:t>Installed the solar air heater box to a window on a 535 sq. ft. modern insulated room.  </a:t>
            </a:r>
          </a:p>
          <a:p>
            <a:pPr marL="457200" indent="-457200">
              <a:spcBef>
                <a:spcPts val="0"/>
              </a:spcBef>
              <a:buFont typeface="Arial" panose="020B0604020202020204" pitchFamily="34" charset="0"/>
              <a:buChar char="•"/>
            </a:pPr>
            <a:r>
              <a:rPr lang="en-US" dirty="0"/>
              <a:t>Measured the heat throughout the home as the box heated it throughout the day and the PCM kept the temperature higher throughout the night. </a:t>
            </a:r>
          </a:p>
          <a:p>
            <a:pPr marL="457200" indent="-457200">
              <a:spcBef>
                <a:spcPts val="0"/>
              </a:spcBef>
              <a:buFont typeface="Arial" panose="020B0604020202020204" pitchFamily="34" charset="0"/>
              <a:buChar char="•"/>
            </a:pPr>
            <a:endParaRPr lang="en-US" dirty="0"/>
          </a:p>
          <a:p>
            <a:pPr>
              <a:spcBef>
                <a:spcPts val="0"/>
              </a:spcBef>
            </a:pPr>
            <a:r>
              <a:rPr lang="en-US" b="1" dirty="0"/>
              <a:t>Testing Procedure 2: </a:t>
            </a:r>
          </a:p>
          <a:p>
            <a:pPr marL="457200" indent="-457200">
              <a:spcBef>
                <a:spcPts val="0"/>
              </a:spcBef>
              <a:buFont typeface="Arial" panose="020B0604020202020204" pitchFamily="34" charset="0"/>
              <a:buChar char="•"/>
            </a:pPr>
            <a:r>
              <a:rPr lang="en-US" dirty="0"/>
              <a:t>Used weather data from Farmington, New Mexico. </a:t>
            </a:r>
          </a:p>
          <a:p>
            <a:pPr marL="457200" indent="-457200">
              <a:spcBef>
                <a:spcPts val="0"/>
              </a:spcBef>
              <a:buFont typeface="Arial" panose="020B0604020202020204" pitchFamily="34" charset="0"/>
              <a:buChar char="•"/>
            </a:pPr>
            <a:r>
              <a:rPr lang="en-US" dirty="0"/>
              <a:t>Used </a:t>
            </a:r>
            <a:r>
              <a:rPr lang="en-US" dirty="0" err="1"/>
              <a:t>EnergyPlus</a:t>
            </a:r>
            <a:r>
              <a:rPr lang="en-US" dirty="0"/>
              <a:t>+ software to model a Hogan. The Hogan is made of piñon or ponderosa pine and clay. </a:t>
            </a:r>
          </a:p>
          <a:p>
            <a:pPr marL="457200" indent="-457200">
              <a:spcBef>
                <a:spcPts val="0"/>
              </a:spcBef>
              <a:buFont typeface="Arial" panose="020B0604020202020204" pitchFamily="34" charset="0"/>
              <a:buChar char="•"/>
            </a:pPr>
            <a:r>
              <a:rPr lang="en-US" dirty="0"/>
              <a:t>Tested the efficiency of the PCM to keep it warm over night time. </a:t>
            </a:r>
            <a:endParaRPr lang="en-US" b="1" dirty="0"/>
          </a:p>
        </p:txBody>
      </p:sp>
      <p:pic>
        <p:nvPicPr>
          <p:cNvPr id="81" name="Picture 80">
            <a:extLst>
              <a:ext uri="{FF2B5EF4-FFF2-40B4-BE49-F238E27FC236}">
                <a16:creationId xmlns:a16="http://schemas.microsoft.com/office/drawing/2014/main" id="{51CD3D5B-1E17-447A-AA8A-71E5B67FFB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15736" y="15437076"/>
            <a:ext cx="9144000" cy="2929511"/>
          </a:xfrm>
          <a:prstGeom prst="rect">
            <a:avLst/>
          </a:prstGeom>
        </p:spPr>
      </p:pic>
      <p:sp>
        <p:nvSpPr>
          <p:cNvPr id="10" name="Rectangle 9">
            <a:extLst>
              <a:ext uri="{FF2B5EF4-FFF2-40B4-BE49-F238E27FC236}">
                <a16:creationId xmlns:a16="http://schemas.microsoft.com/office/drawing/2014/main" id="{D8BD1942-1865-49E4-8B5B-5CAE9DF3A855}"/>
              </a:ext>
            </a:extLst>
          </p:cNvPr>
          <p:cNvSpPr/>
          <p:nvPr/>
        </p:nvSpPr>
        <p:spPr>
          <a:xfrm>
            <a:off x="20513168" y="18568888"/>
            <a:ext cx="8549135" cy="523220"/>
          </a:xfrm>
          <a:prstGeom prst="rect">
            <a:avLst/>
          </a:prstGeom>
        </p:spPr>
        <p:txBody>
          <a:bodyPr wrap="none">
            <a:spAutoFit/>
          </a:bodyPr>
          <a:lstStyle/>
          <a:p>
            <a:r>
              <a:rPr lang="en-US" b="1" dirty="0"/>
              <a:t>Figure 4: </a:t>
            </a:r>
            <a:r>
              <a:rPr lang="en-US" dirty="0"/>
              <a:t>566 sq. ft. Modeled Hogan in </a:t>
            </a:r>
            <a:r>
              <a:rPr lang="en-US" dirty="0" err="1"/>
              <a:t>EnergyPlus</a:t>
            </a:r>
            <a:r>
              <a:rPr lang="en-US" dirty="0"/>
              <a:t>+</a:t>
            </a:r>
          </a:p>
        </p:txBody>
      </p:sp>
      <p:pic>
        <p:nvPicPr>
          <p:cNvPr id="82" name="Picture 81">
            <a:extLst>
              <a:ext uri="{FF2B5EF4-FFF2-40B4-BE49-F238E27FC236}">
                <a16:creationId xmlns:a16="http://schemas.microsoft.com/office/drawing/2014/main" id="{C10A7FB5-78CC-4A59-B8FD-35D4650C71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78624" y="19934453"/>
            <a:ext cx="9144000" cy="6148874"/>
          </a:xfrm>
          <a:prstGeom prst="rect">
            <a:avLst/>
          </a:prstGeom>
        </p:spPr>
      </p:pic>
      <p:sp>
        <p:nvSpPr>
          <p:cNvPr id="11" name="Rectangle 10">
            <a:extLst>
              <a:ext uri="{FF2B5EF4-FFF2-40B4-BE49-F238E27FC236}">
                <a16:creationId xmlns:a16="http://schemas.microsoft.com/office/drawing/2014/main" id="{430060E9-3243-4514-9BD7-B4345A1C0EB2}"/>
              </a:ext>
            </a:extLst>
          </p:cNvPr>
          <p:cNvSpPr/>
          <p:nvPr/>
        </p:nvSpPr>
        <p:spPr>
          <a:xfrm>
            <a:off x="21413763" y="26427579"/>
            <a:ext cx="6593408" cy="523220"/>
          </a:xfrm>
          <a:prstGeom prst="rect">
            <a:avLst/>
          </a:prstGeom>
        </p:spPr>
        <p:txBody>
          <a:bodyPr wrap="none">
            <a:spAutoFit/>
          </a:bodyPr>
          <a:lstStyle/>
          <a:p>
            <a:r>
              <a:rPr lang="en-US" b="1" dirty="0"/>
              <a:t>Figure 5: </a:t>
            </a:r>
            <a:r>
              <a:rPr lang="en-US" dirty="0"/>
              <a:t>Weather data for reference [3]</a:t>
            </a:r>
          </a:p>
        </p:txBody>
      </p:sp>
      <p:sp>
        <p:nvSpPr>
          <p:cNvPr id="12" name="Rectangle 11">
            <a:extLst>
              <a:ext uri="{FF2B5EF4-FFF2-40B4-BE49-F238E27FC236}">
                <a16:creationId xmlns:a16="http://schemas.microsoft.com/office/drawing/2014/main" id="{FAA876B2-59DE-4566-B1F3-C5414189CABA}"/>
              </a:ext>
            </a:extLst>
          </p:cNvPr>
          <p:cNvSpPr/>
          <p:nvPr/>
        </p:nvSpPr>
        <p:spPr>
          <a:xfrm>
            <a:off x="30307867" y="8979869"/>
            <a:ext cx="9144000" cy="1384995"/>
          </a:xfrm>
          <a:prstGeom prst="rect">
            <a:avLst/>
          </a:prstGeom>
        </p:spPr>
        <p:txBody>
          <a:bodyPr>
            <a:spAutoFit/>
          </a:bodyPr>
          <a:lstStyle/>
          <a:p>
            <a:r>
              <a:rPr lang="en-US" b="1" dirty="0"/>
              <a:t>Results 1: </a:t>
            </a:r>
            <a:r>
              <a:rPr lang="en-US" dirty="0"/>
              <a:t>Data displays heat on the same side of the heating unit, the middle of the room, the far side of the room, and outside from 1 to 7 PM.</a:t>
            </a:r>
          </a:p>
        </p:txBody>
      </p:sp>
      <p:pic>
        <p:nvPicPr>
          <p:cNvPr id="83" name="Picture 82">
            <a:extLst>
              <a:ext uri="{FF2B5EF4-FFF2-40B4-BE49-F238E27FC236}">
                <a16:creationId xmlns:a16="http://schemas.microsoft.com/office/drawing/2014/main" id="{761E87B3-9C94-484E-8B82-751EB356B0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73627" y="19276116"/>
            <a:ext cx="8778240" cy="6063256"/>
          </a:xfrm>
          <a:prstGeom prst="rect">
            <a:avLst/>
          </a:prstGeom>
        </p:spPr>
      </p:pic>
      <p:sp>
        <p:nvSpPr>
          <p:cNvPr id="13" name="Rectangle 12">
            <a:extLst>
              <a:ext uri="{FF2B5EF4-FFF2-40B4-BE49-F238E27FC236}">
                <a16:creationId xmlns:a16="http://schemas.microsoft.com/office/drawing/2014/main" id="{B4DC6900-9ED0-475A-8958-47E010741230}"/>
              </a:ext>
            </a:extLst>
          </p:cNvPr>
          <p:cNvSpPr/>
          <p:nvPr/>
        </p:nvSpPr>
        <p:spPr>
          <a:xfrm>
            <a:off x="30329203" y="16931722"/>
            <a:ext cx="9144000" cy="2246769"/>
          </a:xfrm>
          <a:prstGeom prst="rect">
            <a:avLst/>
          </a:prstGeom>
        </p:spPr>
        <p:txBody>
          <a:bodyPr>
            <a:spAutoFit/>
          </a:bodyPr>
          <a:lstStyle/>
          <a:p>
            <a:pPr>
              <a:spcBef>
                <a:spcPts val="0"/>
              </a:spcBef>
            </a:pPr>
            <a:r>
              <a:rPr lang="en-US" b="1" dirty="0"/>
              <a:t>Results 2: </a:t>
            </a:r>
          </a:p>
          <a:p>
            <a:pPr marL="457200" indent="-457200">
              <a:spcBef>
                <a:spcPts val="0"/>
              </a:spcBef>
              <a:buFont typeface="Arial" panose="020B0604020202020204" pitchFamily="34" charset="0"/>
              <a:buChar char="•"/>
            </a:pPr>
            <a:r>
              <a:rPr lang="en-US" dirty="0"/>
              <a:t>Shows the PCM efficiency in a Navajo Hogan. Shows temperatures with PCM Insulation and No Insulation. </a:t>
            </a:r>
          </a:p>
          <a:p>
            <a:pPr marL="457200" indent="-457200">
              <a:spcBef>
                <a:spcPts val="0"/>
              </a:spcBef>
              <a:buFont typeface="Arial" panose="020B0604020202020204" pitchFamily="34" charset="0"/>
              <a:buChar char="•"/>
            </a:pPr>
            <a:r>
              <a:rPr lang="en-US" dirty="0"/>
              <a:t>Outside average of 32 degrees Fahrenheit with a low of -4 degrees Fahrenheit. </a:t>
            </a:r>
          </a:p>
        </p:txBody>
      </p:sp>
      <p:pic>
        <p:nvPicPr>
          <p:cNvPr id="84" name="Picture 83">
            <a:extLst>
              <a:ext uri="{FF2B5EF4-FFF2-40B4-BE49-F238E27FC236}">
                <a16:creationId xmlns:a16="http://schemas.microsoft.com/office/drawing/2014/main" id="{30E62A61-79B7-4F41-A076-BBE6199DC3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84584" y="10460480"/>
            <a:ext cx="8686800" cy="5198693"/>
          </a:xfrm>
          <a:prstGeom prst="rect">
            <a:avLst/>
          </a:prstGeom>
        </p:spPr>
      </p:pic>
      <p:sp>
        <p:nvSpPr>
          <p:cNvPr id="14" name="Rectangle 13">
            <a:extLst>
              <a:ext uri="{FF2B5EF4-FFF2-40B4-BE49-F238E27FC236}">
                <a16:creationId xmlns:a16="http://schemas.microsoft.com/office/drawing/2014/main" id="{CF4D251E-4A84-40F7-A2AB-DB2188EDEF24}"/>
              </a:ext>
            </a:extLst>
          </p:cNvPr>
          <p:cNvSpPr/>
          <p:nvPr/>
        </p:nvSpPr>
        <p:spPr>
          <a:xfrm>
            <a:off x="31287313" y="15813670"/>
            <a:ext cx="7185108" cy="523220"/>
          </a:xfrm>
          <a:prstGeom prst="rect">
            <a:avLst/>
          </a:prstGeom>
        </p:spPr>
        <p:txBody>
          <a:bodyPr wrap="none">
            <a:spAutoFit/>
          </a:bodyPr>
          <a:lstStyle/>
          <a:p>
            <a:r>
              <a:rPr lang="en-US" b="1" dirty="0"/>
              <a:t>Figure 6: </a:t>
            </a:r>
            <a:r>
              <a:rPr lang="en-US" dirty="0"/>
              <a:t>Results from Testing Thermal Box</a:t>
            </a:r>
          </a:p>
        </p:txBody>
      </p:sp>
      <p:sp>
        <p:nvSpPr>
          <p:cNvPr id="15" name="Rectangle 14">
            <a:extLst>
              <a:ext uri="{FF2B5EF4-FFF2-40B4-BE49-F238E27FC236}">
                <a16:creationId xmlns:a16="http://schemas.microsoft.com/office/drawing/2014/main" id="{9ACE2F66-3BC1-4308-A104-94A637372212}"/>
              </a:ext>
            </a:extLst>
          </p:cNvPr>
          <p:cNvSpPr/>
          <p:nvPr/>
        </p:nvSpPr>
        <p:spPr>
          <a:xfrm>
            <a:off x="31698430" y="25317929"/>
            <a:ext cx="5968301" cy="523220"/>
          </a:xfrm>
          <a:prstGeom prst="rect">
            <a:avLst/>
          </a:prstGeom>
        </p:spPr>
        <p:txBody>
          <a:bodyPr wrap="none">
            <a:spAutoFit/>
          </a:bodyPr>
          <a:lstStyle/>
          <a:p>
            <a:r>
              <a:rPr lang="en-US" b="1" dirty="0"/>
              <a:t>Figure 7: </a:t>
            </a:r>
            <a:r>
              <a:rPr lang="en-US" dirty="0"/>
              <a:t>Results from </a:t>
            </a:r>
            <a:r>
              <a:rPr lang="en-US" dirty="0" err="1"/>
              <a:t>EnergyPlus</a:t>
            </a:r>
            <a:r>
              <a:rPr lang="en-US" dirty="0"/>
              <a:t>+</a:t>
            </a:r>
          </a:p>
        </p:txBody>
      </p:sp>
      <p:cxnSp>
        <p:nvCxnSpPr>
          <p:cNvPr id="17" name="Straight Arrow Connector 16">
            <a:extLst>
              <a:ext uri="{FF2B5EF4-FFF2-40B4-BE49-F238E27FC236}">
                <a16:creationId xmlns:a16="http://schemas.microsoft.com/office/drawing/2014/main" id="{31C20629-03A1-453D-8E0C-265870366BE4}"/>
              </a:ext>
            </a:extLst>
          </p:cNvPr>
          <p:cNvCxnSpPr>
            <a:cxnSpLocks/>
          </p:cNvCxnSpPr>
          <p:nvPr/>
        </p:nvCxnSpPr>
        <p:spPr bwMode="auto">
          <a:xfrm flipH="1">
            <a:off x="36423600" y="11963400"/>
            <a:ext cx="3810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DD04B2BE-CA36-4EFD-B28D-E87679FCF512}"/>
              </a:ext>
            </a:extLst>
          </p:cNvPr>
          <p:cNvSpPr txBox="1"/>
          <p:nvPr/>
        </p:nvSpPr>
        <p:spPr>
          <a:xfrm>
            <a:off x="36880800" y="11867666"/>
            <a:ext cx="1973980" cy="338554"/>
          </a:xfrm>
          <a:prstGeom prst="rect">
            <a:avLst/>
          </a:prstGeom>
          <a:noFill/>
        </p:spPr>
        <p:txBody>
          <a:bodyPr wrap="square" rtlCol="0">
            <a:spAutoFit/>
          </a:bodyPr>
          <a:lstStyle/>
          <a:p>
            <a:r>
              <a:rPr lang="en-US" sz="1600" dirty="0"/>
              <a:t>PCM Solidified</a:t>
            </a:r>
          </a:p>
        </p:txBody>
      </p:sp>
      <p:pic>
        <p:nvPicPr>
          <p:cNvPr id="57" name="Picture 84" descr="http://www.physics.nau.edu/PosterLogos/NAU_College_Logos_V_CEFNS.png">
            <a:extLst>
              <a:ext uri="{FF2B5EF4-FFF2-40B4-BE49-F238E27FC236}">
                <a16:creationId xmlns:a16="http://schemas.microsoft.com/office/drawing/2014/main" id="{E8075D19-7179-440C-95D9-3A0CE05028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777" y="2049408"/>
            <a:ext cx="4970521" cy="3512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A7BA42E-E2D6-4181-BF2B-A60B3C0A9CE9}"/>
              </a:ext>
            </a:extLst>
          </p:cNvPr>
          <p:cNvPicPr>
            <a:picLocks noChangeAspect="1"/>
          </p:cNvPicPr>
          <p:nvPr/>
        </p:nvPicPr>
        <p:blipFill rotWithShape="1">
          <a:blip r:embed="rId13">
            <a:extLst>
              <a:ext uri="{28A0092B-C50C-407E-A947-70E740481C1C}">
                <a14:useLocalDpi xmlns:a14="http://schemas.microsoft.com/office/drawing/2010/main" val="0"/>
              </a:ext>
            </a:extLst>
          </a:blip>
          <a:srcRect l="5202" r="12789"/>
          <a:stretch/>
        </p:blipFill>
        <p:spPr>
          <a:xfrm>
            <a:off x="10242480" y="13669327"/>
            <a:ext cx="9144000" cy="5988983"/>
          </a:xfrm>
          <a:prstGeom prst="rect">
            <a:avLst/>
          </a:prstGeom>
        </p:spPr>
      </p:pic>
    </p:spTree>
  </p:cSld>
  <p:clrMapOvr>
    <a:masterClrMapping/>
  </p:clrMapOvr>
  <p:transition/>
</p:sld>
</file>

<file path=ppt/theme/theme1.xml><?xml version="1.0" encoding="utf-8"?>
<a:theme xmlns:a="http://schemas.openxmlformats.org/drawingml/2006/main" name="Poster template in powerpoin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oster template in powerpo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lnDef>
  </a:objectDefaults>
  <a:extraClrSchemeLst>
    <a:extraClrScheme>
      <a:clrScheme name="Poster template in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 template in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 template in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 template in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 template in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 template in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 template in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Pages>
  <Words>592</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vt:lpstr>
      <vt:lpstr>Times New Roman</vt:lpstr>
      <vt:lpstr>Poster template in powerpoint</vt:lpstr>
      <vt:lpstr> Salt River Project Solar Air Heater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2010-01-28T20:52:16Z</dcterms:created>
  <dcterms:modified xsi:type="dcterms:W3CDTF">2018-04-19T01:26:28Z</dcterms:modified>
</cp:coreProperties>
</file>