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
  </p:notesMasterIdLst>
  <p:handoutMasterIdLst>
    <p:handoutMasterId r:id="rId4"/>
  </p:handoutMasterIdLst>
  <p:sldIdLst>
    <p:sldId id="257" r:id="rId2"/>
  </p:sldIdLst>
  <p:sldSz cx="39776400" cy="31089600"/>
  <p:notesSz cx="9296400" cy="7010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800" kern="1200">
        <a:solidFill>
          <a:schemeClr val="tx1"/>
        </a:solidFill>
        <a:latin typeface="Helvetica" pitchFamily="34" charset="0"/>
        <a:ea typeface="+mn-ea"/>
        <a:cs typeface="Arial" charset="0"/>
      </a:defRPr>
    </a:lvl1pPr>
    <a:lvl2pPr marL="457200" algn="l" rtl="0" fontAlgn="base">
      <a:spcBef>
        <a:spcPct val="0"/>
      </a:spcBef>
      <a:spcAft>
        <a:spcPct val="0"/>
      </a:spcAft>
      <a:defRPr sz="2800" kern="1200">
        <a:solidFill>
          <a:schemeClr val="tx1"/>
        </a:solidFill>
        <a:latin typeface="Helvetica" pitchFamily="34" charset="0"/>
        <a:ea typeface="+mn-ea"/>
        <a:cs typeface="Arial" charset="0"/>
      </a:defRPr>
    </a:lvl2pPr>
    <a:lvl3pPr marL="914400" algn="l" rtl="0" fontAlgn="base">
      <a:spcBef>
        <a:spcPct val="0"/>
      </a:spcBef>
      <a:spcAft>
        <a:spcPct val="0"/>
      </a:spcAft>
      <a:defRPr sz="2800" kern="1200">
        <a:solidFill>
          <a:schemeClr val="tx1"/>
        </a:solidFill>
        <a:latin typeface="Helvetica" pitchFamily="34" charset="0"/>
        <a:ea typeface="+mn-ea"/>
        <a:cs typeface="Arial" charset="0"/>
      </a:defRPr>
    </a:lvl3pPr>
    <a:lvl4pPr marL="1371600" algn="l" rtl="0" fontAlgn="base">
      <a:spcBef>
        <a:spcPct val="0"/>
      </a:spcBef>
      <a:spcAft>
        <a:spcPct val="0"/>
      </a:spcAft>
      <a:defRPr sz="2800" kern="1200">
        <a:solidFill>
          <a:schemeClr val="tx1"/>
        </a:solidFill>
        <a:latin typeface="Helvetica" pitchFamily="34" charset="0"/>
        <a:ea typeface="+mn-ea"/>
        <a:cs typeface="Arial" charset="0"/>
      </a:defRPr>
    </a:lvl4pPr>
    <a:lvl5pPr marL="1828800" algn="l" rtl="0" fontAlgn="base">
      <a:spcBef>
        <a:spcPct val="0"/>
      </a:spcBef>
      <a:spcAft>
        <a:spcPct val="0"/>
      </a:spcAft>
      <a:defRPr sz="2800" kern="1200">
        <a:solidFill>
          <a:schemeClr val="tx1"/>
        </a:solidFill>
        <a:latin typeface="Helvetica" pitchFamily="34" charset="0"/>
        <a:ea typeface="+mn-ea"/>
        <a:cs typeface="Arial" charset="0"/>
      </a:defRPr>
    </a:lvl5pPr>
    <a:lvl6pPr marL="2286000" algn="l" defTabSz="914400" rtl="0" eaLnBrk="1" latinLnBrk="0" hangingPunct="1">
      <a:defRPr sz="2800" kern="1200">
        <a:solidFill>
          <a:schemeClr val="tx1"/>
        </a:solidFill>
        <a:latin typeface="Helvetica" pitchFamily="34" charset="0"/>
        <a:ea typeface="+mn-ea"/>
        <a:cs typeface="Arial" charset="0"/>
      </a:defRPr>
    </a:lvl6pPr>
    <a:lvl7pPr marL="2743200" algn="l" defTabSz="914400" rtl="0" eaLnBrk="1" latinLnBrk="0" hangingPunct="1">
      <a:defRPr sz="2800" kern="1200">
        <a:solidFill>
          <a:schemeClr val="tx1"/>
        </a:solidFill>
        <a:latin typeface="Helvetica" pitchFamily="34" charset="0"/>
        <a:ea typeface="+mn-ea"/>
        <a:cs typeface="Arial" charset="0"/>
      </a:defRPr>
    </a:lvl7pPr>
    <a:lvl8pPr marL="3200400" algn="l" defTabSz="914400" rtl="0" eaLnBrk="1" latinLnBrk="0" hangingPunct="1">
      <a:defRPr sz="2800" kern="1200">
        <a:solidFill>
          <a:schemeClr val="tx1"/>
        </a:solidFill>
        <a:latin typeface="Helvetica" pitchFamily="34" charset="0"/>
        <a:ea typeface="+mn-ea"/>
        <a:cs typeface="Arial" charset="0"/>
      </a:defRPr>
    </a:lvl8pPr>
    <a:lvl9pPr marL="3657600" algn="l" defTabSz="914400" rtl="0" eaLnBrk="1" latinLnBrk="0" hangingPunct="1">
      <a:defRPr sz="2800" kern="1200">
        <a:solidFill>
          <a:schemeClr val="tx1"/>
        </a:solidFill>
        <a:latin typeface="Helvetica" pitchFamily="34" charset="0"/>
        <a:ea typeface="+mn-ea"/>
        <a:cs typeface="Arial" charset="0"/>
      </a:defRPr>
    </a:lvl9pPr>
  </p:defaultTextStyle>
  <p:extLst>
    <p:ext uri="{EFAFB233-063F-42B5-8137-9DF3F51BA10A}">
      <p15:sldGuideLst xmlns:p15="http://schemas.microsoft.com/office/powerpoint/2012/main">
        <p15:guide id="1" orient="horz" pos="9792" userDrawn="1">
          <p15:clr>
            <a:srgbClr val="A4A3A4"/>
          </p15:clr>
        </p15:guide>
        <p15:guide id="2" pos="12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98"/>
    <a:srgbClr val="FFFF66"/>
    <a:srgbClr val="1607BD"/>
    <a:srgbClr val="D6A300"/>
    <a:srgbClr val="FAFD00"/>
    <a:srgbClr val="1500FE"/>
    <a:srgbClr val="FFFFFF"/>
    <a:srgbClr val="1F0AFE"/>
    <a:srgbClr val="FEEED4"/>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3" autoAdjust="0"/>
    <p:restoredTop sz="96768" autoAdjust="0"/>
  </p:normalViewPr>
  <p:slideViewPr>
    <p:cSldViewPr>
      <p:cViewPr>
        <p:scale>
          <a:sx n="20" d="100"/>
          <a:sy n="20" d="100"/>
        </p:scale>
        <p:origin x="1016" y="-1012"/>
      </p:cViewPr>
      <p:guideLst>
        <p:guide orient="horz" pos="9792"/>
        <p:guide pos="125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xie\Downloads\Heat%20Flux%20Stuf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Heat Flux Distribution</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diamond"/>
            <c:size val="6"/>
            <c:spPr>
              <a:solidFill>
                <a:schemeClr val="accent1"/>
              </a:solidFill>
              <a:ln w="9525">
                <a:solidFill>
                  <a:schemeClr val="accent1"/>
                </a:solidFill>
                <a:round/>
              </a:ln>
              <a:effectLst/>
            </c:spPr>
          </c:marker>
          <c:trendline>
            <c:spPr>
              <a:ln w="9525" cap="rnd">
                <a:solidFill>
                  <a:schemeClr val="accent1"/>
                </a:solidFill>
              </a:ln>
              <a:effectLst/>
            </c:spPr>
            <c:trendlineType val="poly"/>
            <c:order val="4"/>
            <c:dispRSqr val="0"/>
            <c:dispEq val="1"/>
            <c:trendlineLbl>
              <c:layout>
                <c:manualLayout>
                  <c:x val="-1.3506931351890872E-2"/>
                  <c:y val="0.12577039445248342"/>
                </c:manualLayout>
              </c:layout>
              <c:numFmt formatCode="General" sourceLinked="0"/>
              <c:spPr>
                <a:noFill/>
                <a:ln>
                  <a:noFill/>
                </a:ln>
                <a:effectLst/>
              </c:spPr>
              <c:txPr>
                <a:bodyPr rot="0" spcFirstLastPara="1" vertOverflow="ellipsis" vert="horz" wrap="square" anchor="ctr" anchorCtr="1"/>
                <a:lstStyle/>
                <a:p>
                  <a:pPr>
                    <a:defRPr sz="1064" b="0" i="0" u="none" strike="noStrike" kern="1200" baseline="0">
                      <a:solidFill>
                        <a:schemeClr val="tx1">
                          <a:lumMod val="65000"/>
                          <a:lumOff val="35000"/>
                        </a:schemeClr>
                      </a:solidFill>
                      <a:latin typeface="+mn-lt"/>
                      <a:ea typeface="+mn-ea"/>
                      <a:cs typeface="+mn-cs"/>
                    </a:defRPr>
                  </a:pPr>
                  <a:endParaRPr lang="en-US"/>
                </a:p>
              </c:txPr>
            </c:trendlineLbl>
          </c:trendline>
          <c:xVal>
            <c:numRef>
              <c:f>'[Heat Flux Stuff.xlsx]Sheet1'!$A$3:$A$20</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xVal>
          <c:yVal>
            <c:numRef>
              <c:f>'[Heat Flux Stuff.xlsx]Sheet1'!$B$3:$B$20</c:f>
              <c:numCache>
                <c:formatCode>General</c:formatCode>
                <c:ptCount val="18"/>
                <c:pt idx="0">
                  <c:v>1</c:v>
                </c:pt>
                <c:pt idx="1">
                  <c:v>1</c:v>
                </c:pt>
                <c:pt idx="2">
                  <c:v>1</c:v>
                </c:pt>
                <c:pt idx="3">
                  <c:v>1</c:v>
                </c:pt>
                <c:pt idx="4">
                  <c:v>2</c:v>
                </c:pt>
                <c:pt idx="5">
                  <c:v>2</c:v>
                </c:pt>
                <c:pt idx="6">
                  <c:v>2</c:v>
                </c:pt>
                <c:pt idx="7">
                  <c:v>3</c:v>
                </c:pt>
                <c:pt idx="8">
                  <c:v>4</c:v>
                </c:pt>
                <c:pt idx="9">
                  <c:v>4</c:v>
                </c:pt>
                <c:pt idx="10">
                  <c:v>3</c:v>
                </c:pt>
                <c:pt idx="11">
                  <c:v>2</c:v>
                </c:pt>
                <c:pt idx="12">
                  <c:v>2</c:v>
                </c:pt>
                <c:pt idx="13">
                  <c:v>2</c:v>
                </c:pt>
                <c:pt idx="14">
                  <c:v>1</c:v>
                </c:pt>
                <c:pt idx="15">
                  <c:v>1</c:v>
                </c:pt>
                <c:pt idx="16">
                  <c:v>1</c:v>
                </c:pt>
                <c:pt idx="17">
                  <c:v>1</c:v>
                </c:pt>
              </c:numCache>
            </c:numRef>
          </c:yVal>
          <c:smooth val="0"/>
          <c:extLst>
            <c:ext xmlns:c16="http://schemas.microsoft.com/office/drawing/2014/chart" uri="{C3380CC4-5D6E-409C-BE32-E72D297353CC}">
              <c16:uniqueId val="{00000001-454A-4583-8FEA-CE2D16D54A28}"/>
            </c:ext>
          </c:extLst>
        </c:ser>
        <c:dLbls>
          <c:showLegendKey val="0"/>
          <c:showVal val="0"/>
          <c:showCatName val="0"/>
          <c:showSerName val="0"/>
          <c:showPercent val="0"/>
          <c:showBubbleSize val="0"/>
        </c:dLbls>
        <c:axId val="1614994143"/>
        <c:axId val="1614995823"/>
      </c:scatterChart>
      <c:valAx>
        <c:axId val="1614994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Position</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4995823"/>
        <c:crosses val="autoZero"/>
        <c:crossBetween val="midCat"/>
      </c:valAx>
      <c:valAx>
        <c:axId val="1614995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Number of Rays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4994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DB321-9D63-48DF-9B66-B8F4E24F8412}" type="doc">
      <dgm:prSet loTypeId="urn:microsoft.com/office/officeart/2005/8/layout/process1" loCatId="process" qsTypeId="urn:microsoft.com/office/officeart/2005/8/quickstyle/simple1" qsCatId="simple" csTypeId="urn:microsoft.com/office/officeart/2005/8/colors/colorful5" csCatId="colorful" phldr="1"/>
      <dgm:spPr/>
    </dgm:pt>
    <dgm:pt modelId="{2B3E8CDB-F843-481F-B512-C83E157D0351}">
      <dgm:prSet phldrT="[Text]"/>
      <dgm:spPr/>
      <dgm:t>
        <a:bodyPr/>
        <a:lstStyle/>
        <a:p>
          <a:r>
            <a:rPr lang="en-US" b="1" dirty="0">
              <a:solidFill>
                <a:schemeClr val="tx1"/>
              </a:solidFill>
              <a:latin typeface="Helvetica" panose="020B0604020202020204" pitchFamily="34" charset="0"/>
              <a:cs typeface="Helvetica" panose="020B0604020202020204" pitchFamily="34" charset="0"/>
            </a:rPr>
            <a:t>Initialize Variables</a:t>
          </a:r>
        </a:p>
      </dgm:t>
    </dgm:pt>
    <dgm:pt modelId="{1005D980-8572-4988-9C1F-97BFDE723858}" type="parTrans" cxnId="{4489471E-F6B7-46C0-A781-7FDCF9961423}">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B10C959F-0A5A-4A0C-9C97-652D9C491D30}" type="sibTrans" cxnId="{4489471E-F6B7-46C0-A781-7FDCF9961423}">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30DF062A-3614-4418-8E2A-7C42C36641F4}">
      <dgm:prSet phldrT="[Text]"/>
      <dgm:spPr/>
      <dgm:t>
        <a:bodyPr/>
        <a:lstStyle/>
        <a:p>
          <a:r>
            <a:rPr lang="en-US" b="1" dirty="0">
              <a:solidFill>
                <a:schemeClr val="tx1"/>
              </a:solidFill>
              <a:latin typeface="Helvetica" panose="020B0604020202020204" pitchFamily="34" charset="0"/>
              <a:cs typeface="Helvetica" panose="020B0604020202020204" pitchFamily="34" charset="0"/>
            </a:rPr>
            <a:t>Calculate Heat Flux at Each Point</a:t>
          </a:r>
        </a:p>
      </dgm:t>
    </dgm:pt>
    <dgm:pt modelId="{3F950C68-BB25-4A86-9272-F751C2849FF7}" type="parTrans" cxnId="{2E795CAF-2B95-42CD-BF65-53ADB630332F}">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56658BF7-F03E-45BB-A78C-977AF805A5B5}" type="sibTrans" cxnId="{2E795CAF-2B95-42CD-BF65-53ADB630332F}">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753ACFA1-5527-4983-A9CC-B2A3756668A1}">
      <dgm:prSet phldrT="[Text]"/>
      <dgm:spPr/>
      <dgm:t>
        <a:bodyPr/>
        <a:lstStyle/>
        <a:p>
          <a:r>
            <a:rPr lang="en-US" b="1" dirty="0">
              <a:solidFill>
                <a:schemeClr val="tx1"/>
              </a:solidFill>
              <a:latin typeface="Helvetica" panose="020B0604020202020204" pitchFamily="34" charset="0"/>
              <a:cs typeface="Helvetica" panose="020B0604020202020204" pitchFamily="34" charset="0"/>
            </a:rPr>
            <a:t>Calculate Surface Area and Volume of Each Slice</a:t>
          </a:r>
        </a:p>
      </dgm:t>
    </dgm:pt>
    <dgm:pt modelId="{CDD60372-D232-4D90-8B24-9462DBCEBE34}" type="parTrans" cxnId="{12146019-C24F-4DB2-8854-8227D924D0A8}">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9CF00F82-B75C-44A7-A379-9B18915D0BEF}" type="sibTrans" cxnId="{12146019-C24F-4DB2-8854-8227D924D0A8}">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ED911855-DFB0-4A66-B07C-331C54E0CD32}">
      <dgm:prSet phldrT="[Text]"/>
      <dgm:spPr/>
      <dgm:t>
        <a:bodyPr/>
        <a:lstStyle/>
        <a:p>
          <a:r>
            <a:rPr lang="en-US" b="1" dirty="0">
              <a:solidFill>
                <a:schemeClr val="tx1"/>
              </a:solidFill>
              <a:latin typeface="Helvetica" panose="020B0604020202020204" pitchFamily="34" charset="0"/>
              <a:cs typeface="Helvetica" panose="020B0604020202020204" pitchFamily="34" charset="0"/>
            </a:rPr>
            <a:t>Calculate Avg. Flux for Each Slice</a:t>
          </a:r>
        </a:p>
      </dgm:t>
    </dgm:pt>
    <dgm:pt modelId="{B0D03D2C-BFBA-4A34-9C00-7B0FED67B504}" type="parTrans" cxnId="{F0FE7559-78EC-481E-8905-F27ABCFE1E7D}">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68C9E533-2242-4323-933E-E5920C33C2DD}" type="sibTrans" cxnId="{F0FE7559-78EC-481E-8905-F27ABCFE1E7D}">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5C542D03-1712-433E-BEB8-C0D016F547DB}">
      <dgm:prSet phldrT="[Text]"/>
      <dgm:spPr/>
      <dgm:t>
        <a:bodyPr/>
        <a:lstStyle/>
        <a:p>
          <a:r>
            <a:rPr lang="en-US" b="1" dirty="0">
              <a:solidFill>
                <a:schemeClr val="tx1"/>
              </a:solidFill>
              <a:latin typeface="Helvetica" panose="020B0604020202020204" pitchFamily="34" charset="0"/>
              <a:cs typeface="Helvetica" panose="020B0604020202020204" pitchFamily="34" charset="0"/>
            </a:rPr>
            <a:t>Calculate Temperatures at Each Slice for Every Time Step</a:t>
          </a:r>
        </a:p>
      </dgm:t>
    </dgm:pt>
    <dgm:pt modelId="{C0C06BC2-2088-464A-9C57-A8B6A6A0383A}" type="parTrans" cxnId="{96DC4FDD-9693-43F3-9FBF-18431BDFA10A}">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16B703EF-CE74-4782-9C0E-0A6174CE97FA}" type="sibTrans" cxnId="{96DC4FDD-9693-43F3-9FBF-18431BDFA10A}">
      <dgm:prSet/>
      <dgm:spPr/>
      <dgm:t>
        <a:bodyPr/>
        <a:lstStyle/>
        <a:p>
          <a:endParaRPr lang="en-US" b="1">
            <a:solidFill>
              <a:schemeClr val="tx1"/>
            </a:solidFill>
            <a:latin typeface="Helvetica" panose="020B0604020202020204" pitchFamily="34" charset="0"/>
            <a:cs typeface="Helvetica" panose="020B0604020202020204" pitchFamily="34" charset="0"/>
          </a:endParaRPr>
        </a:p>
      </dgm:t>
    </dgm:pt>
    <dgm:pt modelId="{E7062683-E6D8-433A-8D1B-EFFA93D6BBD3}" type="pres">
      <dgm:prSet presAssocID="{223DB321-9D63-48DF-9B66-B8F4E24F8412}" presName="Name0" presStyleCnt="0">
        <dgm:presLayoutVars>
          <dgm:dir/>
          <dgm:resizeHandles val="exact"/>
        </dgm:presLayoutVars>
      </dgm:prSet>
      <dgm:spPr/>
    </dgm:pt>
    <dgm:pt modelId="{B4134F0F-392D-4203-BD4D-22F919F73EA6}" type="pres">
      <dgm:prSet presAssocID="{2B3E8CDB-F843-481F-B512-C83E157D0351}" presName="node" presStyleLbl="node1" presStyleIdx="0" presStyleCnt="5">
        <dgm:presLayoutVars>
          <dgm:bulletEnabled val="1"/>
        </dgm:presLayoutVars>
      </dgm:prSet>
      <dgm:spPr/>
    </dgm:pt>
    <dgm:pt modelId="{4AE575D3-06B7-4835-B25A-6A952CAEDD0D}" type="pres">
      <dgm:prSet presAssocID="{B10C959F-0A5A-4A0C-9C97-652D9C491D30}" presName="sibTrans" presStyleLbl="sibTrans2D1" presStyleIdx="0" presStyleCnt="4"/>
      <dgm:spPr/>
    </dgm:pt>
    <dgm:pt modelId="{A2AAFA90-0DAE-49A7-813B-AEA7B302647A}" type="pres">
      <dgm:prSet presAssocID="{B10C959F-0A5A-4A0C-9C97-652D9C491D30}" presName="connectorText" presStyleLbl="sibTrans2D1" presStyleIdx="0" presStyleCnt="4"/>
      <dgm:spPr/>
    </dgm:pt>
    <dgm:pt modelId="{15A82328-1D35-4076-B30B-8D8BC45C2255}" type="pres">
      <dgm:prSet presAssocID="{30DF062A-3614-4418-8E2A-7C42C36641F4}" presName="node" presStyleLbl="node1" presStyleIdx="1" presStyleCnt="5">
        <dgm:presLayoutVars>
          <dgm:bulletEnabled val="1"/>
        </dgm:presLayoutVars>
      </dgm:prSet>
      <dgm:spPr/>
    </dgm:pt>
    <dgm:pt modelId="{6AC5D899-AB37-49CA-8A6B-D08520020214}" type="pres">
      <dgm:prSet presAssocID="{56658BF7-F03E-45BB-A78C-977AF805A5B5}" presName="sibTrans" presStyleLbl="sibTrans2D1" presStyleIdx="1" presStyleCnt="4"/>
      <dgm:spPr/>
    </dgm:pt>
    <dgm:pt modelId="{74F74A4E-84DD-47A8-B60A-4E8B3FF408CF}" type="pres">
      <dgm:prSet presAssocID="{56658BF7-F03E-45BB-A78C-977AF805A5B5}" presName="connectorText" presStyleLbl="sibTrans2D1" presStyleIdx="1" presStyleCnt="4"/>
      <dgm:spPr/>
    </dgm:pt>
    <dgm:pt modelId="{32477FD5-04A7-4B22-B487-255CA5BC3B69}" type="pres">
      <dgm:prSet presAssocID="{753ACFA1-5527-4983-A9CC-B2A3756668A1}" presName="node" presStyleLbl="node1" presStyleIdx="2" presStyleCnt="5">
        <dgm:presLayoutVars>
          <dgm:bulletEnabled val="1"/>
        </dgm:presLayoutVars>
      </dgm:prSet>
      <dgm:spPr/>
    </dgm:pt>
    <dgm:pt modelId="{3A7863E2-595E-4036-B19F-8909B3417C68}" type="pres">
      <dgm:prSet presAssocID="{9CF00F82-B75C-44A7-A379-9B18915D0BEF}" presName="sibTrans" presStyleLbl="sibTrans2D1" presStyleIdx="2" presStyleCnt="4"/>
      <dgm:spPr/>
    </dgm:pt>
    <dgm:pt modelId="{4464A502-44A6-42B2-929E-BC2275704DDB}" type="pres">
      <dgm:prSet presAssocID="{9CF00F82-B75C-44A7-A379-9B18915D0BEF}" presName="connectorText" presStyleLbl="sibTrans2D1" presStyleIdx="2" presStyleCnt="4"/>
      <dgm:spPr/>
    </dgm:pt>
    <dgm:pt modelId="{DA44530C-4C8A-4155-AA6B-EC1E69ED2ECE}" type="pres">
      <dgm:prSet presAssocID="{ED911855-DFB0-4A66-B07C-331C54E0CD32}" presName="node" presStyleLbl="node1" presStyleIdx="3" presStyleCnt="5">
        <dgm:presLayoutVars>
          <dgm:bulletEnabled val="1"/>
        </dgm:presLayoutVars>
      </dgm:prSet>
      <dgm:spPr/>
    </dgm:pt>
    <dgm:pt modelId="{C2598621-38E0-48DC-A25B-93FF5FDACEB2}" type="pres">
      <dgm:prSet presAssocID="{68C9E533-2242-4323-933E-E5920C33C2DD}" presName="sibTrans" presStyleLbl="sibTrans2D1" presStyleIdx="3" presStyleCnt="4"/>
      <dgm:spPr/>
    </dgm:pt>
    <dgm:pt modelId="{3436B09B-7319-4F0B-A184-2666BF3CB252}" type="pres">
      <dgm:prSet presAssocID="{68C9E533-2242-4323-933E-E5920C33C2DD}" presName="connectorText" presStyleLbl="sibTrans2D1" presStyleIdx="3" presStyleCnt="4"/>
      <dgm:spPr/>
    </dgm:pt>
    <dgm:pt modelId="{9FCD5C75-3F29-4676-9628-7110494FB46C}" type="pres">
      <dgm:prSet presAssocID="{5C542D03-1712-433E-BEB8-C0D016F547DB}" presName="node" presStyleLbl="node1" presStyleIdx="4" presStyleCnt="5">
        <dgm:presLayoutVars>
          <dgm:bulletEnabled val="1"/>
        </dgm:presLayoutVars>
      </dgm:prSet>
      <dgm:spPr/>
    </dgm:pt>
  </dgm:ptLst>
  <dgm:cxnLst>
    <dgm:cxn modelId="{12146019-C24F-4DB2-8854-8227D924D0A8}" srcId="{223DB321-9D63-48DF-9B66-B8F4E24F8412}" destId="{753ACFA1-5527-4983-A9CC-B2A3756668A1}" srcOrd="2" destOrd="0" parTransId="{CDD60372-D232-4D90-8B24-9462DBCEBE34}" sibTransId="{9CF00F82-B75C-44A7-A379-9B18915D0BEF}"/>
    <dgm:cxn modelId="{0E314419-9418-41CA-B03E-C3D1E1059E66}" type="presOf" srcId="{56658BF7-F03E-45BB-A78C-977AF805A5B5}" destId="{74F74A4E-84DD-47A8-B60A-4E8B3FF408CF}" srcOrd="1" destOrd="0" presId="urn:microsoft.com/office/officeart/2005/8/layout/process1"/>
    <dgm:cxn modelId="{4489471E-F6B7-46C0-A781-7FDCF9961423}" srcId="{223DB321-9D63-48DF-9B66-B8F4E24F8412}" destId="{2B3E8CDB-F843-481F-B512-C83E157D0351}" srcOrd="0" destOrd="0" parTransId="{1005D980-8572-4988-9C1F-97BFDE723858}" sibTransId="{B10C959F-0A5A-4A0C-9C97-652D9C491D30}"/>
    <dgm:cxn modelId="{8CCD0A3A-4F0F-4312-AA6E-5C0B846B78F7}" type="presOf" srcId="{ED911855-DFB0-4A66-B07C-331C54E0CD32}" destId="{DA44530C-4C8A-4155-AA6B-EC1E69ED2ECE}" srcOrd="0" destOrd="0" presId="urn:microsoft.com/office/officeart/2005/8/layout/process1"/>
    <dgm:cxn modelId="{09FCF244-FF5B-45A5-9A71-B1684EAE7592}" type="presOf" srcId="{9CF00F82-B75C-44A7-A379-9B18915D0BEF}" destId="{4464A502-44A6-42B2-929E-BC2275704DDB}" srcOrd="1" destOrd="0" presId="urn:microsoft.com/office/officeart/2005/8/layout/process1"/>
    <dgm:cxn modelId="{FBDF2E49-D7F3-4733-9D09-E3139FF3ED2A}" type="presOf" srcId="{B10C959F-0A5A-4A0C-9C97-652D9C491D30}" destId="{4AE575D3-06B7-4835-B25A-6A952CAEDD0D}" srcOrd="0" destOrd="0" presId="urn:microsoft.com/office/officeart/2005/8/layout/process1"/>
    <dgm:cxn modelId="{D61C366E-0F69-45E4-A600-0E12836825F3}" type="presOf" srcId="{2B3E8CDB-F843-481F-B512-C83E157D0351}" destId="{B4134F0F-392D-4203-BD4D-22F919F73EA6}" srcOrd="0" destOrd="0" presId="urn:microsoft.com/office/officeart/2005/8/layout/process1"/>
    <dgm:cxn modelId="{5EE2DE73-AC98-45D3-9737-C0185CAF7597}" type="presOf" srcId="{753ACFA1-5527-4983-A9CC-B2A3756668A1}" destId="{32477FD5-04A7-4B22-B487-255CA5BC3B69}" srcOrd="0" destOrd="0" presId="urn:microsoft.com/office/officeart/2005/8/layout/process1"/>
    <dgm:cxn modelId="{38629F78-AA3F-4B03-8C2C-274C2AB5341B}" type="presOf" srcId="{56658BF7-F03E-45BB-A78C-977AF805A5B5}" destId="{6AC5D899-AB37-49CA-8A6B-D08520020214}" srcOrd="0" destOrd="0" presId="urn:microsoft.com/office/officeart/2005/8/layout/process1"/>
    <dgm:cxn modelId="{F0FE7559-78EC-481E-8905-F27ABCFE1E7D}" srcId="{223DB321-9D63-48DF-9B66-B8F4E24F8412}" destId="{ED911855-DFB0-4A66-B07C-331C54E0CD32}" srcOrd="3" destOrd="0" parTransId="{B0D03D2C-BFBA-4A34-9C00-7B0FED67B504}" sibTransId="{68C9E533-2242-4323-933E-E5920C33C2DD}"/>
    <dgm:cxn modelId="{BB758DA0-202D-41A3-ADB5-7025F5E0EB1E}" type="presOf" srcId="{30DF062A-3614-4418-8E2A-7C42C36641F4}" destId="{15A82328-1D35-4076-B30B-8D8BC45C2255}" srcOrd="0" destOrd="0" presId="urn:microsoft.com/office/officeart/2005/8/layout/process1"/>
    <dgm:cxn modelId="{DD5E9AA5-07A7-43EC-8E49-E2630BDDAFE0}" type="presOf" srcId="{B10C959F-0A5A-4A0C-9C97-652D9C491D30}" destId="{A2AAFA90-0DAE-49A7-813B-AEA7B302647A}" srcOrd="1" destOrd="0" presId="urn:microsoft.com/office/officeart/2005/8/layout/process1"/>
    <dgm:cxn modelId="{E94610A6-AEE9-4FF0-A24C-0993E92033C2}" type="presOf" srcId="{68C9E533-2242-4323-933E-E5920C33C2DD}" destId="{3436B09B-7319-4F0B-A184-2666BF3CB252}" srcOrd="1" destOrd="0" presId="urn:microsoft.com/office/officeart/2005/8/layout/process1"/>
    <dgm:cxn modelId="{2E795CAF-2B95-42CD-BF65-53ADB630332F}" srcId="{223DB321-9D63-48DF-9B66-B8F4E24F8412}" destId="{30DF062A-3614-4418-8E2A-7C42C36641F4}" srcOrd="1" destOrd="0" parTransId="{3F950C68-BB25-4A86-9272-F751C2849FF7}" sibTransId="{56658BF7-F03E-45BB-A78C-977AF805A5B5}"/>
    <dgm:cxn modelId="{E21CA5D3-682D-4138-8F78-51F9AF1F66EA}" type="presOf" srcId="{68C9E533-2242-4323-933E-E5920C33C2DD}" destId="{C2598621-38E0-48DC-A25B-93FF5FDACEB2}" srcOrd="0" destOrd="0" presId="urn:microsoft.com/office/officeart/2005/8/layout/process1"/>
    <dgm:cxn modelId="{96DC4FDD-9693-43F3-9FBF-18431BDFA10A}" srcId="{223DB321-9D63-48DF-9B66-B8F4E24F8412}" destId="{5C542D03-1712-433E-BEB8-C0D016F547DB}" srcOrd="4" destOrd="0" parTransId="{C0C06BC2-2088-464A-9C57-A8B6A6A0383A}" sibTransId="{16B703EF-CE74-4782-9C0E-0A6174CE97FA}"/>
    <dgm:cxn modelId="{FB76D1EF-9F8D-428B-AAC2-4C8DB896E78B}" type="presOf" srcId="{5C542D03-1712-433E-BEB8-C0D016F547DB}" destId="{9FCD5C75-3F29-4676-9628-7110494FB46C}" srcOrd="0" destOrd="0" presId="urn:microsoft.com/office/officeart/2005/8/layout/process1"/>
    <dgm:cxn modelId="{5F7B2AF6-5F12-4E5B-BF89-E03A9068A3FE}" type="presOf" srcId="{9CF00F82-B75C-44A7-A379-9B18915D0BEF}" destId="{3A7863E2-595E-4036-B19F-8909B3417C68}" srcOrd="0" destOrd="0" presId="urn:microsoft.com/office/officeart/2005/8/layout/process1"/>
    <dgm:cxn modelId="{D9E319FB-8D1A-4762-BE6F-2FF99E12028A}" type="presOf" srcId="{223DB321-9D63-48DF-9B66-B8F4E24F8412}" destId="{E7062683-E6D8-433A-8D1B-EFFA93D6BBD3}" srcOrd="0" destOrd="0" presId="urn:microsoft.com/office/officeart/2005/8/layout/process1"/>
    <dgm:cxn modelId="{97FF69F9-9BA3-4EFE-86AF-756EAFB04E1A}" type="presParOf" srcId="{E7062683-E6D8-433A-8D1B-EFFA93D6BBD3}" destId="{B4134F0F-392D-4203-BD4D-22F919F73EA6}" srcOrd="0" destOrd="0" presId="urn:microsoft.com/office/officeart/2005/8/layout/process1"/>
    <dgm:cxn modelId="{F1E608AE-B08C-4DB2-BDD9-B3A0A10D6EC5}" type="presParOf" srcId="{E7062683-E6D8-433A-8D1B-EFFA93D6BBD3}" destId="{4AE575D3-06B7-4835-B25A-6A952CAEDD0D}" srcOrd="1" destOrd="0" presId="urn:microsoft.com/office/officeart/2005/8/layout/process1"/>
    <dgm:cxn modelId="{7D21672D-5EFE-4F9F-8A90-D9AD17797FAE}" type="presParOf" srcId="{4AE575D3-06B7-4835-B25A-6A952CAEDD0D}" destId="{A2AAFA90-0DAE-49A7-813B-AEA7B302647A}" srcOrd="0" destOrd="0" presId="urn:microsoft.com/office/officeart/2005/8/layout/process1"/>
    <dgm:cxn modelId="{71B6AD24-24BA-4B86-962D-5842EC61E6C2}" type="presParOf" srcId="{E7062683-E6D8-433A-8D1B-EFFA93D6BBD3}" destId="{15A82328-1D35-4076-B30B-8D8BC45C2255}" srcOrd="2" destOrd="0" presId="urn:microsoft.com/office/officeart/2005/8/layout/process1"/>
    <dgm:cxn modelId="{B93E443E-9409-40A8-AEA5-317DA4B3ED2F}" type="presParOf" srcId="{E7062683-E6D8-433A-8D1B-EFFA93D6BBD3}" destId="{6AC5D899-AB37-49CA-8A6B-D08520020214}" srcOrd="3" destOrd="0" presId="urn:microsoft.com/office/officeart/2005/8/layout/process1"/>
    <dgm:cxn modelId="{A4127976-C5E0-429E-BF04-26C2BDA4DC4A}" type="presParOf" srcId="{6AC5D899-AB37-49CA-8A6B-D08520020214}" destId="{74F74A4E-84DD-47A8-B60A-4E8B3FF408CF}" srcOrd="0" destOrd="0" presId="urn:microsoft.com/office/officeart/2005/8/layout/process1"/>
    <dgm:cxn modelId="{14C94C68-603D-48E8-A954-03582FF1B081}" type="presParOf" srcId="{E7062683-E6D8-433A-8D1B-EFFA93D6BBD3}" destId="{32477FD5-04A7-4B22-B487-255CA5BC3B69}" srcOrd="4" destOrd="0" presId="urn:microsoft.com/office/officeart/2005/8/layout/process1"/>
    <dgm:cxn modelId="{60076D05-3B25-4E9A-A87F-213009A161FB}" type="presParOf" srcId="{E7062683-E6D8-433A-8D1B-EFFA93D6BBD3}" destId="{3A7863E2-595E-4036-B19F-8909B3417C68}" srcOrd="5" destOrd="0" presId="urn:microsoft.com/office/officeart/2005/8/layout/process1"/>
    <dgm:cxn modelId="{247FF8D2-A706-4AF2-85CD-8FBF715DE71C}" type="presParOf" srcId="{3A7863E2-595E-4036-B19F-8909B3417C68}" destId="{4464A502-44A6-42B2-929E-BC2275704DDB}" srcOrd="0" destOrd="0" presId="urn:microsoft.com/office/officeart/2005/8/layout/process1"/>
    <dgm:cxn modelId="{688F0390-728D-45CD-A211-A8C62F6E6BDD}" type="presParOf" srcId="{E7062683-E6D8-433A-8D1B-EFFA93D6BBD3}" destId="{DA44530C-4C8A-4155-AA6B-EC1E69ED2ECE}" srcOrd="6" destOrd="0" presId="urn:microsoft.com/office/officeart/2005/8/layout/process1"/>
    <dgm:cxn modelId="{946308FA-6BE4-4EFE-8987-2F9A44A87C55}" type="presParOf" srcId="{E7062683-E6D8-433A-8D1B-EFFA93D6BBD3}" destId="{C2598621-38E0-48DC-A25B-93FF5FDACEB2}" srcOrd="7" destOrd="0" presId="urn:microsoft.com/office/officeart/2005/8/layout/process1"/>
    <dgm:cxn modelId="{684D6E8C-55AC-4683-9198-C73D9EF9C3FE}" type="presParOf" srcId="{C2598621-38E0-48DC-A25B-93FF5FDACEB2}" destId="{3436B09B-7319-4F0B-A184-2666BF3CB252}" srcOrd="0" destOrd="0" presId="urn:microsoft.com/office/officeart/2005/8/layout/process1"/>
    <dgm:cxn modelId="{F5798B5E-4FB7-463E-98B1-A2241D37B218}" type="presParOf" srcId="{E7062683-E6D8-433A-8D1B-EFFA93D6BBD3}" destId="{9FCD5C75-3F29-4676-9628-7110494FB46C}" srcOrd="8"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34F0F-392D-4203-BD4D-22F919F73EA6}">
      <dsp:nvSpPr>
        <dsp:cNvPr id="0" name=""/>
        <dsp:cNvSpPr/>
      </dsp:nvSpPr>
      <dsp:spPr>
        <a:xfrm>
          <a:off x="5851" y="3403545"/>
          <a:ext cx="1813918" cy="14295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Helvetica" panose="020B0604020202020204" pitchFamily="34" charset="0"/>
              <a:cs typeface="Helvetica" panose="020B0604020202020204" pitchFamily="34" charset="0"/>
            </a:rPr>
            <a:t>Initialize Variables</a:t>
          </a:r>
        </a:p>
      </dsp:txBody>
      <dsp:txXfrm>
        <a:off x="47720" y="3445414"/>
        <a:ext cx="1730180" cy="1345785"/>
      </dsp:txXfrm>
    </dsp:sp>
    <dsp:sp modelId="{4AE575D3-06B7-4835-B25A-6A952CAEDD0D}">
      <dsp:nvSpPr>
        <dsp:cNvPr id="0" name=""/>
        <dsp:cNvSpPr/>
      </dsp:nvSpPr>
      <dsp:spPr>
        <a:xfrm>
          <a:off x="2001161" y="3893381"/>
          <a:ext cx="384550" cy="4498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latin typeface="Helvetica" panose="020B0604020202020204" pitchFamily="34" charset="0"/>
            <a:cs typeface="Helvetica" panose="020B0604020202020204" pitchFamily="34" charset="0"/>
          </a:endParaRPr>
        </a:p>
      </dsp:txBody>
      <dsp:txXfrm>
        <a:off x="2001161" y="3983351"/>
        <a:ext cx="269185" cy="269911"/>
      </dsp:txXfrm>
    </dsp:sp>
    <dsp:sp modelId="{15A82328-1D35-4076-B30B-8D8BC45C2255}">
      <dsp:nvSpPr>
        <dsp:cNvPr id="0" name=""/>
        <dsp:cNvSpPr/>
      </dsp:nvSpPr>
      <dsp:spPr>
        <a:xfrm>
          <a:off x="2545337" y="3403545"/>
          <a:ext cx="1813918" cy="1429523"/>
        </a:xfrm>
        <a:prstGeom prst="roundRect">
          <a:avLst>
            <a:gd name="adj" fmla="val 10000"/>
          </a:avLst>
        </a:prstGeom>
        <a:solidFill>
          <a:schemeClr val="accent5">
            <a:hueOff val="-1609859"/>
            <a:satOff val="685"/>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Helvetica" panose="020B0604020202020204" pitchFamily="34" charset="0"/>
              <a:cs typeface="Helvetica" panose="020B0604020202020204" pitchFamily="34" charset="0"/>
            </a:rPr>
            <a:t>Calculate Heat Flux at Each Point</a:t>
          </a:r>
        </a:p>
      </dsp:txBody>
      <dsp:txXfrm>
        <a:off x="2587206" y="3445414"/>
        <a:ext cx="1730180" cy="1345785"/>
      </dsp:txXfrm>
    </dsp:sp>
    <dsp:sp modelId="{6AC5D899-AB37-49CA-8A6B-D08520020214}">
      <dsp:nvSpPr>
        <dsp:cNvPr id="0" name=""/>
        <dsp:cNvSpPr/>
      </dsp:nvSpPr>
      <dsp:spPr>
        <a:xfrm>
          <a:off x="4540648" y="3893381"/>
          <a:ext cx="384550" cy="449851"/>
        </a:xfrm>
        <a:prstGeom prst="rightArrow">
          <a:avLst>
            <a:gd name="adj1" fmla="val 60000"/>
            <a:gd name="adj2" fmla="val 50000"/>
          </a:avLst>
        </a:prstGeom>
        <a:solidFill>
          <a:schemeClr val="accent5">
            <a:hueOff val="-2146479"/>
            <a:satOff val="913"/>
            <a:lumOff val="-183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latin typeface="Helvetica" panose="020B0604020202020204" pitchFamily="34" charset="0"/>
            <a:cs typeface="Helvetica" panose="020B0604020202020204" pitchFamily="34" charset="0"/>
          </a:endParaRPr>
        </a:p>
      </dsp:txBody>
      <dsp:txXfrm>
        <a:off x="4540648" y="3983351"/>
        <a:ext cx="269185" cy="269911"/>
      </dsp:txXfrm>
    </dsp:sp>
    <dsp:sp modelId="{32477FD5-04A7-4B22-B487-255CA5BC3B69}">
      <dsp:nvSpPr>
        <dsp:cNvPr id="0" name=""/>
        <dsp:cNvSpPr/>
      </dsp:nvSpPr>
      <dsp:spPr>
        <a:xfrm>
          <a:off x="5084823" y="3403545"/>
          <a:ext cx="1813918" cy="1429523"/>
        </a:xfrm>
        <a:prstGeom prst="roundRect">
          <a:avLst>
            <a:gd name="adj" fmla="val 10000"/>
          </a:avLst>
        </a:prstGeom>
        <a:solidFill>
          <a:schemeClr val="accent5">
            <a:hueOff val="-3219718"/>
            <a:satOff val="1370"/>
            <a:lumOff val="-2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Helvetica" panose="020B0604020202020204" pitchFamily="34" charset="0"/>
              <a:cs typeface="Helvetica" panose="020B0604020202020204" pitchFamily="34" charset="0"/>
            </a:rPr>
            <a:t>Calculate Surface Area and Volume of Each Slice</a:t>
          </a:r>
        </a:p>
      </dsp:txBody>
      <dsp:txXfrm>
        <a:off x="5126692" y="3445414"/>
        <a:ext cx="1730180" cy="1345785"/>
      </dsp:txXfrm>
    </dsp:sp>
    <dsp:sp modelId="{3A7863E2-595E-4036-B19F-8909B3417C68}">
      <dsp:nvSpPr>
        <dsp:cNvPr id="0" name=""/>
        <dsp:cNvSpPr/>
      </dsp:nvSpPr>
      <dsp:spPr>
        <a:xfrm>
          <a:off x="7080134" y="3893381"/>
          <a:ext cx="384550" cy="449851"/>
        </a:xfrm>
        <a:prstGeom prst="rightArrow">
          <a:avLst>
            <a:gd name="adj1" fmla="val 60000"/>
            <a:gd name="adj2" fmla="val 50000"/>
          </a:avLst>
        </a:prstGeom>
        <a:solidFill>
          <a:schemeClr val="accent5">
            <a:hueOff val="-4292957"/>
            <a:satOff val="1827"/>
            <a:lumOff val="-366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latin typeface="Helvetica" panose="020B0604020202020204" pitchFamily="34" charset="0"/>
            <a:cs typeface="Helvetica" panose="020B0604020202020204" pitchFamily="34" charset="0"/>
          </a:endParaRPr>
        </a:p>
      </dsp:txBody>
      <dsp:txXfrm>
        <a:off x="7080134" y="3983351"/>
        <a:ext cx="269185" cy="269911"/>
      </dsp:txXfrm>
    </dsp:sp>
    <dsp:sp modelId="{DA44530C-4C8A-4155-AA6B-EC1E69ED2ECE}">
      <dsp:nvSpPr>
        <dsp:cNvPr id="0" name=""/>
        <dsp:cNvSpPr/>
      </dsp:nvSpPr>
      <dsp:spPr>
        <a:xfrm>
          <a:off x="7624309" y="3403545"/>
          <a:ext cx="1813918" cy="1429523"/>
        </a:xfrm>
        <a:prstGeom prst="roundRect">
          <a:avLst>
            <a:gd name="adj" fmla="val 10000"/>
          </a:avLst>
        </a:prstGeom>
        <a:solidFill>
          <a:schemeClr val="accent5">
            <a:hueOff val="-4829577"/>
            <a:satOff val="2055"/>
            <a:lumOff val="-4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Helvetica" panose="020B0604020202020204" pitchFamily="34" charset="0"/>
              <a:cs typeface="Helvetica" panose="020B0604020202020204" pitchFamily="34" charset="0"/>
            </a:rPr>
            <a:t>Calculate Avg. Flux for Each Slice</a:t>
          </a:r>
        </a:p>
      </dsp:txBody>
      <dsp:txXfrm>
        <a:off x="7666178" y="3445414"/>
        <a:ext cx="1730180" cy="1345785"/>
      </dsp:txXfrm>
    </dsp:sp>
    <dsp:sp modelId="{C2598621-38E0-48DC-A25B-93FF5FDACEB2}">
      <dsp:nvSpPr>
        <dsp:cNvPr id="0" name=""/>
        <dsp:cNvSpPr/>
      </dsp:nvSpPr>
      <dsp:spPr>
        <a:xfrm>
          <a:off x="9619620" y="3893381"/>
          <a:ext cx="384550" cy="449851"/>
        </a:xfrm>
        <a:prstGeom prst="rightArrow">
          <a:avLst>
            <a:gd name="adj1" fmla="val 60000"/>
            <a:gd name="adj2" fmla="val 50000"/>
          </a:avLst>
        </a:prstGeom>
        <a:solidFill>
          <a:schemeClr val="accent5">
            <a:hueOff val="-6439436"/>
            <a:satOff val="2740"/>
            <a:lumOff val="-5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latin typeface="Helvetica" panose="020B0604020202020204" pitchFamily="34" charset="0"/>
            <a:cs typeface="Helvetica" panose="020B0604020202020204" pitchFamily="34" charset="0"/>
          </a:endParaRPr>
        </a:p>
      </dsp:txBody>
      <dsp:txXfrm>
        <a:off x="9619620" y="3983351"/>
        <a:ext cx="269185" cy="269911"/>
      </dsp:txXfrm>
    </dsp:sp>
    <dsp:sp modelId="{9FCD5C75-3F29-4676-9628-7110494FB46C}">
      <dsp:nvSpPr>
        <dsp:cNvPr id="0" name=""/>
        <dsp:cNvSpPr/>
      </dsp:nvSpPr>
      <dsp:spPr>
        <a:xfrm>
          <a:off x="10163795" y="3403545"/>
          <a:ext cx="1813918" cy="1429523"/>
        </a:xfrm>
        <a:prstGeom prst="roundRect">
          <a:avLst>
            <a:gd name="adj" fmla="val 10000"/>
          </a:avLst>
        </a:prstGeom>
        <a:solidFill>
          <a:schemeClr val="accent5">
            <a:hueOff val="-6439436"/>
            <a:satOff val="2740"/>
            <a:lumOff val="-5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Helvetica" panose="020B0604020202020204" pitchFamily="34" charset="0"/>
              <a:cs typeface="Helvetica" panose="020B0604020202020204" pitchFamily="34" charset="0"/>
            </a:rPr>
            <a:t>Calculate Temperatures at Each Slice for Every Time Step</a:t>
          </a:r>
        </a:p>
      </dsp:txBody>
      <dsp:txXfrm>
        <a:off x="10205664" y="3445414"/>
        <a:ext cx="1730180" cy="13457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9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482" y="3329833"/>
            <a:ext cx="6817437" cy="3154894"/>
          </a:xfrm>
          <a:prstGeom prst="rect">
            <a:avLst/>
          </a:prstGeom>
          <a:noFill/>
          <a:ln w="12700">
            <a:noFill/>
            <a:miter lim="800000"/>
            <a:headEnd/>
            <a:tailEnd/>
          </a:ln>
          <a:effectLst/>
        </p:spPr>
        <p:txBody>
          <a:bodyPr vert="horz" wrap="square" lIns="86712" tIns="43067" rIns="86712" bIns="430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2752725" y="360363"/>
            <a:ext cx="3790950" cy="2963862"/>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56462440"/>
      </p:ext>
    </p:extLst>
  </p:cSld>
  <p:clrMap bg1="lt1" tx1="dk1" bg2="lt2" tx2="dk2" accent1="accent1" accent2="accent2" accent3="accent3" accent4="accent4" accent5="accent5" accent6="accent6" hlink="hlink" folHlink="folHlink"/>
  <p:notesStyle>
    <a:lvl1pPr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1pPr>
    <a:lvl2pPr marL="2339975"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2pPr>
    <a:lvl3pPr marL="4675188"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3pPr>
    <a:lvl4pPr marL="7015163"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4pPr>
    <a:lvl5pPr marL="9353550"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noFill/>
          <a:ln w="9525"/>
        </p:spPr>
        <p:txBody>
          <a:bodyPr/>
          <a:lstStyle/>
          <a:p>
            <a:pPr defTabSz="853534"/>
            <a:endParaRPr lang="en-US" dirty="0"/>
          </a:p>
        </p:txBody>
      </p:sp>
      <p:sp>
        <p:nvSpPr>
          <p:cNvPr id="4099" name="Rectangle 3"/>
          <p:cNvSpPr>
            <a:spLocks noGrp="1" noRot="1" noChangeAspect="1" noChangeArrowheads="1" noTextEdit="1"/>
          </p:cNvSpPr>
          <p:nvPr>
            <p:ph type="sldImg"/>
          </p:nvPr>
        </p:nvSpPr>
        <p:spPr>
          <a:xfrm>
            <a:off x="2752725" y="360363"/>
            <a:ext cx="3790950" cy="2963862"/>
          </a:xfrm>
          <a:ln cap="flat"/>
        </p:spPr>
      </p:sp>
    </p:spTree>
    <p:extLst>
      <p:ext uri="{BB962C8B-B14F-4D97-AF65-F5344CB8AC3E}">
        <p14:creationId xmlns:p14="http://schemas.microsoft.com/office/powerpoint/2010/main" val="155929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83810" y="9658359"/>
            <a:ext cx="33808790" cy="6664325"/>
          </a:xfrm>
        </p:spPr>
        <p:txBody>
          <a:bodyPr/>
          <a:lstStyle/>
          <a:p>
            <a:r>
              <a:rPr lang="en-US"/>
              <a:t>Click to edit Master title style</a:t>
            </a:r>
          </a:p>
        </p:txBody>
      </p:sp>
      <p:sp>
        <p:nvSpPr>
          <p:cNvPr id="3" name="Subtitle 2"/>
          <p:cNvSpPr>
            <a:spLocks noGrp="1"/>
          </p:cNvSpPr>
          <p:nvPr>
            <p:ph type="subTitle" idx="1"/>
          </p:nvPr>
        </p:nvSpPr>
        <p:spPr>
          <a:xfrm>
            <a:off x="5966177" y="17618081"/>
            <a:ext cx="27844057" cy="7943850"/>
          </a:xfrm>
        </p:spPr>
        <p:txBody>
          <a:bodyPr/>
          <a:lstStyle>
            <a:lvl1pPr marL="0" indent="0" algn="ctr">
              <a:buNone/>
              <a:defRPr/>
            </a:lvl1pPr>
            <a:lvl2pPr marL="584923" indent="0" algn="ctr">
              <a:buNone/>
              <a:defRPr/>
            </a:lvl2pPr>
            <a:lvl3pPr marL="1169841" indent="0" algn="ctr">
              <a:buNone/>
              <a:defRPr/>
            </a:lvl3pPr>
            <a:lvl4pPr marL="1754762" indent="0" algn="ctr">
              <a:buNone/>
              <a:defRPr/>
            </a:lvl4pPr>
            <a:lvl5pPr marL="2339684" indent="0" algn="ctr">
              <a:buNone/>
              <a:defRPr/>
            </a:lvl5pPr>
            <a:lvl6pPr marL="2924605" indent="0" algn="ctr">
              <a:buNone/>
              <a:defRPr/>
            </a:lvl6pPr>
            <a:lvl7pPr marL="3509525" indent="0" algn="ctr">
              <a:buNone/>
              <a:defRPr/>
            </a:lvl7pPr>
            <a:lvl8pPr marL="4094447" indent="0" algn="ctr">
              <a:buNone/>
              <a:defRPr/>
            </a:lvl8pPr>
            <a:lvl9pPr marL="4679368"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41844" y="2763843"/>
            <a:ext cx="8452197" cy="2487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82369" y="2763843"/>
            <a:ext cx="25221356" cy="2487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42065" y="19978692"/>
            <a:ext cx="33810228" cy="6173787"/>
          </a:xfrm>
        </p:spPr>
        <p:txBody>
          <a:bodyPr anchor="t"/>
          <a:lstStyle>
            <a:lvl1pPr algn="l">
              <a:defRPr sz="5116" b="1" cap="all"/>
            </a:lvl1pPr>
          </a:lstStyle>
          <a:p>
            <a:r>
              <a:rPr lang="en-US"/>
              <a:t>Click to edit Master title style</a:t>
            </a:r>
          </a:p>
        </p:txBody>
      </p:sp>
      <p:sp>
        <p:nvSpPr>
          <p:cNvPr id="3" name="Text Placeholder 2"/>
          <p:cNvSpPr>
            <a:spLocks noGrp="1"/>
          </p:cNvSpPr>
          <p:nvPr>
            <p:ph type="body" idx="1"/>
          </p:nvPr>
        </p:nvSpPr>
        <p:spPr>
          <a:xfrm>
            <a:off x="3142065" y="13177837"/>
            <a:ext cx="33810228" cy="6800851"/>
          </a:xfrm>
        </p:spPr>
        <p:txBody>
          <a:bodyPr anchor="b"/>
          <a:lstStyle>
            <a:lvl1pPr marL="0" indent="0">
              <a:buNone/>
              <a:defRPr sz="2559"/>
            </a:lvl1pPr>
            <a:lvl2pPr marL="584923" indent="0">
              <a:buNone/>
              <a:defRPr sz="2303"/>
            </a:lvl2pPr>
            <a:lvl3pPr marL="1169841" indent="0">
              <a:buNone/>
              <a:defRPr sz="2048"/>
            </a:lvl3pPr>
            <a:lvl4pPr marL="1754762" indent="0">
              <a:buNone/>
              <a:defRPr sz="1791"/>
            </a:lvl4pPr>
            <a:lvl5pPr marL="2339684" indent="0">
              <a:buNone/>
              <a:defRPr sz="1791"/>
            </a:lvl5pPr>
            <a:lvl6pPr marL="2924605" indent="0">
              <a:buNone/>
              <a:defRPr sz="1791"/>
            </a:lvl6pPr>
            <a:lvl7pPr marL="3509525" indent="0">
              <a:buNone/>
              <a:defRPr sz="1791"/>
            </a:lvl7pPr>
            <a:lvl8pPr marL="4094447" indent="0">
              <a:buNone/>
              <a:defRPr sz="1791"/>
            </a:lvl8pPr>
            <a:lvl9pPr marL="4679368" indent="0">
              <a:buNone/>
              <a:defRPr sz="1791"/>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2373" y="8980488"/>
            <a:ext cx="16836777" cy="18654712"/>
          </a:xfrm>
        </p:spPr>
        <p:txBody>
          <a:bodyPr/>
          <a:lstStyle>
            <a:lvl1pPr>
              <a:defRPr sz="3581"/>
            </a:lvl1pPr>
            <a:lvl2pPr>
              <a:defRPr sz="3071"/>
            </a:lvl2pPr>
            <a:lvl3pPr>
              <a:defRPr sz="2559"/>
            </a:lvl3pPr>
            <a:lvl4pPr>
              <a:defRPr sz="2303"/>
            </a:lvl4pPr>
            <a:lvl5pPr>
              <a:defRPr sz="2303"/>
            </a:lvl5pPr>
            <a:lvl6pPr>
              <a:defRPr sz="2303"/>
            </a:lvl6pPr>
            <a:lvl7pPr>
              <a:defRPr sz="2303"/>
            </a:lvl7pPr>
            <a:lvl8pPr>
              <a:defRPr sz="2303"/>
            </a:lvl8pPr>
            <a:lvl9pPr>
              <a:defRPr sz="23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957257" y="8980488"/>
            <a:ext cx="16836777" cy="18654712"/>
          </a:xfrm>
        </p:spPr>
        <p:txBody>
          <a:bodyPr/>
          <a:lstStyle>
            <a:lvl1pPr>
              <a:defRPr sz="3581"/>
            </a:lvl1pPr>
            <a:lvl2pPr>
              <a:defRPr sz="3071"/>
            </a:lvl2pPr>
            <a:lvl3pPr>
              <a:defRPr sz="2559"/>
            </a:lvl3pPr>
            <a:lvl4pPr>
              <a:defRPr sz="2303"/>
            </a:lvl4pPr>
            <a:lvl5pPr>
              <a:defRPr sz="2303"/>
            </a:lvl5pPr>
            <a:lvl6pPr>
              <a:defRPr sz="2303"/>
            </a:lvl6pPr>
            <a:lvl7pPr>
              <a:defRPr sz="2303"/>
            </a:lvl7pPr>
            <a:lvl8pPr>
              <a:defRPr sz="2303"/>
            </a:lvl8pPr>
            <a:lvl9pPr>
              <a:defRPr sz="23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249" y="1244600"/>
            <a:ext cx="35799912"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88247" y="6959606"/>
            <a:ext cx="17574816" cy="2900363"/>
          </a:xfrm>
        </p:spPr>
        <p:txBody>
          <a:bodyPr anchor="b"/>
          <a:lstStyle>
            <a:lvl1pPr marL="0" indent="0">
              <a:buNone/>
              <a:defRPr sz="3071" b="1"/>
            </a:lvl1pPr>
            <a:lvl2pPr marL="584923" indent="0">
              <a:buNone/>
              <a:defRPr sz="2559" b="1"/>
            </a:lvl2pPr>
            <a:lvl3pPr marL="1169841" indent="0">
              <a:buNone/>
              <a:defRPr sz="2303" b="1"/>
            </a:lvl3pPr>
            <a:lvl4pPr marL="1754762" indent="0">
              <a:buNone/>
              <a:defRPr sz="2048" b="1"/>
            </a:lvl4pPr>
            <a:lvl5pPr marL="2339684" indent="0">
              <a:buNone/>
              <a:defRPr sz="2048" b="1"/>
            </a:lvl5pPr>
            <a:lvl6pPr marL="2924605" indent="0">
              <a:buNone/>
              <a:defRPr sz="2048" b="1"/>
            </a:lvl6pPr>
            <a:lvl7pPr marL="3509525" indent="0">
              <a:buNone/>
              <a:defRPr sz="2048" b="1"/>
            </a:lvl7pPr>
            <a:lvl8pPr marL="4094447" indent="0">
              <a:buNone/>
              <a:defRPr sz="2048" b="1"/>
            </a:lvl8pPr>
            <a:lvl9pPr marL="4679368" indent="0">
              <a:buNone/>
              <a:defRPr sz="2048" b="1"/>
            </a:lvl9pPr>
          </a:lstStyle>
          <a:p>
            <a:pPr lvl="0"/>
            <a:r>
              <a:rPr lang="en-US"/>
              <a:t>Click to edit Master text styles</a:t>
            </a:r>
          </a:p>
        </p:txBody>
      </p:sp>
      <p:sp>
        <p:nvSpPr>
          <p:cNvPr id="4" name="Content Placeholder 3"/>
          <p:cNvSpPr>
            <a:spLocks noGrp="1"/>
          </p:cNvSpPr>
          <p:nvPr>
            <p:ph sz="half" idx="2"/>
          </p:nvPr>
        </p:nvSpPr>
        <p:spPr>
          <a:xfrm>
            <a:off x="1988247" y="9859969"/>
            <a:ext cx="17574816" cy="17911762"/>
          </a:xfrm>
        </p:spPr>
        <p:txBody>
          <a:bodyPr/>
          <a:lstStyle>
            <a:lvl1pPr>
              <a:defRPr sz="3071"/>
            </a:lvl1pPr>
            <a:lvl2pPr>
              <a:defRPr sz="2559"/>
            </a:lvl2pPr>
            <a:lvl3pPr>
              <a:defRPr sz="2303"/>
            </a:lvl3pPr>
            <a:lvl4pPr>
              <a:defRPr sz="2048"/>
            </a:lvl4pPr>
            <a:lvl5pPr>
              <a:defRPr sz="2048"/>
            </a:lvl5pPr>
            <a:lvl6pPr>
              <a:defRPr sz="2048"/>
            </a:lvl6pPr>
            <a:lvl7pPr>
              <a:defRPr sz="2048"/>
            </a:lvl7pPr>
            <a:lvl8pPr>
              <a:defRPr sz="2048"/>
            </a:lvl8pPr>
            <a:lvl9pPr>
              <a:defRPr sz="2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206151" y="6959606"/>
            <a:ext cx="17582009" cy="2900363"/>
          </a:xfrm>
        </p:spPr>
        <p:txBody>
          <a:bodyPr anchor="b"/>
          <a:lstStyle>
            <a:lvl1pPr marL="0" indent="0">
              <a:buNone/>
              <a:defRPr sz="3071" b="1"/>
            </a:lvl1pPr>
            <a:lvl2pPr marL="584923" indent="0">
              <a:buNone/>
              <a:defRPr sz="2559" b="1"/>
            </a:lvl2pPr>
            <a:lvl3pPr marL="1169841" indent="0">
              <a:buNone/>
              <a:defRPr sz="2303" b="1"/>
            </a:lvl3pPr>
            <a:lvl4pPr marL="1754762" indent="0">
              <a:buNone/>
              <a:defRPr sz="2048" b="1"/>
            </a:lvl4pPr>
            <a:lvl5pPr marL="2339684" indent="0">
              <a:buNone/>
              <a:defRPr sz="2048" b="1"/>
            </a:lvl5pPr>
            <a:lvl6pPr marL="2924605" indent="0">
              <a:buNone/>
              <a:defRPr sz="2048" b="1"/>
            </a:lvl6pPr>
            <a:lvl7pPr marL="3509525" indent="0">
              <a:buNone/>
              <a:defRPr sz="2048" b="1"/>
            </a:lvl7pPr>
            <a:lvl8pPr marL="4094447" indent="0">
              <a:buNone/>
              <a:defRPr sz="2048" b="1"/>
            </a:lvl8pPr>
            <a:lvl9pPr marL="4679368" indent="0">
              <a:buNone/>
              <a:defRPr sz="2048" b="1"/>
            </a:lvl9pPr>
          </a:lstStyle>
          <a:p>
            <a:pPr lvl="0"/>
            <a:r>
              <a:rPr lang="en-US"/>
              <a:t>Click to edit Master text styles</a:t>
            </a:r>
          </a:p>
        </p:txBody>
      </p:sp>
      <p:sp>
        <p:nvSpPr>
          <p:cNvPr id="6" name="Content Placeholder 5"/>
          <p:cNvSpPr>
            <a:spLocks noGrp="1"/>
          </p:cNvSpPr>
          <p:nvPr>
            <p:ph sz="quarter" idx="4"/>
          </p:nvPr>
        </p:nvSpPr>
        <p:spPr>
          <a:xfrm>
            <a:off x="20206151" y="9859969"/>
            <a:ext cx="17582009" cy="17911762"/>
          </a:xfrm>
        </p:spPr>
        <p:txBody>
          <a:bodyPr/>
          <a:lstStyle>
            <a:lvl1pPr>
              <a:defRPr sz="3071"/>
            </a:lvl1pPr>
            <a:lvl2pPr>
              <a:defRPr sz="2559"/>
            </a:lvl2pPr>
            <a:lvl3pPr>
              <a:defRPr sz="2303"/>
            </a:lvl3pPr>
            <a:lvl4pPr>
              <a:defRPr sz="2048"/>
            </a:lvl4pPr>
            <a:lvl5pPr>
              <a:defRPr sz="2048"/>
            </a:lvl5pPr>
            <a:lvl6pPr>
              <a:defRPr sz="2048"/>
            </a:lvl6pPr>
            <a:lvl7pPr>
              <a:defRPr sz="2048"/>
            </a:lvl7pPr>
            <a:lvl8pPr>
              <a:defRPr sz="2048"/>
            </a:lvl8pPr>
            <a:lvl9pPr>
              <a:defRPr sz="2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8248" y="1238251"/>
            <a:ext cx="13086160" cy="5267325"/>
          </a:xfrm>
        </p:spPr>
        <p:txBody>
          <a:bodyPr anchor="b"/>
          <a:lstStyle>
            <a:lvl1pPr algn="l">
              <a:defRPr sz="2559" b="1"/>
            </a:lvl1pPr>
          </a:lstStyle>
          <a:p>
            <a:r>
              <a:rPr lang="en-US"/>
              <a:t>Click to edit Master title style</a:t>
            </a:r>
          </a:p>
        </p:txBody>
      </p:sp>
      <p:sp>
        <p:nvSpPr>
          <p:cNvPr id="3" name="Content Placeholder 2"/>
          <p:cNvSpPr>
            <a:spLocks noGrp="1"/>
          </p:cNvSpPr>
          <p:nvPr>
            <p:ph idx="1"/>
          </p:nvPr>
        </p:nvSpPr>
        <p:spPr>
          <a:xfrm>
            <a:off x="15552046" y="1238256"/>
            <a:ext cx="22236113" cy="26533476"/>
          </a:xfrm>
        </p:spPr>
        <p:txBody>
          <a:bodyPr/>
          <a:lstStyle>
            <a:lvl1pPr>
              <a:defRPr sz="4095"/>
            </a:lvl1pPr>
            <a:lvl2pPr>
              <a:defRPr sz="3581"/>
            </a:lvl2pPr>
            <a:lvl3pPr>
              <a:defRPr sz="3071"/>
            </a:lvl3pPr>
            <a:lvl4pPr>
              <a:defRPr sz="2559"/>
            </a:lvl4pPr>
            <a:lvl5pPr>
              <a:defRPr sz="2559"/>
            </a:lvl5pPr>
            <a:lvl6pPr>
              <a:defRPr sz="2559"/>
            </a:lvl6pPr>
            <a:lvl7pPr>
              <a:defRPr sz="2559"/>
            </a:lvl7pPr>
            <a:lvl8pPr>
              <a:defRPr sz="2559"/>
            </a:lvl8pPr>
            <a:lvl9pPr>
              <a:defRPr sz="25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88248" y="6505580"/>
            <a:ext cx="13086160" cy="21266151"/>
          </a:xfrm>
        </p:spPr>
        <p:txBody>
          <a:bodyPr/>
          <a:lstStyle>
            <a:lvl1pPr marL="0" indent="0">
              <a:buNone/>
              <a:defRPr sz="1791"/>
            </a:lvl1pPr>
            <a:lvl2pPr marL="584923" indent="0">
              <a:buNone/>
              <a:defRPr sz="1535"/>
            </a:lvl2pPr>
            <a:lvl3pPr marL="1169841" indent="0">
              <a:buNone/>
              <a:defRPr sz="1279"/>
            </a:lvl3pPr>
            <a:lvl4pPr marL="1754762" indent="0">
              <a:buNone/>
              <a:defRPr sz="1149"/>
            </a:lvl4pPr>
            <a:lvl5pPr marL="2339684" indent="0">
              <a:buNone/>
              <a:defRPr sz="1149"/>
            </a:lvl5pPr>
            <a:lvl6pPr marL="2924605" indent="0">
              <a:buNone/>
              <a:defRPr sz="1149"/>
            </a:lvl6pPr>
            <a:lvl7pPr marL="3509525" indent="0">
              <a:buNone/>
              <a:defRPr sz="1149"/>
            </a:lvl7pPr>
            <a:lvl8pPr marL="4094447" indent="0">
              <a:buNone/>
              <a:defRPr sz="1149"/>
            </a:lvl8pPr>
            <a:lvl9pPr marL="4679368" indent="0">
              <a:buNone/>
              <a:defRPr sz="1149"/>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6167" y="21763039"/>
            <a:ext cx="23866128" cy="2568576"/>
          </a:xfrm>
        </p:spPr>
        <p:txBody>
          <a:bodyPr anchor="b"/>
          <a:lstStyle>
            <a:lvl1pPr algn="l">
              <a:defRPr sz="2559" b="1"/>
            </a:lvl1pPr>
          </a:lstStyle>
          <a:p>
            <a:r>
              <a:rPr lang="en-US"/>
              <a:t>Click to edit Master title style</a:t>
            </a:r>
          </a:p>
        </p:txBody>
      </p:sp>
      <p:sp>
        <p:nvSpPr>
          <p:cNvPr id="3" name="Picture Placeholder 2"/>
          <p:cNvSpPr>
            <a:spLocks noGrp="1"/>
          </p:cNvSpPr>
          <p:nvPr>
            <p:ph type="pic" idx="1"/>
          </p:nvPr>
        </p:nvSpPr>
        <p:spPr>
          <a:xfrm>
            <a:off x="7796167" y="2778128"/>
            <a:ext cx="23866128" cy="18653125"/>
          </a:xfrm>
        </p:spPr>
        <p:txBody>
          <a:bodyPr/>
          <a:lstStyle>
            <a:lvl1pPr marL="0" indent="0">
              <a:buNone/>
              <a:defRPr sz="4095"/>
            </a:lvl1pPr>
            <a:lvl2pPr marL="584923" indent="0">
              <a:buNone/>
              <a:defRPr sz="3581"/>
            </a:lvl2pPr>
            <a:lvl3pPr marL="1169841" indent="0">
              <a:buNone/>
              <a:defRPr sz="3071"/>
            </a:lvl3pPr>
            <a:lvl4pPr marL="1754762" indent="0">
              <a:buNone/>
              <a:defRPr sz="2559"/>
            </a:lvl4pPr>
            <a:lvl5pPr marL="2339684" indent="0">
              <a:buNone/>
              <a:defRPr sz="2559"/>
            </a:lvl5pPr>
            <a:lvl6pPr marL="2924605" indent="0">
              <a:buNone/>
              <a:defRPr sz="2559"/>
            </a:lvl6pPr>
            <a:lvl7pPr marL="3509525" indent="0">
              <a:buNone/>
              <a:defRPr sz="2559"/>
            </a:lvl7pPr>
            <a:lvl8pPr marL="4094447" indent="0">
              <a:buNone/>
              <a:defRPr sz="2559"/>
            </a:lvl8pPr>
            <a:lvl9pPr marL="4679368" indent="0">
              <a:buNone/>
              <a:defRPr sz="2559"/>
            </a:lvl9pPr>
          </a:lstStyle>
          <a:p>
            <a:pPr lvl="0"/>
            <a:endParaRPr lang="en-US" noProof="0"/>
          </a:p>
        </p:txBody>
      </p:sp>
      <p:sp>
        <p:nvSpPr>
          <p:cNvPr id="4" name="Text Placeholder 3"/>
          <p:cNvSpPr>
            <a:spLocks noGrp="1"/>
          </p:cNvSpPr>
          <p:nvPr>
            <p:ph type="body" sz="half" idx="2"/>
          </p:nvPr>
        </p:nvSpPr>
        <p:spPr>
          <a:xfrm>
            <a:off x="7796167" y="24331618"/>
            <a:ext cx="23866128" cy="3649663"/>
          </a:xfrm>
        </p:spPr>
        <p:txBody>
          <a:bodyPr/>
          <a:lstStyle>
            <a:lvl1pPr marL="0" indent="0">
              <a:buNone/>
              <a:defRPr sz="1791"/>
            </a:lvl1pPr>
            <a:lvl2pPr marL="584923" indent="0">
              <a:buNone/>
              <a:defRPr sz="1535"/>
            </a:lvl2pPr>
            <a:lvl3pPr marL="1169841" indent="0">
              <a:buNone/>
              <a:defRPr sz="1279"/>
            </a:lvl3pPr>
            <a:lvl4pPr marL="1754762" indent="0">
              <a:buNone/>
              <a:defRPr sz="1149"/>
            </a:lvl4pPr>
            <a:lvl5pPr marL="2339684" indent="0">
              <a:buNone/>
              <a:defRPr sz="1149"/>
            </a:lvl5pPr>
            <a:lvl6pPr marL="2924605" indent="0">
              <a:buNone/>
              <a:defRPr sz="1149"/>
            </a:lvl6pPr>
            <a:lvl7pPr marL="3509525" indent="0">
              <a:buNone/>
              <a:defRPr sz="1149"/>
            </a:lvl7pPr>
            <a:lvl8pPr marL="4094447" indent="0">
              <a:buNone/>
              <a:defRPr sz="1149"/>
            </a:lvl8pPr>
            <a:lvl9pPr marL="4679368" indent="0">
              <a:buNone/>
              <a:defRPr sz="1149"/>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82373" y="2763838"/>
            <a:ext cx="33811667" cy="5181600"/>
          </a:xfrm>
          <a:prstGeom prst="rect">
            <a:avLst/>
          </a:prstGeom>
          <a:noFill/>
          <a:ln w="12700">
            <a:noFill/>
            <a:miter lim="800000"/>
            <a:headEnd/>
            <a:tailEnd/>
          </a:ln>
        </p:spPr>
        <p:txBody>
          <a:bodyPr vert="horz" wrap="square" lIns="441325" tIns="220662" rIns="441325" bIns="22066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982373" y="8980488"/>
            <a:ext cx="33811667" cy="18654712"/>
          </a:xfrm>
          <a:prstGeom prst="rect">
            <a:avLst/>
          </a:prstGeom>
          <a:noFill/>
          <a:ln w="12700">
            <a:noFill/>
            <a:miter lim="800000"/>
            <a:headEnd/>
            <a:tailEnd/>
          </a:ln>
        </p:spPr>
        <p:txBody>
          <a:bodyPr vert="horz" wrap="square" lIns="441325" tIns="220662" rIns="441325" bIns="220662" numCol="1" anchor="t" anchorCtr="0" compatLnSpc="1">
            <a:prstTxWarp prst="textNoShape">
              <a:avLst/>
            </a:prstTxWarp>
          </a:bodyPr>
          <a:lstStyle/>
          <a:p>
            <a:pPr lvl="0"/>
            <a:r>
              <a:rPr lang="en-US"/>
              <a:t>Click to edit Master text styles		the next one		</a:t>
            </a:r>
          </a:p>
          <a:p>
            <a:pPr lvl="0"/>
            <a:r>
              <a:rPr lang="en-US"/>
              <a:t>		m		m		m		m									</a:t>
            </a:r>
          </a:p>
          <a:p>
            <a:pPr lvl="0"/>
            <a:r>
              <a:rPr lang="en-US"/>
              <a:t>									</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15648" rtl="0" eaLnBrk="0" fontAlgn="base" hangingPunct="0">
        <a:spcBef>
          <a:spcPct val="0"/>
        </a:spcBef>
        <a:spcAft>
          <a:spcPct val="0"/>
        </a:spcAft>
        <a:defRPr sz="26993">
          <a:solidFill>
            <a:schemeClr val="tx2"/>
          </a:solidFill>
          <a:latin typeface="+mj-lt"/>
          <a:ea typeface="+mj-ea"/>
          <a:cs typeface="+mj-cs"/>
        </a:defRPr>
      </a:lvl1pPr>
      <a:lvl2pPr algn="ctr" defTabSz="5615648" rtl="0" eaLnBrk="0" fontAlgn="base" hangingPunct="0">
        <a:spcBef>
          <a:spcPct val="0"/>
        </a:spcBef>
        <a:spcAft>
          <a:spcPct val="0"/>
        </a:spcAft>
        <a:defRPr sz="26993">
          <a:solidFill>
            <a:schemeClr val="tx2"/>
          </a:solidFill>
          <a:latin typeface="Times New Roman" pitchFamily="18" charset="0"/>
        </a:defRPr>
      </a:lvl2pPr>
      <a:lvl3pPr algn="ctr" defTabSz="5615648" rtl="0" eaLnBrk="0" fontAlgn="base" hangingPunct="0">
        <a:spcBef>
          <a:spcPct val="0"/>
        </a:spcBef>
        <a:spcAft>
          <a:spcPct val="0"/>
        </a:spcAft>
        <a:defRPr sz="26993">
          <a:solidFill>
            <a:schemeClr val="tx2"/>
          </a:solidFill>
          <a:latin typeface="Times New Roman" pitchFamily="18" charset="0"/>
        </a:defRPr>
      </a:lvl3pPr>
      <a:lvl4pPr algn="ctr" defTabSz="5615648" rtl="0" eaLnBrk="0" fontAlgn="base" hangingPunct="0">
        <a:spcBef>
          <a:spcPct val="0"/>
        </a:spcBef>
        <a:spcAft>
          <a:spcPct val="0"/>
        </a:spcAft>
        <a:defRPr sz="26993">
          <a:solidFill>
            <a:schemeClr val="tx2"/>
          </a:solidFill>
          <a:latin typeface="Times New Roman" pitchFamily="18" charset="0"/>
        </a:defRPr>
      </a:lvl4pPr>
      <a:lvl5pPr algn="ctr" defTabSz="5615648" rtl="0" eaLnBrk="0" fontAlgn="base" hangingPunct="0">
        <a:spcBef>
          <a:spcPct val="0"/>
        </a:spcBef>
        <a:spcAft>
          <a:spcPct val="0"/>
        </a:spcAft>
        <a:defRPr sz="26993">
          <a:solidFill>
            <a:schemeClr val="tx2"/>
          </a:solidFill>
          <a:latin typeface="Times New Roman" pitchFamily="18" charset="0"/>
        </a:defRPr>
      </a:lvl5pPr>
      <a:lvl6pPr marL="584923" algn="ctr" defTabSz="5615648" rtl="0" eaLnBrk="0" fontAlgn="base" hangingPunct="0">
        <a:spcBef>
          <a:spcPct val="0"/>
        </a:spcBef>
        <a:spcAft>
          <a:spcPct val="0"/>
        </a:spcAft>
        <a:defRPr sz="26993">
          <a:solidFill>
            <a:schemeClr val="tx2"/>
          </a:solidFill>
          <a:latin typeface="Times New Roman" pitchFamily="18" charset="0"/>
        </a:defRPr>
      </a:lvl6pPr>
      <a:lvl7pPr marL="1169841" algn="ctr" defTabSz="5615648" rtl="0" eaLnBrk="0" fontAlgn="base" hangingPunct="0">
        <a:spcBef>
          <a:spcPct val="0"/>
        </a:spcBef>
        <a:spcAft>
          <a:spcPct val="0"/>
        </a:spcAft>
        <a:defRPr sz="26993">
          <a:solidFill>
            <a:schemeClr val="tx2"/>
          </a:solidFill>
          <a:latin typeface="Times New Roman" pitchFamily="18" charset="0"/>
        </a:defRPr>
      </a:lvl7pPr>
      <a:lvl8pPr marL="1754762" algn="ctr" defTabSz="5615648" rtl="0" eaLnBrk="0" fontAlgn="base" hangingPunct="0">
        <a:spcBef>
          <a:spcPct val="0"/>
        </a:spcBef>
        <a:spcAft>
          <a:spcPct val="0"/>
        </a:spcAft>
        <a:defRPr sz="26993">
          <a:solidFill>
            <a:schemeClr val="tx2"/>
          </a:solidFill>
          <a:latin typeface="Times New Roman" pitchFamily="18" charset="0"/>
        </a:defRPr>
      </a:lvl8pPr>
      <a:lvl9pPr marL="2339684" algn="ctr" defTabSz="5615648" rtl="0" eaLnBrk="0" fontAlgn="base" hangingPunct="0">
        <a:spcBef>
          <a:spcPct val="0"/>
        </a:spcBef>
        <a:spcAft>
          <a:spcPct val="0"/>
        </a:spcAft>
        <a:defRPr sz="26993">
          <a:solidFill>
            <a:schemeClr val="tx2"/>
          </a:solidFill>
          <a:latin typeface="Times New Roman" pitchFamily="18" charset="0"/>
        </a:defRPr>
      </a:lvl9pPr>
    </p:titleStyle>
    <p:bodyStyle>
      <a:lvl1pPr marL="2106124" indent="-2106124" algn="l" defTabSz="5615648" rtl="0" eaLnBrk="0" fontAlgn="base" hangingPunct="0">
        <a:spcBef>
          <a:spcPct val="20000"/>
        </a:spcBef>
        <a:spcAft>
          <a:spcPct val="0"/>
        </a:spcAft>
        <a:defRPr sz="6910">
          <a:solidFill>
            <a:schemeClr val="tx1"/>
          </a:solidFill>
          <a:latin typeface="+mn-lt"/>
          <a:ea typeface="+mn-ea"/>
          <a:cs typeface="+mn-cs"/>
        </a:defRPr>
      </a:lvl1pPr>
      <a:lvl2pPr marL="4561571" indent="-1754762" algn="l" defTabSz="5615648" rtl="0" eaLnBrk="0" fontAlgn="base" hangingPunct="0">
        <a:spcBef>
          <a:spcPct val="20000"/>
        </a:spcBef>
        <a:spcAft>
          <a:spcPct val="0"/>
        </a:spcAft>
        <a:buSzPct val="100000"/>
        <a:buChar char="–"/>
        <a:defRPr sz="17144">
          <a:solidFill>
            <a:schemeClr val="tx1"/>
          </a:solidFill>
          <a:latin typeface="+mn-lt"/>
        </a:defRPr>
      </a:lvl2pPr>
      <a:lvl3pPr marL="7019049" indent="-1403404" algn="l" defTabSz="5615648" rtl="0" eaLnBrk="0" fontAlgn="base" hangingPunct="0">
        <a:spcBef>
          <a:spcPct val="20000"/>
        </a:spcBef>
        <a:spcAft>
          <a:spcPct val="0"/>
        </a:spcAft>
        <a:buSzPct val="100000"/>
        <a:buChar char="•"/>
        <a:defRPr sz="14713">
          <a:solidFill>
            <a:schemeClr val="tx1"/>
          </a:solidFill>
          <a:latin typeface="+mn-lt"/>
        </a:defRPr>
      </a:lvl3pPr>
      <a:lvl4pPr marL="9825859" indent="-1403404" algn="l" defTabSz="5615648" rtl="0" eaLnBrk="0" fontAlgn="base" hangingPunct="0">
        <a:spcBef>
          <a:spcPct val="20000"/>
        </a:spcBef>
        <a:spcAft>
          <a:spcPct val="0"/>
        </a:spcAft>
        <a:buSzPct val="100000"/>
        <a:buChar char="–"/>
        <a:defRPr sz="12280">
          <a:solidFill>
            <a:schemeClr val="tx1"/>
          </a:solidFill>
          <a:latin typeface="+mn-lt"/>
        </a:defRPr>
      </a:lvl4pPr>
      <a:lvl5pPr marL="12634699" indent="-1403404" algn="l" defTabSz="5615648" rtl="0" eaLnBrk="0" fontAlgn="base" hangingPunct="0">
        <a:spcBef>
          <a:spcPct val="20000"/>
        </a:spcBef>
        <a:spcAft>
          <a:spcPct val="0"/>
        </a:spcAft>
        <a:buSzPct val="100000"/>
        <a:buChar char="•"/>
        <a:defRPr sz="12280">
          <a:solidFill>
            <a:schemeClr val="tx1"/>
          </a:solidFill>
          <a:latin typeface="+mn-lt"/>
        </a:defRPr>
      </a:lvl5pPr>
      <a:lvl6pPr marL="13219617" indent="-1403404" algn="l" defTabSz="5615648" rtl="0" eaLnBrk="0" fontAlgn="base" hangingPunct="0">
        <a:spcBef>
          <a:spcPct val="20000"/>
        </a:spcBef>
        <a:spcAft>
          <a:spcPct val="0"/>
        </a:spcAft>
        <a:buSzPct val="100000"/>
        <a:buChar char="•"/>
        <a:defRPr sz="12280">
          <a:solidFill>
            <a:schemeClr val="tx1"/>
          </a:solidFill>
          <a:latin typeface="+mn-lt"/>
        </a:defRPr>
      </a:lvl6pPr>
      <a:lvl7pPr marL="13804539" indent="-1403404" algn="l" defTabSz="5615648" rtl="0" eaLnBrk="0" fontAlgn="base" hangingPunct="0">
        <a:spcBef>
          <a:spcPct val="20000"/>
        </a:spcBef>
        <a:spcAft>
          <a:spcPct val="0"/>
        </a:spcAft>
        <a:buSzPct val="100000"/>
        <a:buChar char="•"/>
        <a:defRPr sz="12280">
          <a:solidFill>
            <a:schemeClr val="tx1"/>
          </a:solidFill>
          <a:latin typeface="+mn-lt"/>
        </a:defRPr>
      </a:lvl7pPr>
      <a:lvl8pPr marL="14389458" indent="-1403404" algn="l" defTabSz="5615648" rtl="0" eaLnBrk="0" fontAlgn="base" hangingPunct="0">
        <a:spcBef>
          <a:spcPct val="20000"/>
        </a:spcBef>
        <a:spcAft>
          <a:spcPct val="0"/>
        </a:spcAft>
        <a:buSzPct val="100000"/>
        <a:buChar char="•"/>
        <a:defRPr sz="12280">
          <a:solidFill>
            <a:schemeClr val="tx1"/>
          </a:solidFill>
          <a:latin typeface="+mn-lt"/>
        </a:defRPr>
      </a:lvl8pPr>
      <a:lvl9pPr marL="14974382" indent="-1403404" algn="l" defTabSz="5615648" rtl="0" eaLnBrk="0" fontAlgn="base" hangingPunct="0">
        <a:spcBef>
          <a:spcPct val="20000"/>
        </a:spcBef>
        <a:spcAft>
          <a:spcPct val="0"/>
        </a:spcAft>
        <a:buSzPct val="100000"/>
        <a:buChar char="•"/>
        <a:defRPr sz="12280">
          <a:solidFill>
            <a:schemeClr val="tx1"/>
          </a:solidFill>
          <a:latin typeface="+mn-lt"/>
        </a:defRPr>
      </a:lvl9pPr>
    </p:bodyStyle>
    <p:otherStyle>
      <a:defPPr>
        <a:defRPr lang="en-US"/>
      </a:defPPr>
      <a:lvl1pPr marL="0" algn="l" defTabSz="1169841" rtl="0" eaLnBrk="1" latinLnBrk="0" hangingPunct="1">
        <a:defRPr sz="2303" kern="1200">
          <a:solidFill>
            <a:schemeClr val="tx1"/>
          </a:solidFill>
          <a:latin typeface="+mn-lt"/>
          <a:ea typeface="+mn-ea"/>
          <a:cs typeface="+mn-cs"/>
        </a:defRPr>
      </a:lvl1pPr>
      <a:lvl2pPr marL="584923" algn="l" defTabSz="1169841" rtl="0" eaLnBrk="1" latinLnBrk="0" hangingPunct="1">
        <a:defRPr sz="2303" kern="1200">
          <a:solidFill>
            <a:schemeClr val="tx1"/>
          </a:solidFill>
          <a:latin typeface="+mn-lt"/>
          <a:ea typeface="+mn-ea"/>
          <a:cs typeface="+mn-cs"/>
        </a:defRPr>
      </a:lvl2pPr>
      <a:lvl3pPr marL="1169841" algn="l" defTabSz="1169841" rtl="0" eaLnBrk="1" latinLnBrk="0" hangingPunct="1">
        <a:defRPr sz="2303" kern="1200">
          <a:solidFill>
            <a:schemeClr val="tx1"/>
          </a:solidFill>
          <a:latin typeface="+mn-lt"/>
          <a:ea typeface="+mn-ea"/>
          <a:cs typeface="+mn-cs"/>
        </a:defRPr>
      </a:lvl3pPr>
      <a:lvl4pPr marL="1754762" algn="l" defTabSz="1169841" rtl="0" eaLnBrk="1" latinLnBrk="0" hangingPunct="1">
        <a:defRPr sz="2303" kern="1200">
          <a:solidFill>
            <a:schemeClr val="tx1"/>
          </a:solidFill>
          <a:latin typeface="+mn-lt"/>
          <a:ea typeface="+mn-ea"/>
          <a:cs typeface="+mn-cs"/>
        </a:defRPr>
      </a:lvl4pPr>
      <a:lvl5pPr marL="2339684" algn="l" defTabSz="1169841" rtl="0" eaLnBrk="1" latinLnBrk="0" hangingPunct="1">
        <a:defRPr sz="2303" kern="1200">
          <a:solidFill>
            <a:schemeClr val="tx1"/>
          </a:solidFill>
          <a:latin typeface="+mn-lt"/>
          <a:ea typeface="+mn-ea"/>
          <a:cs typeface="+mn-cs"/>
        </a:defRPr>
      </a:lvl5pPr>
      <a:lvl6pPr marL="2924605" algn="l" defTabSz="1169841" rtl="0" eaLnBrk="1" latinLnBrk="0" hangingPunct="1">
        <a:defRPr sz="2303" kern="1200">
          <a:solidFill>
            <a:schemeClr val="tx1"/>
          </a:solidFill>
          <a:latin typeface="+mn-lt"/>
          <a:ea typeface="+mn-ea"/>
          <a:cs typeface="+mn-cs"/>
        </a:defRPr>
      </a:lvl6pPr>
      <a:lvl7pPr marL="3509525" algn="l" defTabSz="1169841" rtl="0" eaLnBrk="1" latinLnBrk="0" hangingPunct="1">
        <a:defRPr sz="2303" kern="1200">
          <a:solidFill>
            <a:schemeClr val="tx1"/>
          </a:solidFill>
          <a:latin typeface="+mn-lt"/>
          <a:ea typeface="+mn-ea"/>
          <a:cs typeface="+mn-cs"/>
        </a:defRPr>
      </a:lvl7pPr>
      <a:lvl8pPr marL="4094447" algn="l" defTabSz="1169841" rtl="0" eaLnBrk="1" latinLnBrk="0" hangingPunct="1">
        <a:defRPr sz="2303" kern="1200">
          <a:solidFill>
            <a:schemeClr val="tx1"/>
          </a:solidFill>
          <a:latin typeface="+mn-lt"/>
          <a:ea typeface="+mn-ea"/>
          <a:cs typeface="+mn-cs"/>
        </a:defRPr>
      </a:lvl8pPr>
      <a:lvl9pPr marL="4679368" algn="l" defTabSz="1169841" rtl="0" eaLnBrk="1" latinLnBrk="0" hangingPunct="1">
        <a:defRPr sz="2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diagramLayout" Target="../diagrams/layout1.xml"/><Relationship Id="rId2" Type="http://schemas.openxmlformats.org/officeDocument/2006/relationships/notesSlide" Target="../notesSlides/notesSlide1.xml"/><Relationship Id="rId16"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Data" Target="../diagrams/data1.xml"/><Relationship Id="rId5" Type="http://schemas.openxmlformats.org/officeDocument/2006/relationships/image" Target="../media/image3.png"/><Relationship Id="rId15" Type="http://schemas.microsoft.com/office/2007/relationships/diagramDrawing" Target="../diagrams/drawing1.xml"/><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6074190" y="599335"/>
            <a:ext cx="33092891" cy="2435898"/>
          </a:xfrm>
          <a:ln/>
        </p:spPr>
        <p:style>
          <a:lnRef idx="1">
            <a:schemeClr val="accent1"/>
          </a:lnRef>
          <a:fillRef idx="2">
            <a:schemeClr val="accent1"/>
          </a:fillRef>
          <a:effectRef idx="1">
            <a:schemeClr val="accent1"/>
          </a:effectRef>
          <a:fontRef idx="minor">
            <a:schemeClr val="dk1"/>
          </a:fontRef>
        </p:style>
        <p:txBody>
          <a:bodyPr/>
          <a:lstStyle/>
          <a:p>
            <a:pPr>
              <a:defRPr/>
            </a:pPr>
            <a:br>
              <a:rPr lang="en-US" sz="600" dirty="0">
                <a:solidFill>
                  <a:srgbClr val="002060"/>
                </a:solidFill>
                <a:latin typeface="Helvetica" charset="0"/>
                <a:cs typeface="Helvetica"/>
              </a:rPr>
            </a:br>
            <a:r>
              <a:rPr lang="en-US" sz="14000" b="1" dirty="0">
                <a:solidFill>
                  <a:srgbClr val="002060"/>
                </a:solidFill>
                <a:latin typeface="Helvetica" charset="0"/>
                <a:cs typeface="Helvetica"/>
              </a:rPr>
              <a:t>Test Fixture for Flight Components</a:t>
            </a:r>
            <a:endParaRPr lang="en-US" sz="14000" b="1" dirty="0">
              <a:solidFill>
                <a:srgbClr val="002060"/>
              </a:solidFill>
              <a:latin typeface="Helvetica" charset="0"/>
            </a:endParaRPr>
          </a:p>
        </p:txBody>
      </p:sp>
      <p:sp>
        <p:nvSpPr>
          <p:cNvPr id="2" name="Rectangle 4"/>
          <p:cNvSpPr>
            <a:spLocks noChangeArrowheads="1"/>
          </p:cNvSpPr>
          <p:nvPr/>
        </p:nvSpPr>
        <p:spPr bwMode="auto">
          <a:xfrm>
            <a:off x="6074189" y="3106042"/>
            <a:ext cx="33092891" cy="1892180"/>
          </a:xfrm>
          <a:prstGeom prst="rect">
            <a:avLst/>
          </a:prstGeom>
          <a:noFill/>
          <a:ln w="12700">
            <a:solidFill>
              <a:schemeClr val="bg2"/>
            </a:solidFill>
            <a:miter lim="800000"/>
            <a:headEnd/>
            <a:tailEnd/>
          </a:ln>
        </p:spPr>
        <p:txBody>
          <a:bodyPr lIns="564635" tIns="282316" rIns="564635" bIns="282316" anchor="ctr"/>
          <a:lstStyle/>
          <a:p>
            <a:pPr algn="ctr" defTabSz="5615648" eaLnBrk="0" hangingPunct="0">
              <a:tabLst>
                <a:tab pos="17255168" algn="l"/>
              </a:tabLst>
            </a:pPr>
            <a:r>
              <a:rPr lang="en-US" sz="8000" b="1" dirty="0" err="1">
                <a:cs typeface="Helvetica"/>
              </a:rPr>
              <a:t>Abdulaziz</a:t>
            </a:r>
            <a:r>
              <a:rPr lang="en-US" sz="8000" b="1" dirty="0">
                <a:cs typeface="Helvetica"/>
              </a:rPr>
              <a:t> </a:t>
            </a:r>
            <a:r>
              <a:rPr lang="en-US" sz="8000" b="1" dirty="0" err="1">
                <a:cs typeface="Helvetica"/>
              </a:rPr>
              <a:t>Alzaid</a:t>
            </a:r>
            <a:r>
              <a:rPr lang="en-US" sz="8000" b="1" dirty="0">
                <a:cs typeface="Helvetica"/>
              </a:rPr>
              <a:t>, Shanna Lechelt, Israel Sotelo, Alexandra Spotts</a:t>
            </a:r>
          </a:p>
        </p:txBody>
      </p:sp>
      <p:sp>
        <p:nvSpPr>
          <p:cNvPr id="1030" name="Rectangle 7"/>
          <p:cNvSpPr>
            <a:spLocks noChangeArrowheads="1"/>
          </p:cNvSpPr>
          <p:nvPr/>
        </p:nvSpPr>
        <p:spPr bwMode="auto">
          <a:xfrm>
            <a:off x="4667057" y="-2242411"/>
            <a:ext cx="1251645" cy="2026886"/>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31" name="Rectangle 8"/>
          <p:cNvSpPr>
            <a:spLocks noChangeArrowheads="1"/>
          </p:cNvSpPr>
          <p:nvPr/>
        </p:nvSpPr>
        <p:spPr bwMode="auto">
          <a:xfrm>
            <a:off x="6074189" y="5146895"/>
            <a:ext cx="33106860" cy="1811738"/>
          </a:xfrm>
          <a:prstGeom prst="rect">
            <a:avLst/>
          </a:prstGeom>
          <a:noFill/>
          <a:ln w="12700">
            <a:solidFill>
              <a:srgbClr val="1F0AFE"/>
            </a:solidFill>
            <a:miter lim="800000"/>
            <a:headEnd/>
            <a:tailEnd/>
          </a:ln>
        </p:spPr>
        <p:txBody>
          <a:bodyPr lIns="564635" tIns="282316" rIns="564635" bIns="282316" anchor="ctr"/>
          <a:lstStyle/>
          <a:p>
            <a:pPr algn="ctr" defTabSz="5615648" eaLnBrk="0" hangingPunct="0"/>
            <a:r>
              <a:rPr lang="en-US" sz="6000" b="1" dirty="0">
                <a:solidFill>
                  <a:schemeClr val="bg2"/>
                </a:solidFill>
              </a:rPr>
              <a:t>Department of Mechanical Engineering, Northern Arizona University</a:t>
            </a:r>
            <a:endParaRPr lang="en-US" sz="6000" b="1" dirty="0">
              <a:solidFill>
                <a:schemeClr val="bg2"/>
              </a:solidFill>
              <a:cs typeface="Helvetica"/>
            </a:endParaRPr>
          </a:p>
        </p:txBody>
      </p:sp>
      <p:sp>
        <p:nvSpPr>
          <p:cNvPr id="1032" name="Rectangle 18"/>
          <p:cNvSpPr>
            <a:spLocks noChangeArrowheads="1"/>
          </p:cNvSpPr>
          <p:nvPr/>
        </p:nvSpPr>
        <p:spPr bwMode="auto">
          <a:xfrm>
            <a:off x="4609510" y="1411183"/>
            <a:ext cx="3972174" cy="1689767"/>
          </a:xfrm>
          <a:prstGeom prst="rect">
            <a:avLst/>
          </a:prstGeom>
          <a:noFill/>
          <a:ln w="12700">
            <a:noFill/>
            <a:miter lim="800000"/>
            <a:headEnd/>
            <a:tailEnd/>
          </a:ln>
        </p:spPr>
        <p:txBody>
          <a:bodyPr lIns="115771" tIns="56869" rIns="115771" bIns="56869">
            <a:spAutoFit/>
          </a:bodyPr>
          <a:lstStyle/>
          <a:p>
            <a:pPr eaLnBrk="0" hangingPunct="0">
              <a:spcBef>
                <a:spcPct val="50000"/>
              </a:spcBef>
            </a:pPr>
            <a:r>
              <a:rPr lang="en-US" sz="10234" b="1">
                <a:solidFill>
                  <a:srgbClr val="FAFD00"/>
                </a:solidFill>
              </a:rPr>
              <a:t>	</a:t>
            </a:r>
          </a:p>
        </p:txBody>
      </p:sp>
      <p:sp>
        <p:nvSpPr>
          <p:cNvPr id="1035" name="Rectangle 21"/>
          <p:cNvSpPr>
            <a:spLocks noChangeArrowheads="1"/>
          </p:cNvSpPr>
          <p:nvPr/>
        </p:nvSpPr>
        <p:spPr bwMode="auto">
          <a:xfrm>
            <a:off x="4667053" y="938244"/>
            <a:ext cx="4862711" cy="1273299"/>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39" name="Rectangle 29"/>
          <p:cNvSpPr>
            <a:spLocks noChangeArrowheads="1"/>
          </p:cNvSpPr>
          <p:nvPr/>
        </p:nvSpPr>
        <p:spPr bwMode="auto">
          <a:xfrm>
            <a:off x="4667053" y="28267404"/>
            <a:ext cx="4862711" cy="1650093"/>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41" name="Rectangle 37"/>
          <p:cNvSpPr>
            <a:spLocks noChangeArrowheads="1"/>
          </p:cNvSpPr>
          <p:nvPr/>
        </p:nvSpPr>
        <p:spPr bwMode="auto">
          <a:xfrm>
            <a:off x="14255804" y="36278792"/>
            <a:ext cx="4862711" cy="5503771"/>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42" name="Rectangle 41"/>
          <p:cNvSpPr>
            <a:spLocks noChangeArrowheads="1"/>
          </p:cNvSpPr>
          <p:nvPr/>
        </p:nvSpPr>
        <p:spPr bwMode="auto">
          <a:xfrm>
            <a:off x="-8147148" y="4755562"/>
            <a:ext cx="7599609" cy="26096718"/>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46" name="Rectangle 49"/>
          <p:cNvSpPr>
            <a:spLocks noChangeArrowheads="1"/>
          </p:cNvSpPr>
          <p:nvPr/>
        </p:nvSpPr>
        <p:spPr bwMode="auto">
          <a:xfrm>
            <a:off x="356797" y="2471403"/>
            <a:ext cx="9171535" cy="5471315"/>
          </a:xfrm>
          <a:prstGeom prst="rect">
            <a:avLst/>
          </a:prstGeom>
          <a:noFill/>
          <a:ln w="12700">
            <a:noFill/>
            <a:miter lim="800000"/>
            <a:headEnd/>
            <a:tailEnd/>
          </a:ln>
        </p:spPr>
        <p:txBody>
          <a:bodyPr lIns="115771" tIns="56869" rIns="115771" bIns="56869">
            <a:spAutoFit/>
          </a:bodyPr>
          <a:lstStyle/>
          <a:p>
            <a:pPr algn="just" eaLnBrk="0" hangingPunct="0">
              <a:spcBef>
                <a:spcPct val="50000"/>
              </a:spcBef>
            </a:pPr>
            <a:endParaRPr lang="en-US" sz="4095"/>
          </a:p>
          <a:p>
            <a:pPr algn="just" eaLnBrk="0" hangingPunct="0">
              <a:spcBef>
                <a:spcPct val="50000"/>
              </a:spcBef>
            </a:pPr>
            <a:endParaRPr lang="en-US" sz="4095" b="1"/>
          </a:p>
          <a:p>
            <a:pPr algn="just" eaLnBrk="0" hangingPunct="0">
              <a:spcBef>
                <a:spcPct val="50000"/>
              </a:spcBef>
            </a:pPr>
            <a:endParaRPr lang="en-US" sz="4095" b="1"/>
          </a:p>
          <a:p>
            <a:pPr algn="just" eaLnBrk="0" hangingPunct="0">
              <a:spcBef>
                <a:spcPct val="50000"/>
              </a:spcBef>
            </a:pPr>
            <a:endParaRPr lang="en-US" sz="4095" b="1"/>
          </a:p>
          <a:p>
            <a:pPr algn="just" eaLnBrk="0" hangingPunct="0">
              <a:spcBef>
                <a:spcPct val="50000"/>
              </a:spcBef>
            </a:pPr>
            <a:endParaRPr lang="en-US" sz="4095" b="1"/>
          </a:p>
          <a:p>
            <a:pPr algn="just" eaLnBrk="0" latinLnBrk="1" hangingPunct="0">
              <a:spcBef>
                <a:spcPct val="50000"/>
              </a:spcBef>
            </a:pPr>
            <a:endParaRPr lang="en-US" sz="4095" b="1"/>
          </a:p>
        </p:txBody>
      </p:sp>
      <p:sp>
        <p:nvSpPr>
          <p:cNvPr id="1047" name="Rectangle 63"/>
          <p:cNvSpPr>
            <a:spLocks noChangeArrowheads="1"/>
          </p:cNvSpPr>
          <p:nvPr/>
        </p:nvSpPr>
        <p:spPr bwMode="auto">
          <a:xfrm>
            <a:off x="30189097" y="27386490"/>
            <a:ext cx="9142758" cy="665897"/>
          </a:xfrm>
          <a:prstGeom prst="rect">
            <a:avLst/>
          </a:prstGeom>
          <a:noFill/>
          <a:ln w="12700">
            <a:noFill/>
            <a:miter lim="800000"/>
            <a:headEnd/>
            <a:tailEnd/>
          </a:ln>
        </p:spPr>
        <p:txBody>
          <a:bodyPr lIns="115771" tIns="56869" rIns="115771" bIns="56869">
            <a:spAutoFit/>
          </a:bodyPr>
          <a:lstStyle/>
          <a:p>
            <a:pPr algn="just" eaLnBrk="0" hangingPunct="0">
              <a:spcBef>
                <a:spcPct val="50000"/>
              </a:spcBef>
            </a:pPr>
            <a:endParaRPr lang="en-US" sz="3581"/>
          </a:p>
        </p:txBody>
      </p:sp>
      <p:sp>
        <p:nvSpPr>
          <p:cNvPr id="1048" name="Rectangle 64"/>
          <p:cNvSpPr>
            <a:spLocks noChangeArrowheads="1"/>
          </p:cNvSpPr>
          <p:nvPr/>
        </p:nvSpPr>
        <p:spPr bwMode="auto">
          <a:xfrm>
            <a:off x="695860" y="8538198"/>
            <a:ext cx="11887198" cy="5654827"/>
          </a:xfrm>
          <a:prstGeom prst="rect">
            <a:avLst/>
          </a:prstGeom>
          <a:noFill/>
          <a:ln w="12700">
            <a:noFill/>
            <a:miter lim="800000"/>
            <a:headEnd/>
            <a:tailEnd/>
          </a:ln>
        </p:spPr>
        <p:txBody>
          <a:bodyPr wrap="square" lIns="115771" tIns="56869" rIns="115771" bIns="56869" anchor="t">
            <a:spAutoFit/>
          </a:bodyPr>
          <a:lstStyle/>
          <a:p>
            <a:pPr algn="just" eaLnBrk="0" hangingPunct="0">
              <a:spcBef>
                <a:spcPct val="50000"/>
              </a:spcBef>
            </a:pPr>
            <a:r>
              <a:rPr lang="en-US" sz="3000" b="1" dirty="0">
                <a:cs typeface="Helvetica"/>
              </a:rPr>
              <a:t>The purpose of this project was to design a test fixture for missile components that simulates supersonic conditions. In the defense industry, it is necessary to test missile </a:t>
            </a:r>
            <a:r>
              <a:rPr lang="en-US" sz="3000" b="1" dirty="0" err="1">
                <a:cs typeface="Helvetica"/>
              </a:rPr>
              <a:t>radomes</a:t>
            </a:r>
            <a:r>
              <a:rPr lang="en-US" sz="3000" b="1" dirty="0">
                <a:cs typeface="Helvetica"/>
              </a:rPr>
              <a:t> and leading edges due to the extreme gravitational forces and temperatures the parts experience during flight. The team’s client, Chuck Vallance, indicated that most existing test systems require significant time and labor investments. The design chosen includes a universal plate that the </a:t>
            </a:r>
            <a:r>
              <a:rPr lang="en-US" sz="3000" b="1" dirty="0" err="1">
                <a:cs typeface="Helvetica"/>
              </a:rPr>
              <a:t>radome</a:t>
            </a:r>
            <a:r>
              <a:rPr lang="en-US" sz="3000" b="1" dirty="0">
                <a:cs typeface="Helvetica"/>
              </a:rPr>
              <a:t> attaches to, two A-frames to support the plate, quartz lamps to apply thermal loading, and a hydraulic ram to apply mechanical loading to the </a:t>
            </a:r>
            <a:r>
              <a:rPr lang="en-US" sz="3000" b="1" dirty="0" err="1">
                <a:cs typeface="Helvetica"/>
              </a:rPr>
              <a:t>radome</a:t>
            </a:r>
            <a:r>
              <a:rPr lang="en-US" sz="3000" b="1" dirty="0">
                <a:cs typeface="Helvetica"/>
              </a:rPr>
              <a:t>. Once the design was chosen, the team validated the design analytically. </a:t>
            </a:r>
          </a:p>
        </p:txBody>
      </p:sp>
      <p:sp>
        <p:nvSpPr>
          <p:cNvPr id="1052" name="Rectangle 38"/>
          <p:cNvSpPr>
            <a:spLocks noChangeArrowheads="1"/>
          </p:cNvSpPr>
          <p:nvPr/>
        </p:nvSpPr>
        <p:spPr bwMode="auto">
          <a:xfrm>
            <a:off x="10220332" y="2266110"/>
            <a:ext cx="9142758" cy="665897"/>
          </a:xfrm>
          <a:prstGeom prst="rect">
            <a:avLst/>
          </a:prstGeom>
          <a:noFill/>
          <a:ln w="12700">
            <a:noFill/>
            <a:miter lim="800000"/>
            <a:headEnd/>
            <a:tailEnd/>
          </a:ln>
        </p:spPr>
        <p:txBody>
          <a:bodyPr lIns="115771" tIns="56869" rIns="115771" bIns="56869">
            <a:spAutoFit/>
          </a:bodyPr>
          <a:lstStyle/>
          <a:p>
            <a:pPr algn="just" eaLnBrk="0" hangingPunct="0">
              <a:spcBef>
                <a:spcPct val="50000"/>
              </a:spcBef>
            </a:pPr>
            <a:endParaRPr lang="en-US" sz="3581"/>
          </a:p>
        </p:txBody>
      </p:sp>
      <p:sp>
        <p:nvSpPr>
          <p:cNvPr id="1058" name="TextBox 59"/>
          <p:cNvSpPr txBox="1">
            <a:spLocks noChangeArrowheads="1"/>
          </p:cNvSpPr>
          <p:nvPr/>
        </p:nvSpPr>
        <p:spPr bwMode="auto">
          <a:xfrm>
            <a:off x="13837761" y="8558895"/>
            <a:ext cx="11983566" cy="523220"/>
          </a:xfrm>
          <a:prstGeom prst="rect">
            <a:avLst/>
          </a:prstGeom>
          <a:noFill/>
          <a:ln w="9525">
            <a:noFill/>
            <a:miter lim="800000"/>
            <a:headEnd/>
            <a:tailEnd/>
          </a:ln>
        </p:spPr>
        <p:txBody>
          <a:bodyPr wrap="square" anchor="t">
            <a:spAutoFit/>
          </a:bodyPr>
          <a:lstStyle/>
          <a:p>
            <a:pPr algn="just" eaLnBrk="0" hangingPunct="0">
              <a:spcBef>
                <a:spcPct val="50000"/>
              </a:spcBef>
            </a:pPr>
            <a:endParaRPr lang="en-US" b="1" dirty="0"/>
          </a:p>
        </p:txBody>
      </p:sp>
      <p:sp>
        <p:nvSpPr>
          <p:cNvPr id="1097" name="TextBox 69"/>
          <p:cNvSpPr txBox="1">
            <a:spLocks noChangeArrowheads="1"/>
          </p:cNvSpPr>
          <p:nvPr/>
        </p:nvSpPr>
        <p:spPr bwMode="auto">
          <a:xfrm>
            <a:off x="27063435" y="28465985"/>
            <a:ext cx="11983566" cy="2554545"/>
          </a:xfrm>
          <a:prstGeom prst="rect">
            <a:avLst/>
          </a:prstGeom>
          <a:noFill/>
          <a:ln w="9525">
            <a:noFill/>
            <a:miter lim="800000"/>
            <a:headEnd/>
            <a:tailEnd/>
          </a:ln>
        </p:spPr>
        <p:txBody>
          <a:bodyPr wrap="square" anchor="t">
            <a:spAutoFit/>
          </a:bodyPr>
          <a:lstStyle/>
          <a:p>
            <a:pPr algn="just" eaLnBrk="0" hangingPunct="0"/>
            <a:r>
              <a:rPr lang="en-US" sz="3200" dirty="0">
                <a:solidFill>
                  <a:srgbClr val="FF0000"/>
                </a:solidFill>
              </a:rPr>
              <a:t>Chuck Vallance</a:t>
            </a:r>
            <a:r>
              <a:rPr lang="en-US" sz="3200" dirty="0">
                <a:solidFill>
                  <a:srgbClr val="FF0000"/>
                </a:solidFill>
                <a:cs typeface="Helvetica"/>
              </a:rPr>
              <a:t> </a:t>
            </a:r>
          </a:p>
          <a:p>
            <a:pPr algn="just" eaLnBrk="0" hangingPunct="0"/>
            <a:r>
              <a:rPr lang="en-US" sz="3200" dirty="0">
                <a:solidFill>
                  <a:srgbClr val="FF0000"/>
                </a:solidFill>
                <a:cs typeface="Helvetica"/>
              </a:rPr>
              <a:t>Dr. Sarah Oman</a:t>
            </a:r>
          </a:p>
          <a:p>
            <a:pPr algn="just" eaLnBrk="0" hangingPunct="0"/>
            <a:r>
              <a:rPr lang="en-US" sz="3200" dirty="0">
                <a:solidFill>
                  <a:srgbClr val="FF0000"/>
                </a:solidFill>
                <a:cs typeface="Helvetica"/>
              </a:rPr>
              <a:t>David Willy</a:t>
            </a:r>
          </a:p>
          <a:p>
            <a:pPr algn="just" eaLnBrk="0" hangingPunct="0"/>
            <a:r>
              <a:rPr lang="en-US" sz="3200" dirty="0">
                <a:solidFill>
                  <a:srgbClr val="FF0000"/>
                </a:solidFill>
                <a:cs typeface="Helvetica"/>
              </a:rPr>
              <a:t>Brandon Lurie</a:t>
            </a:r>
          </a:p>
          <a:p>
            <a:pPr algn="just" eaLnBrk="0" hangingPunct="0"/>
            <a:r>
              <a:rPr lang="en-US" sz="3200" dirty="0">
                <a:solidFill>
                  <a:srgbClr val="FF0000"/>
                </a:solidFill>
                <a:cs typeface="Helvetica"/>
              </a:rPr>
              <a:t>Amy Swartz</a:t>
            </a:r>
          </a:p>
        </p:txBody>
      </p:sp>
      <p:sp>
        <p:nvSpPr>
          <p:cNvPr id="42" name="TextBox 73"/>
          <p:cNvSpPr txBox="1">
            <a:spLocks noChangeArrowheads="1"/>
          </p:cNvSpPr>
          <p:nvPr/>
        </p:nvSpPr>
        <p:spPr bwMode="auto">
          <a:xfrm>
            <a:off x="27063435" y="8389380"/>
            <a:ext cx="11983454" cy="2169825"/>
          </a:xfrm>
          <a:prstGeom prst="rect">
            <a:avLst/>
          </a:prstGeom>
          <a:noFill/>
          <a:ln w="9525">
            <a:noFill/>
            <a:miter lim="800000"/>
            <a:headEnd/>
            <a:tailEnd/>
          </a:ln>
        </p:spPr>
        <p:txBody>
          <a:bodyPr wrap="square" anchor="t">
            <a:spAutoFit/>
          </a:bodyPr>
          <a:lstStyle/>
          <a:p>
            <a:pPr algn="just" eaLnBrk="0" hangingPunct="0">
              <a:spcBef>
                <a:spcPct val="50000"/>
              </a:spcBef>
            </a:pPr>
            <a:r>
              <a:rPr lang="en-US" sz="3000" b="1" dirty="0">
                <a:cs typeface="Helvetica"/>
              </a:rPr>
              <a:t>One example analysis was determining heat flux and temperature distribution in order to optimize the quartz lamp spacing around the </a:t>
            </a:r>
            <a:r>
              <a:rPr lang="en-US" sz="3000" b="1" dirty="0" err="1">
                <a:cs typeface="Helvetica"/>
              </a:rPr>
              <a:t>radome</a:t>
            </a:r>
            <a:r>
              <a:rPr lang="en-US" sz="3000" b="1" dirty="0">
                <a:cs typeface="Helvetica"/>
              </a:rPr>
              <a:t>.</a:t>
            </a:r>
          </a:p>
          <a:p>
            <a:pPr algn="just" eaLnBrk="0" hangingPunct="0">
              <a:spcBef>
                <a:spcPct val="50000"/>
              </a:spcBef>
            </a:pPr>
            <a:endParaRPr lang="en-US" sz="3000" dirty="0">
              <a:solidFill>
                <a:srgbClr val="FF0000"/>
              </a:solidFill>
            </a:endParaRPr>
          </a:p>
        </p:txBody>
      </p:sp>
      <p:sp>
        <p:nvSpPr>
          <p:cNvPr id="30" name="Rectangle 48">
            <a:extLst>
              <a:ext uri="{FF2B5EF4-FFF2-40B4-BE49-F238E27FC236}">
                <a16:creationId xmlns:a16="http://schemas.microsoft.com/office/drawing/2014/main" id="{DB2B8602-77F1-9940-933E-936BB148558F}"/>
              </a:ext>
            </a:extLst>
          </p:cNvPr>
          <p:cNvSpPr>
            <a:spLocks noChangeArrowheads="1"/>
          </p:cNvSpPr>
          <p:nvPr/>
        </p:nvSpPr>
        <p:spPr bwMode="auto">
          <a:xfrm>
            <a:off x="27063435" y="27423992"/>
            <a:ext cx="11889496" cy="88855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lvl="2" algn="ctr" eaLnBrk="0" hangingPunct="0"/>
            <a:r>
              <a:rPr lang="en-US" sz="4000" b="1" dirty="0">
                <a:solidFill>
                  <a:schemeClr val="tx1"/>
                </a:solidFill>
                <a:latin typeface="Helvetica" panose="020B0604020202020204" pitchFamily="34" charset="0"/>
                <a:cs typeface="Helvetica" panose="020B0604020202020204" pitchFamily="34" charset="0"/>
              </a:rPr>
              <a:t>Acknowledgements</a:t>
            </a:r>
          </a:p>
        </p:txBody>
      </p:sp>
      <p:sp>
        <p:nvSpPr>
          <p:cNvPr id="33" name="Rectangle 24">
            <a:extLst>
              <a:ext uri="{FF2B5EF4-FFF2-40B4-BE49-F238E27FC236}">
                <a16:creationId xmlns:a16="http://schemas.microsoft.com/office/drawing/2014/main" id="{ADE03C71-F66B-884D-917D-AA0538FE19E6}"/>
              </a:ext>
            </a:extLst>
          </p:cNvPr>
          <p:cNvSpPr>
            <a:spLocks noChangeArrowheads="1"/>
          </p:cNvSpPr>
          <p:nvPr/>
        </p:nvSpPr>
        <p:spPr bwMode="auto">
          <a:xfrm>
            <a:off x="717631" y="7425869"/>
            <a:ext cx="11983566"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Abstract</a:t>
            </a:r>
          </a:p>
        </p:txBody>
      </p:sp>
      <p:sp>
        <p:nvSpPr>
          <p:cNvPr id="34" name="Rectangle 24">
            <a:extLst>
              <a:ext uri="{FF2B5EF4-FFF2-40B4-BE49-F238E27FC236}">
                <a16:creationId xmlns:a16="http://schemas.microsoft.com/office/drawing/2014/main" id="{B885EF75-73E8-F840-9D70-A63177F77B85}"/>
              </a:ext>
            </a:extLst>
          </p:cNvPr>
          <p:cNvSpPr>
            <a:spLocks noChangeArrowheads="1"/>
          </p:cNvSpPr>
          <p:nvPr/>
        </p:nvSpPr>
        <p:spPr bwMode="auto">
          <a:xfrm>
            <a:off x="693802" y="21386106"/>
            <a:ext cx="12050040" cy="10416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Customer and Engineering Requirements</a:t>
            </a:r>
          </a:p>
        </p:txBody>
      </p:sp>
      <p:sp>
        <p:nvSpPr>
          <p:cNvPr id="35" name="Rectangle 24">
            <a:extLst>
              <a:ext uri="{FF2B5EF4-FFF2-40B4-BE49-F238E27FC236}">
                <a16:creationId xmlns:a16="http://schemas.microsoft.com/office/drawing/2014/main" id="{3263DEA0-FFC7-6E43-BCCF-DA262782CFC6}"/>
              </a:ext>
            </a:extLst>
          </p:cNvPr>
          <p:cNvSpPr>
            <a:spLocks noChangeArrowheads="1"/>
          </p:cNvSpPr>
          <p:nvPr/>
        </p:nvSpPr>
        <p:spPr bwMode="auto">
          <a:xfrm>
            <a:off x="740510" y="14374284"/>
            <a:ext cx="11983566"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Introduction</a:t>
            </a:r>
          </a:p>
        </p:txBody>
      </p:sp>
      <p:sp>
        <p:nvSpPr>
          <p:cNvPr id="36" name="Rectangle 24">
            <a:extLst>
              <a:ext uri="{FF2B5EF4-FFF2-40B4-BE49-F238E27FC236}">
                <a16:creationId xmlns:a16="http://schemas.microsoft.com/office/drawing/2014/main" id="{1B963AAA-5290-9248-8D48-0C7874FE3769}"/>
              </a:ext>
            </a:extLst>
          </p:cNvPr>
          <p:cNvSpPr>
            <a:spLocks noChangeArrowheads="1"/>
          </p:cNvSpPr>
          <p:nvPr/>
        </p:nvSpPr>
        <p:spPr bwMode="auto">
          <a:xfrm>
            <a:off x="27063435" y="24436130"/>
            <a:ext cx="11983566"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Results</a:t>
            </a:r>
          </a:p>
        </p:txBody>
      </p:sp>
      <p:sp>
        <p:nvSpPr>
          <p:cNvPr id="37" name="Rectangle 24">
            <a:extLst>
              <a:ext uri="{FF2B5EF4-FFF2-40B4-BE49-F238E27FC236}">
                <a16:creationId xmlns:a16="http://schemas.microsoft.com/office/drawing/2014/main" id="{640C71BB-A20D-1C40-9363-9EEAA1CB69CD}"/>
              </a:ext>
            </a:extLst>
          </p:cNvPr>
          <p:cNvSpPr>
            <a:spLocks noChangeArrowheads="1"/>
          </p:cNvSpPr>
          <p:nvPr/>
        </p:nvSpPr>
        <p:spPr bwMode="auto">
          <a:xfrm>
            <a:off x="13837761" y="7425869"/>
            <a:ext cx="11983454"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CAD Images</a:t>
            </a:r>
          </a:p>
        </p:txBody>
      </p:sp>
      <p:sp>
        <p:nvSpPr>
          <p:cNvPr id="40" name="Rectangle 24">
            <a:extLst>
              <a:ext uri="{FF2B5EF4-FFF2-40B4-BE49-F238E27FC236}">
                <a16:creationId xmlns:a16="http://schemas.microsoft.com/office/drawing/2014/main" id="{20A58F76-6304-6F46-928E-CF050912EC63}"/>
              </a:ext>
            </a:extLst>
          </p:cNvPr>
          <p:cNvSpPr>
            <a:spLocks noChangeArrowheads="1"/>
          </p:cNvSpPr>
          <p:nvPr/>
        </p:nvSpPr>
        <p:spPr bwMode="auto">
          <a:xfrm>
            <a:off x="13837761" y="19866800"/>
            <a:ext cx="11983566"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Analyses</a:t>
            </a:r>
          </a:p>
        </p:txBody>
      </p:sp>
      <p:graphicFrame>
        <p:nvGraphicFramePr>
          <p:cNvPr id="7" name="Table 6">
            <a:extLst>
              <a:ext uri="{FF2B5EF4-FFF2-40B4-BE49-F238E27FC236}">
                <a16:creationId xmlns:a16="http://schemas.microsoft.com/office/drawing/2014/main" id="{5C4DE0CF-ABDA-2841-88A6-19BC6A0A45F6}"/>
              </a:ext>
            </a:extLst>
          </p:cNvPr>
          <p:cNvGraphicFramePr>
            <a:graphicFrameLocks noGrp="1"/>
          </p:cNvGraphicFramePr>
          <p:nvPr>
            <p:extLst>
              <p:ext uri="{D42A27DB-BD31-4B8C-83A1-F6EECF244321}">
                <p14:modId xmlns:p14="http://schemas.microsoft.com/office/powerpoint/2010/main" val="4278774070"/>
              </p:ext>
            </p:extLst>
          </p:nvPr>
        </p:nvGraphicFramePr>
        <p:xfrm>
          <a:off x="1684837" y="24442035"/>
          <a:ext cx="10031264" cy="6316129"/>
        </p:xfrm>
        <a:graphic>
          <a:graphicData uri="http://schemas.openxmlformats.org/drawingml/2006/table">
            <a:tbl>
              <a:tblPr firstRow="1">
                <a:tableStyleId>{3C2FFA5D-87B4-456A-9821-1D502468CF0F}</a:tableStyleId>
              </a:tblPr>
              <a:tblGrid>
                <a:gridCol w="7152607">
                  <a:extLst>
                    <a:ext uri="{9D8B030D-6E8A-4147-A177-3AD203B41FA5}">
                      <a16:colId xmlns:a16="http://schemas.microsoft.com/office/drawing/2014/main" val="2487641242"/>
                    </a:ext>
                  </a:extLst>
                </a:gridCol>
                <a:gridCol w="2878657">
                  <a:extLst>
                    <a:ext uri="{9D8B030D-6E8A-4147-A177-3AD203B41FA5}">
                      <a16:colId xmlns:a16="http://schemas.microsoft.com/office/drawing/2014/main" val="2861277051"/>
                    </a:ext>
                  </a:extLst>
                </a:gridCol>
              </a:tblGrid>
              <a:tr h="622361">
                <a:tc>
                  <a:txBody>
                    <a:bodyPr/>
                    <a:lstStyle/>
                    <a:p>
                      <a:pPr algn="l" rtl="0" fontAlgn="base"/>
                      <a:r>
                        <a:rPr lang="en-US" sz="3000" b="1" dirty="0">
                          <a:solidFill>
                            <a:schemeClr val="tx1"/>
                          </a:solidFill>
                          <a:effectLst/>
                          <a:latin typeface="Helvetica" panose="020B0604020202020204" pitchFamily="34" charset="0"/>
                          <a:cs typeface="Helvetica" panose="020B0604020202020204" pitchFamily="34" charset="0"/>
                        </a:rPr>
                        <a:t>Engineering Requirement</a:t>
                      </a:r>
                      <a:r>
                        <a:rPr lang="en-US" sz="3000" b="1" dirty="0">
                          <a:effectLst/>
                          <a:latin typeface="Helvetica" panose="020B0604020202020204" pitchFamily="34" charset="0"/>
                          <a:cs typeface="Helvetica" panose="020B0604020202020204" pitchFamily="34" charset="0"/>
                        </a:rPr>
                        <a:t> </a:t>
                      </a:r>
                      <a:endParaRPr lang="en-US" sz="3000" b="1" i="0" dirty="0">
                        <a:solidFill>
                          <a:srgbClr val="FFFFFF"/>
                        </a:solidFill>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solidFill>
                            <a:schemeClr val="tx1"/>
                          </a:solidFill>
                          <a:effectLst/>
                          <a:latin typeface="Helvetica" panose="020B0604020202020204" pitchFamily="34" charset="0"/>
                          <a:cs typeface="Helvetica" panose="020B0604020202020204" pitchFamily="34" charset="0"/>
                        </a:rPr>
                        <a:t>Target Value</a:t>
                      </a:r>
                      <a:r>
                        <a:rPr lang="en-US" sz="3000" b="1" dirty="0">
                          <a:effectLst/>
                          <a:latin typeface="Helvetica" panose="020B0604020202020204" pitchFamily="34" charset="0"/>
                          <a:cs typeface="Helvetica" panose="020B0604020202020204" pitchFamily="34" charset="0"/>
                        </a:rPr>
                        <a:t> </a:t>
                      </a:r>
                      <a:endParaRPr lang="en-US" sz="3000" b="1" i="0" dirty="0">
                        <a:solidFill>
                          <a:srgbClr val="FFFFFF"/>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45003278"/>
                  </a:ext>
                </a:extLst>
              </a:tr>
              <a:tr h="669704">
                <a:tc>
                  <a:txBody>
                    <a:bodyPr/>
                    <a:lstStyle/>
                    <a:p>
                      <a:pPr algn="l" rtl="0" fontAlgn="base"/>
                      <a:r>
                        <a:rPr lang="en-US" sz="3000" b="1" dirty="0">
                          <a:effectLst/>
                          <a:latin typeface="Helvetica" panose="020B0604020202020204" pitchFamily="34" charset="0"/>
                          <a:cs typeface="Helvetica" panose="020B0604020202020204" pitchFamily="34" charset="0"/>
                        </a:rPr>
                        <a:t>Transports quickly from storage </a:t>
                      </a:r>
                      <a:endParaRPr lang="en-US" sz="3000" b="1" i="0" dirty="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1 </a:t>
                      </a:r>
                      <a:r>
                        <a:rPr lang="en-US" sz="3000" b="1" dirty="0" err="1">
                          <a:effectLst/>
                          <a:latin typeface="Helvetica" panose="020B0604020202020204" pitchFamily="34" charset="0"/>
                          <a:cs typeface="Helvetica" panose="020B0604020202020204" pitchFamily="34" charset="0"/>
                        </a:rPr>
                        <a:t>hr</a:t>
                      </a:r>
                      <a:r>
                        <a:rPr lang="en-US" sz="3000" b="1" dirty="0">
                          <a:effectLst/>
                          <a:latin typeface="Helvetica" panose="020B0604020202020204" pitchFamily="34" charset="0"/>
                          <a:cs typeface="Helvetica" panose="020B0604020202020204" pitchFamily="34" charset="0"/>
                        </a:rPr>
                        <a: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665665295"/>
                  </a:ext>
                </a:extLst>
              </a:tr>
              <a:tr h="669704">
                <a:tc>
                  <a:txBody>
                    <a:bodyPr/>
                    <a:lstStyle/>
                    <a:p>
                      <a:pPr algn="l" rtl="0" fontAlgn="base"/>
                      <a:r>
                        <a:rPr lang="en-US" sz="3000" b="1" dirty="0">
                          <a:effectLst/>
                          <a:latin typeface="Helvetica" panose="020B0604020202020204" pitchFamily="34" charset="0"/>
                          <a:cs typeface="Helvetica" panose="020B0604020202020204" pitchFamily="34" charset="0"/>
                        </a:rPr>
                        <a:t>Assembles quickly </a:t>
                      </a:r>
                      <a:endParaRPr lang="en-US" sz="3000" b="1" i="0" dirty="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2 </a:t>
                      </a:r>
                      <a:r>
                        <a:rPr lang="en-US" sz="3000" b="1" dirty="0" err="1">
                          <a:effectLst/>
                          <a:latin typeface="Helvetica" panose="020B0604020202020204" pitchFamily="34" charset="0"/>
                          <a:cs typeface="Helvetica" panose="020B0604020202020204" pitchFamily="34" charset="0"/>
                        </a:rPr>
                        <a:t>hrs</a:t>
                      </a:r>
                      <a:r>
                        <a:rPr lang="en-US" sz="3000" b="1" dirty="0">
                          <a:effectLst/>
                          <a:latin typeface="Helvetica" panose="020B0604020202020204" pitchFamily="34" charset="0"/>
                          <a:cs typeface="Helvetica" panose="020B0604020202020204" pitchFamily="34" charset="0"/>
                        </a:rPr>
                        <a: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685358"/>
                  </a:ext>
                </a:extLst>
              </a:tr>
              <a:tr h="669704">
                <a:tc>
                  <a:txBody>
                    <a:bodyPr/>
                    <a:lstStyle/>
                    <a:p>
                      <a:pPr algn="l" rtl="0" fontAlgn="base"/>
                      <a:r>
                        <a:rPr lang="en-US" sz="3000" b="1" dirty="0">
                          <a:effectLst/>
                          <a:latin typeface="Helvetica" panose="020B0604020202020204" pitchFamily="34" charset="0"/>
                          <a:cs typeface="Helvetica" panose="020B0604020202020204" pitchFamily="34" charset="0"/>
                        </a:rPr>
                        <a:t>Mounts to a standard bolt pattern  </a:t>
                      </a:r>
                      <a:endParaRPr lang="en-US" sz="3000" b="1" i="0" dirty="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6 inches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731336427"/>
                  </a:ext>
                </a:extLst>
              </a:tr>
              <a:tr h="669704">
                <a:tc>
                  <a:txBody>
                    <a:bodyPr/>
                    <a:lstStyle/>
                    <a:p>
                      <a:pPr algn="l" rtl="0" fontAlgn="base"/>
                      <a:r>
                        <a:rPr lang="en-US" sz="3000" b="1">
                          <a:effectLst/>
                          <a:latin typeface="Helvetica" panose="020B0604020202020204" pitchFamily="34" charset="0"/>
                          <a:cs typeface="Helvetica" panose="020B0604020202020204" pitchFamily="34" charset="0"/>
                        </a:rPr>
                        <a:t>Applies and withstands extreme loads </a:t>
                      </a:r>
                      <a:endParaRPr lang="en-US" sz="3000" b="1" i="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10</a:t>
                      </a:r>
                      <a:r>
                        <a:rPr lang="en-US" sz="3000" b="1" baseline="30000" dirty="0">
                          <a:effectLst/>
                          <a:latin typeface="Helvetica" panose="020B0604020202020204" pitchFamily="34" charset="0"/>
                          <a:cs typeface="Helvetica" panose="020B0604020202020204" pitchFamily="34" charset="0"/>
                        </a:rPr>
                        <a:t>6</a:t>
                      </a:r>
                      <a:r>
                        <a:rPr lang="en-US" sz="3000" b="1" dirty="0">
                          <a:effectLst/>
                          <a:latin typeface="Helvetica" panose="020B0604020202020204" pitchFamily="34" charset="0"/>
                          <a:cs typeface="Helvetica" panose="020B0604020202020204" pitchFamily="34" charset="0"/>
                        </a:rPr>
                        <a:t> in-</a:t>
                      </a:r>
                      <a:r>
                        <a:rPr lang="en-US" sz="3000" b="1" dirty="0" err="1">
                          <a:effectLst/>
                          <a:latin typeface="Helvetica" panose="020B0604020202020204" pitchFamily="34" charset="0"/>
                          <a:cs typeface="Helvetica" panose="020B0604020202020204" pitchFamily="34" charset="0"/>
                        </a:rPr>
                        <a:t>lb</a:t>
                      </a:r>
                      <a:r>
                        <a:rPr lang="en-US" sz="3000" b="1" dirty="0">
                          <a:effectLst/>
                          <a:latin typeface="Helvetica" panose="020B0604020202020204" pitchFamily="34" charset="0"/>
                          <a:cs typeface="Helvetica" panose="020B0604020202020204" pitchFamily="34" charset="0"/>
                        </a:rPr>
                        <a: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23959516"/>
                  </a:ext>
                </a:extLst>
              </a:tr>
              <a:tr h="669704">
                <a:tc>
                  <a:txBody>
                    <a:bodyPr/>
                    <a:lstStyle/>
                    <a:p>
                      <a:pPr algn="l" rtl="0" fontAlgn="base"/>
                      <a:r>
                        <a:rPr lang="en-US" sz="3000" b="1">
                          <a:effectLst/>
                          <a:latin typeface="Helvetica" panose="020B0604020202020204" pitchFamily="34" charset="0"/>
                          <a:cs typeface="Helvetica" panose="020B0604020202020204" pitchFamily="34" charset="0"/>
                        </a:rPr>
                        <a:t>Applies and withstands heat flux </a:t>
                      </a:r>
                      <a:endParaRPr lang="en-US" sz="3000" b="1" i="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75 W/m</a:t>
                      </a:r>
                      <a:r>
                        <a:rPr lang="en-US" sz="3000" b="1" baseline="30000" dirty="0">
                          <a:effectLst/>
                          <a:latin typeface="Helvetica" panose="020B0604020202020204" pitchFamily="34" charset="0"/>
                          <a:cs typeface="Helvetica" panose="020B0604020202020204" pitchFamily="34" charset="0"/>
                        </a:rPr>
                        <a:t>2</a:t>
                      </a:r>
                      <a:r>
                        <a:rPr lang="en-US" sz="3000" b="1" dirty="0">
                          <a:effectLst/>
                          <a:latin typeface="Helvetica" panose="020B0604020202020204" pitchFamily="34" charset="0"/>
                          <a:cs typeface="Helvetica" panose="020B0604020202020204" pitchFamily="34" charset="0"/>
                        </a:rPr>
                        <a: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356796310"/>
                  </a:ext>
                </a:extLst>
              </a:tr>
              <a:tr h="669704">
                <a:tc>
                  <a:txBody>
                    <a:bodyPr/>
                    <a:lstStyle/>
                    <a:p>
                      <a:pPr algn="l" rtl="0" fontAlgn="base"/>
                      <a:r>
                        <a:rPr lang="en-US" sz="3000" b="1">
                          <a:effectLst/>
                          <a:latin typeface="Helvetica" panose="020B0604020202020204" pitchFamily="34" charset="0"/>
                          <a:cs typeface="Helvetica" panose="020B0604020202020204" pitchFamily="34" charset="0"/>
                        </a:rPr>
                        <a:t>Ability to test parts up to 3 feet long </a:t>
                      </a:r>
                      <a:endParaRPr lang="en-US" sz="3000" b="1" i="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3 ft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786687195"/>
                  </a:ext>
                </a:extLst>
              </a:tr>
              <a:tr h="669704">
                <a:tc>
                  <a:txBody>
                    <a:bodyPr/>
                    <a:lstStyle/>
                    <a:p>
                      <a:pPr algn="l" rtl="0" fontAlgn="base"/>
                      <a:r>
                        <a:rPr lang="en-US" sz="3000" b="1">
                          <a:effectLst/>
                          <a:latin typeface="Helvetica" panose="020B0604020202020204" pitchFamily="34" charset="0"/>
                          <a:cs typeface="Helvetica" panose="020B0604020202020204" pitchFamily="34" charset="0"/>
                        </a:rPr>
                        <a:t>Safety Factor </a:t>
                      </a:r>
                      <a:endParaRPr lang="en-US" sz="3000" b="1" i="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4 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04502319"/>
                  </a:ext>
                </a:extLst>
              </a:tr>
              <a:tr h="669704">
                <a:tc>
                  <a:txBody>
                    <a:bodyPr/>
                    <a:lstStyle/>
                    <a:p>
                      <a:pPr algn="l" rtl="0" fontAlgn="base"/>
                      <a:r>
                        <a:rPr lang="en-US" sz="3000" b="1">
                          <a:effectLst/>
                          <a:latin typeface="Helvetica" panose="020B0604020202020204" pitchFamily="34" charset="0"/>
                          <a:cs typeface="Helvetica" panose="020B0604020202020204" pitchFamily="34" charset="0"/>
                        </a:rPr>
                        <a:t>Small storage space </a:t>
                      </a:r>
                      <a:endParaRPr lang="en-US" sz="3000" b="1" i="0">
                        <a:effectLst/>
                        <a:latin typeface="Helvetica" panose="020B0604020202020204" pitchFamily="34" charset="0"/>
                        <a:cs typeface="Helvetica" panose="020B0604020202020204" pitchFamily="34" charset="0"/>
                      </a:endParaRPr>
                    </a:p>
                  </a:txBody>
                  <a:tcPr/>
                </a:tc>
                <a:tc>
                  <a:txBody>
                    <a:bodyPr/>
                    <a:lstStyle/>
                    <a:p>
                      <a:pPr algn="l" rtl="0" fontAlgn="base"/>
                      <a:r>
                        <a:rPr lang="en-US" sz="3000" b="1" dirty="0">
                          <a:effectLst/>
                          <a:latin typeface="Helvetica" panose="020B0604020202020204" pitchFamily="34" charset="0"/>
                          <a:cs typeface="Helvetica" panose="020B0604020202020204" pitchFamily="34" charset="0"/>
                        </a:rPr>
                        <a:t>100 ft</a:t>
                      </a:r>
                      <a:r>
                        <a:rPr lang="en-US" sz="3000" b="1" baseline="30000" dirty="0">
                          <a:effectLst/>
                          <a:latin typeface="Helvetica" panose="020B0604020202020204" pitchFamily="34" charset="0"/>
                          <a:cs typeface="Helvetica" panose="020B0604020202020204" pitchFamily="34" charset="0"/>
                        </a:rPr>
                        <a:t>3</a:t>
                      </a:r>
                      <a:r>
                        <a:rPr lang="en-US" sz="3000" b="1" dirty="0">
                          <a:effectLst/>
                          <a:latin typeface="Helvetica" panose="020B0604020202020204" pitchFamily="34" charset="0"/>
                          <a:cs typeface="Helvetica" panose="020B0604020202020204" pitchFamily="34" charset="0"/>
                        </a:rPr>
                        <a:t> </a:t>
                      </a:r>
                      <a:endParaRPr lang="en-US" sz="3000" b="1" i="0" dirty="0">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533307362"/>
                  </a:ext>
                </a:extLst>
              </a:tr>
            </a:tbl>
          </a:graphicData>
        </a:graphic>
      </p:graphicFrame>
      <p:sp>
        <p:nvSpPr>
          <p:cNvPr id="47" name="Rectangle 24">
            <a:extLst>
              <a:ext uri="{FF2B5EF4-FFF2-40B4-BE49-F238E27FC236}">
                <a16:creationId xmlns:a16="http://schemas.microsoft.com/office/drawing/2014/main" id="{8031F6A8-825F-7845-97B9-8034973737A4}"/>
              </a:ext>
            </a:extLst>
          </p:cNvPr>
          <p:cNvSpPr>
            <a:spLocks noChangeArrowheads="1"/>
          </p:cNvSpPr>
          <p:nvPr/>
        </p:nvSpPr>
        <p:spPr bwMode="auto">
          <a:xfrm>
            <a:off x="26957891" y="7425869"/>
            <a:ext cx="11983566" cy="8898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15771" tIns="56869" rIns="115771" bIns="56869" anchor="ctr"/>
          <a:lstStyle/>
          <a:p>
            <a:pPr algn="ctr" eaLnBrk="0" hangingPunct="0"/>
            <a:r>
              <a:rPr lang="en-US" sz="4000" b="1" dirty="0">
                <a:solidFill>
                  <a:schemeClr val="tx1"/>
                </a:solidFill>
                <a:latin typeface="Helvetica" panose="020B0604020202020204" pitchFamily="34" charset="0"/>
                <a:cs typeface="Helvetica" panose="020B0604020202020204" pitchFamily="34" charset="0"/>
              </a:rPr>
              <a:t>Analyses (continued)</a:t>
            </a:r>
          </a:p>
        </p:txBody>
      </p:sp>
      <p:sp>
        <p:nvSpPr>
          <p:cNvPr id="8" name="Rectangle 7">
            <a:extLst>
              <a:ext uri="{FF2B5EF4-FFF2-40B4-BE49-F238E27FC236}">
                <a16:creationId xmlns:a16="http://schemas.microsoft.com/office/drawing/2014/main" id="{8628F334-D65F-0A44-BC55-058D5B6D58E9}"/>
              </a:ext>
            </a:extLst>
          </p:cNvPr>
          <p:cNvSpPr/>
          <p:nvPr/>
        </p:nvSpPr>
        <p:spPr>
          <a:xfrm>
            <a:off x="13837761" y="20872155"/>
            <a:ext cx="11787212" cy="5170646"/>
          </a:xfrm>
          <a:prstGeom prst="rect">
            <a:avLst/>
          </a:prstGeom>
        </p:spPr>
        <p:txBody>
          <a:bodyPr wrap="square">
            <a:spAutoFit/>
          </a:bodyPr>
          <a:lstStyle/>
          <a:p>
            <a:r>
              <a:rPr lang="en-US" sz="3000" b="1" dirty="0">
                <a:solidFill>
                  <a:srgbClr val="000000"/>
                </a:solidFill>
                <a:latin typeface="Helvetica" pitchFamily="2" charset="0"/>
              </a:rPr>
              <a:t>The following analyses were completed to validate that our design fulfilled all engineering requirements and hypothetically could be manufactured.</a:t>
            </a:r>
          </a:p>
          <a:p>
            <a:endParaRPr lang="en-US" sz="3000" b="1" dirty="0">
              <a:solidFill>
                <a:srgbClr val="000000"/>
              </a:solidFill>
              <a:latin typeface="Helvetica" pitchFamily="2" charset="0"/>
            </a:endParaRPr>
          </a:p>
          <a:p>
            <a:pPr>
              <a:buFont typeface="+mj-lt"/>
              <a:buAutoNum type="arabicPeriod"/>
            </a:pPr>
            <a:r>
              <a:rPr lang="en-US" sz="3000" b="1" dirty="0">
                <a:solidFill>
                  <a:srgbClr val="000000"/>
                </a:solidFill>
                <a:latin typeface="Helvetica" pitchFamily="2" charset="0"/>
              </a:rPr>
              <a:t> Compressible Flow/Mechanical Loading Calculations​</a:t>
            </a:r>
          </a:p>
          <a:p>
            <a:pPr>
              <a:buFont typeface="+mj-lt"/>
              <a:buAutoNum type="arabicPeriod"/>
            </a:pPr>
            <a:r>
              <a:rPr lang="en-US" sz="3000" b="1" dirty="0">
                <a:solidFill>
                  <a:srgbClr val="000000"/>
                </a:solidFill>
                <a:latin typeface="Helvetica" pitchFamily="2" charset="0"/>
              </a:rPr>
              <a:t> Quartz Lamp Spacing Calculations​</a:t>
            </a:r>
          </a:p>
          <a:p>
            <a:pPr>
              <a:buFont typeface="+mj-lt"/>
              <a:buAutoNum type="arabicPeriod"/>
            </a:pPr>
            <a:r>
              <a:rPr lang="en-US" sz="3000" b="1" dirty="0">
                <a:solidFill>
                  <a:srgbClr val="000000"/>
                </a:solidFill>
                <a:latin typeface="Helvetica" pitchFamily="2" charset="0"/>
              </a:rPr>
              <a:t> Box Beam Dimension Calculations​</a:t>
            </a:r>
          </a:p>
          <a:p>
            <a:pPr>
              <a:buFont typeface="+mj-lt"/>
              <a:buAutoNum type="arabicPeriod"/>
            </a:pPr>
            <a:r>
              <a:rPr lang="en-US" sz="3000" b="1" dirty="0">
                <a:solidFill>
                  <a:srgbClr val="000000"/>
                </a:solidFill>
                <a:latin typeface="Helvetica" pitchFamily="2" charset="0"/>
              </a:rPr>
              <a:t> Threaded Fastener and Bolt Dimension Calculations​</a:t>
            </a:r>
          </a:p>
          <a:p>
            <a:pPr>
              <a:buFont typeface="+mj-lt"/>
              <a:buAutoNum type="arabicPeriod"/>
            </a:pPr>
            <a:r>
              <a:rPr lang="en-US" sz="3000" b="1" dirty="0">
                <a:solidFill>
                  <a:srgbClr val="000000"/>
                </a:solidFill>
                <a:latin typeface="Helvetica" pitchFamily="2" charset="0"/>
              </a:rPr>
              <a:t> Universal Plate Stress Analysis​</a:t>
            </a:r>
          </a:p>
          <a:p>
            <a:pPr>
              <a:buFont typeface="+mj-lt"/>
              <a:buAutoNum type="arabicPeriod"/>
            </a:pPr>
            <a:r>
              <a:rPr lang="en-US" sz="3000" b="1" dirty="0">
                <a:solidFill>
                  <a:srgbClr val="000000"/>
                </a:solidFill>
                <a:latin typeface="Helvetica" pitchFamily="2" charset="0"/>
              </a:rPr>
              <a:t> Quartz Lamp Power and Water Requirements​</a:t>
            </a:r>
          </a:p>
          <a:p>
            <a:pPr>
              <a:buFont typeface="+mj-lt"/>
              <a:buAutoNum type="arabicPeriod"/>
            </a:pPr>
            <a:r>
              <a:rPr lang="en-US" sz="3000" b="1" dirty="0">
                <a:solidFill>
                  <a:srgbClr val="000000"/>
                </a:solidFill>
                <a:latin typeface="Helvetica" pitchFamily="2" charset="0"/>
              </a:rPr>
              <a:t> Assembly Time Study</a:t>
            </a:r>
          </a:p>
        </p:txBody>
      </p:sp>
      <p:pic>
        <p:nvPicPr>
          <p:cNvPr id="2050" name="Picture 2">
            <a:extLst>
              <a:ext uri="{FF2B5EF4-FFF2-40B4-BE49-F238E27FC236}">
                <a16:creationId xmlns:a16="http://schemas.microsoft.com/office/drawing/2014/main" id="{267535B0-16CC-8A42-923E-8A2B58B50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633" y="11876498"/>
            <a:ext cx="6082778" cy="3065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CB527E2-1A76-9B4A-9171-B85B87218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3695" y="15239534"/>
            <a:ext cx="5751212" cy="44030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4396399-C25F-774B-8212-11A231FF1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5260" y="15287092"/>
            <a:ext cx="5768278" cy="4403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physics.nau.edu/PosterLogos/NAU_Acronym_primary-281_3514.png">
            <a:extLst>
              <a:ext uri="{FF2B5EF4-FFF2-40B4-BE49-F238E27FC236}">
                <a16:creationId xmlns:a16="http://schemas.microsoft.com/office/drawing/2014/main" id="{798D593D-5230-4654-85BB-7D376CB1A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60" y="1092365"/>
            <a:ext cx="5631942" cy="40014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D66C2FF-D4CE-4C69-99D7-15EC8BA9D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5573" y="15712934"/>
            <a:ext cx="4897491" cy="468908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73">
            <a:extLst>
              <a:ext uri="{FF2B5EF4-FFF2-40B4-BE49-F238E27FC236}">
                <a16:creationId xmlns:a16="http://schemas.microsoft.com/office/drawing/2014/main" id="{0A5FE4E8-C9C4-4090-85F7-B6FEC8A5AD0B}"/>
              </a:ext>
            </a:extLst>
          </p:cNvPr>
          <p:cNvSpPr txBox="1">
            <a:spLocks noChangeArrowheads="1"/>
          </p:cNvSpPr>
          <p:nvPr/>
        </p:nvSpPr>
        <p:spPr bwMode="auto">
          <a:xfrm>
            <a:off x="13896473" y="8546929"/>
            <a:ext cx="11983454" cy="1246495"/>
          </a:xfrm>
          <a:prstGeom prst="rect">
            <a:avLst/>
          </a:prstGeom>
          <a:noFill/>
          <a:ln w="9525">
            <a:noFill/>
            <a:miter lim="800000"/>
            <a:headEnd/>
            <a:tailEnd/>
          </a:ln>
        </p:spPr>
        <p:txBody>
          <a:bodyPr wrap="square" anchor="t">
            <a:spAutoFit/>
          </a:bodyPr>
          <a:lstStyle/>
          <a:p>
            <a:pPr algn="just" eaLnBrk="0" hangingPunct="0">
              <a:spcBef>
                <a:spcPct val="50000"/>
              </a:spcBef>
            </a:pPr>
            <a:r>
              <a:rPr lang="en-US" sz="3000" b="1" dirty="0">
                <a:cs typeface="Helvetica"/>
              </a:rPr>
              <a:t>The following CAD images show the final design of this project.</a:t>
            </a:r>
          </a:p>
          <a:p>
            <a:pPr algn="just" eaLnBrk="0" hangingPunct="0">
              <a:spcBef>
                <a:spcPct val="50000"/>
              </a:spcBef>
            </a:pPr>
            <a:endParaRPr lang="en-US" sz="3000" dirty="0">
              <a:solidFill>
                <a:srgbClr val="FF0000"/>
              </a:solidFill>
            </a:endParaRPr>
          </a:p>
        </p:txBody>
      </p:sp>
      <p:sp>
        <p:nvSpPr>
          <p:cNvPr id="43" name="TextBox 73">
            <a:extLst>
              <a:ext uri="{FF2B5EF4-FFF2-40B4-BE49-F238E27FC236}">
                <a16:creationId xmlns:a16="http://schemas.microsoft.com/office/drawing/2014/main" id="{0DD6492F-DB10-41B0-B2FC-5D5A2B148902}"/>
              </a:ext>
            </a:extLst>
          </p:cNvPr>
          <p:cNvSpPr txBox="1">
            <a:spLocks noChangeArrowheads="1"/>
          </p:cNvSpPr>
          <p:nvPr/>
        </p:nvSpPr>
        <p:spPr bwMode="auto">
          <a:xfrm>
            <a:off x="693801" y="22625538"/>
            <a:ext cx="11879791" cy="1477328"/>
          </a:xfrm>
          <a:prstGeom prst="rect">
            <a:avLst/>
          </a:prstGeom>
          <a:noFill/>
          <a:ln w="9525">
            <a:noFill/>
            <a:miter lim="800000"/>
            <a:headEnd/>
            <a:tailEnd/>
          </a:ln>
        </p:spPr>
        <p:txBody>
          <a:bodyPr wrap="square" anchor="t">
            <a:spAutoFit/>
          </a:bodyPr>
          <a:lstStyle/>
          <a:p>
            <a:pPr algn="just" eaLnBrk="0" hangingPunct="0">
              <a:spcBef>
                <a:spcPct val="50000"/>
              </a:spcBef>
            </a:pPr>
            <a:r>
              <a:rPr lang="en-US" sz="3000" b="1" dirty="0">
                <a:cs typeface="Helvetica"/>
              </a:rPr>
              <a:t>Based on discussions with our client, the team came up with customer and engineering requirements that the design needed to fulfill. </a:t>
            </a:r>
          </a:p>
        </p:txBody>
      </p:sp>
      <p:sp>
        <p:nvSpPr>
          <p:cNvPr id="44" name="TextBox 73">
            <a:extLst>
              <a:ext uri="{FF2B5EF4-FFF2-40B4-BE49-F238E27FC236}">
                <a16:creationId xmlns:a16="http://schemas.microsoft.com/office/drawing/2014/main" id="{09FDBB7F-6BCE-4668-A954-62D5C9F1BA28}"/>
              </a:ext>
            </a:extLst>
          </p:cNvPr>
          <p:cNvSpPr txBox="1">
            <a:spLocks noChangeArrowheads="1"/>
          </p:cNvSpPr>
          <p:nvPr/>
        </p:nvSpPr>
        <p:spPr bwMode="auto">
          <a:xfrm>
            <a:off x="27063435" y="25429019"/>
            <a:ext cx="11983454" cy="2169825"/>
          </a:xfrm>
          <a:prstGeom prst="rect">
            <a:avLst/>
          </a:prstGeom>
          <a:noFill/>
          <a:ln w="9525">
            <a:noFill/>
            <a:miter lim="800000"/>
            <a:headEnd/>
            <a:tailEnd/>
          </a:ln>
        </p:spPr>
        <p:txBody>
          <a:bodyPr wrap="square" anchor="t">
            <a:spAutoFit/>
          </a:bodyPr>
          <a:lstStyle/>
          <a:p>
            <a:pPr algn="just" eaLnBrk="0" hangingPunct="0">
              <a:spcBef>
                <a:spcPct val="50000"/>
              </a:spcBef>
            </a:pPr>
            <a:r>
              <a:rPr lang="en-US" sz="3000" b="1" dirty="0">
                <a:cs typeface="Helvetica"/>
              </a:rPr>
              <a:t>The results of this project include specifications of the team’s design and analyses validating every major subsystem and supporting each design choice.</a:t>
            </a:r>
          </a:p>
          <a:p>
            <a:pPr algn="just" eaLnBrk="0" hangingPunct="0">
              <a:spcBef>
                <a:spcPct val="50000"/>
              </a:spcBef>
            </a:pPr>
            <a:endParaRPr lang="en-US" sz="3000" dirty="0">
              <a:solidFill>
                <a:srgbClr val="FF0000"/>
              </a:solidFill>
            </a:endParaRPr>
          </a:p>
        </p:txBody>
      </p:sp>
      <p:pic>
        <p:nvPicPr>
          <p:cNvPr id="13" name="Picture 12">
            <a:extLst>
              <a:ext uri="{FF2B5EF4-FFF2-40B4-BE49-F238E27FC236}">
                <a16:creationId xmlns:a16="http://schemas.microsoft.com/office/drawing/2014/main" id="{6B06A249-9C99-422E-BAA8-CBBD003B69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80534" y="9157778"/>
            <a:ext cx="8485537" cy="5291350"/>
          </a:xfrm>
          <a:prstGeom prst="rect">
            <a:avLst/>
          </a:prstGeom>
        </p:spPr>
      </p:pic>
      <p:sp>
        <p:nvSpPr>
          <p:cNvPr id="45" name="TextBox 73">
            <a:extLst>
              <a:ext uri="{FF2B5EF4-FFF2-40B4-BE49-F238E27FC236}">
                <a16:creationId xmlns:a16="http://schemas.microsoft.com/office/drawing/2014/main" id="{5F62F15E-C764-4F70-AFB9-05C15C32C371}"/>
              </a:ext>
            </a:extLst>
          </p:cNvPr>
          <p:cNvSpPr txBox="1">
            <a:spLocks noChangeArrowheads="1"/>
          </p:cNvSpPr>
          <p:nvPr/>
        </p:nvSpPr>
        <p:spPr bwMode="auto">
          <a:xfrm>
            <a:off x="712065" y="15660028"/>
            <a:ext cx="7114519" cy="4708981"/>
          </a:xfrm>
          <a:prstGeom prst="rect">
            <a:avLst/>
          </a:prstGeom>
          <a:noFill/>
          <a:ln w="9525">
            <a:noFill/>
            <a:miter lim="800000"/>
            <a:headEnd/>
            <a:tailEnd/>
          </a:ln>
        </p:spPr>
        <p:txBody>
          <a:bodyPr wrap="square" anchor="t">
            <a:spAutoFit/>
          </a:bodyPr>
          <a:lstStyle/>
          <a:p>
            <a:pPr eaLnBrk="0" hangingPunct="0">
              <a:spcBef>
                <a:spcPct val="50000"/>
              </a:spcBef>
            </a:pPr>
            <a:r>
              <a:rPr lang="en-US" sz="3000" b="1" dirty="0">
                <a:cs typeface="Helvetica"/>
              </a:rPr>
              <a:t>The team began by researching comparable existing fixtures and brainstorming ideas. The fixture needed to apply a thermal and mechanical load simultaneously, reduce labor and set-up times, and adapt for different sizes and orientations of parts. The team chose the A-Frame design because of it was the most universal and unique. </a:t>
            </a:r>
            <a:endParaRPr lang="en-US" sz="3000" dirty="0">
              <a:solidFill>
                <a:srgbClr val="FF0000"/>
              </a:solidFill>
            </a:endParaRPr>
          </a:p>
        </p:txBody>
      </p:sp>
      <p:pic>
        <p:nvPicPr>
          <p:cNvPr id="15" name="Picture 14">
            <a:extLst>
              <a:ext uri="{FF2B5EF4-FFF2-40B4-BE49-F238E27FC236}">
                <a16:creationId xmlns:a16="http://schemas.microsoft.com/office/drawing/2014/main" id="{FD974569-55AA-40A8-9BB9-94742A37A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3635" y="14848404"/>
            <a:ext cx="4850108" cy="4570432"/>
          </a:xfrm>
          <a:prstGeom prst="rect">
            <a:avLst/>
          </a:prstGeom>
        </p:spPr>
      </p:pic>
      <p:sp>
        <p:nvSpPr>
          <p:cNvPr id="4" name="TextBox 3">
            <a:extLst>
              <a:ext uri="{FF2B5EF4-FFF2-40B4-BE49-F238E27FC236}">
                <a16:creationId xmlns:a16="http://schemas.microsoft.com/office/drawing/2014/main" id="{783EE9F7-38E0-4F0E-9AA3-E8CE039D671B}"/>
              </a:ext>
            </a:extLst>
          </p:cNvPr>
          <p:cNvSpPr txBox="1"/>
          <p:nvPr/>
        </p:nvSpPr>
        <p:spPr>
          <a:xfrm>
            <a:off x="7193701" y="20517931"/>
            <a:ext cx="6053262" cy="523220"/>
          </a:xfrm>
          <a:prstGeom prst="rect">
            <a:avLst/>
          </a:prstGeom>
          <a:noFill/>
        </p:spPr>
        <p:txBody>
          <a:bodyPr wrap="square" rtlCol="0">
            <a:spAutoFit/>
          </a:bodyPr>
          <a:lstStyle/>
          <a:p>
            <a:r>
              <a:rPr lang="en-US" dirty="0"/>
              <a:t>Figure 1: Proof of Concept Prototype</a:t>
            </a:r>
          </a:p>
        </p:txBody>
      </p:sp>
      <p:sp>
        <p:nvSpPr>
          <p:cNvPr id="46" name="TextBox 45">
            <a:extLst>
              <a:ext uri="{FF2B5EF4-FFF2-40B4-BE49-F238E27FC236}">
                <a16:creationId xmlns:a16="http://schemas.microsoft.com/office/drawing/2014/main" id="{5B88D65F-28A7-408A-8396-4C1B98BE1E5F}"/>
              </a:ext>
            </a:extLst>
          </p:cNvPr>
          <p:cNvSpPr txBox="1"/>
          <p:nvPr/>
        </p:nvSpPr>
        <p:spPr>
          <a:xfrm>
            <a:off x="28565797" y="14811663"/>
            <a:ext cx="8741474" cy="523220"/>
          </a:xfrm>
          <a:prstGeom prst="rect">
            <a:avLst/>
          </a:prstGeom>
          <a:noFill/>
        </p:spPr>
        <p:txBody>
          <a:bodyPr wrap="square" rtlCol="0">
            <a:spAutoFit/>
          </a:bodyPr>
          <a:lstStyle/>
          <a:p>
            <a:r>
              <a:rPr lang="en-US" dirty="0"/>
              <a:t>Figure 6: Resistive Network for Heat Flux Summation</a:t>
            </a:r>
          </a:p>
        </p:txBody>
      </p:sp>
      <p:sp>
        <p:nvSpPr>
          <p:cNvPr id="48" name="TextBox 47">
            <a:extLst>
              <a:ext uri="{FF2B5EF4-FFF2-40B4-BE49-F238E27FC236}">
                <a16:creationId xmlns:a16="http://schemas.microsoft.com/office/drawing/2014/main" id="{CA222236-7DE0-4E39-9431-2CD66E478A93}"/>
              </a:ext>
            </a:extLst>
          </p:cNvPr>
          <p:cNvSpPr txBox="1"/>
          <p:nvPr/>
        </p:nvSpPr>
        <p:spPr>
          <a:xfrm>
            <a:off x="16587652" y="19267917"/>
            <a:ext cx="7100351" cy="523220"/>
          </a:xfrm>
          <a:prstGeom prst="rect">
            <a:avLst/>
          </a:prstGeom>
          <a:noFill/>
        </p:spPr>
        <p:txBody>
          <a:bodyPr wrap="square" rtlCol="0">
            <a:spAutoFit/>
          </a:bodyPr>
          <a:lstStyle/>
          <a:p>
            <a:r>
              <a:rPr lang="en-US" dirty="0"/>
              <a:t>Figure 3: Connector Plate Subassembly</a:t>
            </a:r>
          </a:p>
        </p:txBody>
      </p:sp>
      <p:sp>
        <p:nvSpPr>
          <p:cNvPr id="49" name="TextBox 48">
            <a:extLst>
              <a:ext uri="{FF2B5EF4-FFF2-40B4-BE49-F238E27FC236}">
                <a16:creationId xmlns:a16="http://schemas.microsoft.com/office/drawing/2014/main" id="{EB2BB9E2-209A-4D06-BB5F-A720B76D6D3C}"/>
              </a:ext>
            </a:extLst>
          </p:cNvPr>
          <p:cNvSpPr txBox="1"/>
          <p:nvPr/>
        </p:nvSpPr>
        <p:spPr>
          <a:xfrm>
            <a:off x="16088395" y="14459352"/>
            <a:ext cx="7599609" cy="523220"/>
          </a:xfrm>
          <a:prstGeom prst="rect">
            <a:avLst/>
          </a:prstGeom>
          <a:noFill/>
        </p:spPr>
        <p:txBody>
          <a:bodyPr wrap="square" rtlCol="0">
            <a:spAutoFit/>
          </a:bodyPr>
          <a:lstStyle/>
          <a:p>
            <a:r>
              <a:rPr lang="en-US" dirty="0"/>
              <a:t>Figure 2: Isometric View of the Entire System</a:t>
            </a:r>
          </a:p>
        </p:txBody>
      </p:sp>
      <p:sp>
        <p:nvSpPr>
          <p:cNvPr id="50" name="TextBox 49">
            <a:extLst>
              <a:ext uri="{FF2B5EF4-FFF2-40B4-BE49-F238E27FC236}">
                <a16:creationId xmlns:a16="http://schemas.microsoft.com/office/drawing/2014/main" id="{3676C072-DB99-425F-A569-FE0FED5D767E}"/>
              </a:ext>
            </a:extLst>
          </p:cNvPr>
          <p:cNvSpPr txBox="1"/>
          <p:nvPr/>
        </p:nvSpPr>
        <p:spPr>
          <a:xfrm>
            <a:off x="3673742" y="23888987"/>
            <a:ext cx="6000898" cy="523220"/>
          </a:xfrm>
          <a:prstGeom prst="rect">
            <a:avLst/>
          </a:prstGeom>
          <a:noFill/>
        </p:spPr>
        <p:txBody>
          <a:bodyPr wrap="square" rtlCol="0">
            <a:spAutoFit/>
          </a:bodyPr>
          <a:lstStyle/>
          <a:p>
            <a:r>
              <a:rPr lang="en-US" dirty="0"/>
              <a:t>Table 1: Engineering Requirements</a:t>
            </a:r>
          </a:p>
        </p:txBody>
      </p:sp>
      <p:sp>
        <p:nvSpPr>
          <p:cNvPr id="5" name="TextBox 4">
            <a:extLst>
              <a:ext uri="{FF2B5EF4-FFF2-40B4-BE49-F238E27FC236}">
                <a16:creationId xmlns:a16="http://schemas.microsoft.com/office/drawing/2014/main" id="{931AFB15-FD88-43CD-B6AE-3D7ABFDDC29C}"/>
              </a:ext>
            </a:extLst>
          </p:cNvPr>
          <p:cNvSpPr txBox="1"/>
          <p:nvPr/>
        </p:nvSpPr>
        <p:spPr>
          <a:xfrm>
            <a:off x="286760" y="5368267"/>
            <a:ext cx="5631942" cy="1754326"/>
          </a:xfrm>
          <a:prstGeom prst="rect">
            <a:avLst/>
          </a:prstGeom>
          <a:noFill/>
        </p:spPr>
        <p:txBody>
          <a:bodyPr wrap="square" rtlCol="0">
            <a:spAutoFit/>
          </a:bodyPr>
          <a:lstStyle/>
          <a:p>
            <a:r>
              <a:rPr lang="en-US" sz="3600" b="1" dirty="0">
                <a:solidFill>
                  <a:srgbClr val="002060"/>
                </a:solidFill>
              </a:rPr>
              <a:t>College of Engineering, Informatics, and Applied Sciences</a:t>
            </a:r>
          </a:p>
        </p:txBody>
      </p:sp>
      <p:sp>
        <p:nvSpPr>
          <p:cNvPr id="51" name="TextBox 50">
            <a:extLst>
              <a:ext uri="{FF2B5EF4-FFF2-40B4-BE49-F238E27FC236}">
                <a16:creationId xmlns:a16="http://schemas.microsoft.com/office/drawing/2014/main" id="{03742EF2-233F-4A3D-8DE7-0026999E55FB}"/>
              </a:ext>
            </a:extLst>
          </p:cNvPr>
          <p:cNvSpPr txBox="1"/>
          <p:nvPr/>
        </p:nvSpPr>
        <p:spPr>
          <a:xfrm>
            <a:off x="28741897" y="23768343"/>
            <a:ext cx="9127393" cy="523220"/>
          </a:xfrm>
          <a:prstGeom prst="rect">
            <a:avLst/>
          </a:prstGeom>
          <a:noFill/>
        </p:spPr>
        <p:txBody>
          <a:bodyPr wrap="square" rtlCol="0">
            <a:spAutoFit/>
          </a:bodyPr>
          <a:lstStyle/>
          <a:p>
            <a:r>
              <a:rPr lang="en-US" dirty="0"/>
              <a:t>Figure 8: Results of Ray Tracing – Heat Flux Distribution</a:t>
            </a:r>
          </a:p>
        </p:txBody>
      </p:sp>
      <p:sp>
        <p:nvSpPr>
          <p:cNvPr id="52" name="TextBox 51">
            <a:extLst>
              <a:ext uri="{FF2B5EF4-FFF2-40B4-BE49-F238E27FC236}">
                <a16:creationId xmlns:a16="http://schemas.microsoft.com/office/drawing/2014/main" id="{A7D22A94-EE26-4712-B596-9F70B2CD1DCE}"/>
              </a:ext>
            </a:extLst>
          </p:cNvPr>
          <p:cNvSpPr txBox="1"/>
          <p:nvPr/>
        </p:nvSpPr>
        <p:spPr>
          <a:xfrm>
            <a:off x="27050295" y="19496402"/>
            <a:ext cx="14293586" cy="537524"/>
          </a:xfrm>
          <a:prstGeom prst="rect">
            <a:avLst/>
          </a:prstGeom>
          <a:noFill/>
        </p:spPr>
        <p:txBody>
          <a:bodyPr wrap="square" rtlCol="0">
            <a:spAutoFit/>
          </a:bodyPr>
          <a:lstStyle/>
          <a:p>
            <a:r>
              <a:rPr lang="en-US" dirty="0"/>
              <a:t>Figure 7: Temperature in Flight and Test versus the Length along the </a:t>
            </a:r>
            <a:r>
              <a:rPr lang="en-US" dirty="0" err="1"/>
              <a:t>Radome</a:t>
            </a:r>
            <a:endParaRPr lang="en-US" dirty="0"/>
          </a:p>
        </p:txBody>
      </p:sp>
      <p:pic>
        <p:nvPicPr>
          <p:cNvPr id="10" name="Picture 2">
            <a:extLst>
              <a:ext uri="{FF2B5EF4-FFF2-40B4-BE49-F238E27FC236}">
                <a16:creationId xmlns:a16="http://schemas.microsoft.com/office/drawing/2014/main" id="{377F0C8B-2BDF-4D15-B44C-FB35C02D20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6101" y="26147504"/>
            <a:ext cx="7434402" cy="442831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84599276-F88C-496A-9F3B-3D496CA668F7}"/>
              </a:ext>
            </a:extLst>
          </p:cNvPr>
          <p:cNvSpPr txBox="1"/>
          <p:nvPr/>
        </p:nvSpPr>
        <p:spPr>
          <a:xfrm>
            <a:off x="15078429" y="30541684"/>
            <a:ext cx="10118796" cy="523220"/>
          </a:xfrm>
          <a:prstGeom prst="rect">
            <a:avLst/>
          </a:prstGeom>
          <a:noFill/>
        </p:spPr>
        <p:txBody>
          <a:bodyPr wrap="square" rtlCol="0">
            <a:spAutoFit/>
          </a:bodyPr>
          <a:lstStyle/>
          <a:p>
            <a:r>
              <a:rPr lang="en-US" dirty="0"/>
              <a:t>Figure 4: Universal Plate Stress Results Utilizing Symmetry</a:t>
            </a:r>
          </a:p>
        </p:txBody>
      </p:sp>
      <p:sp>
        <p:nvSpPr>
          <p:cNvPr id="55" name="TextBox 54">
            <a:extLst>
              <a:ext uri="{FF2B5EF4-FFF2-40B4-BE49-F238E27FC236}">
                <a16:creationId xmlns:a16="http://schemas.microsoft.com/office/drawing/2014/main" id="{F742CD44-E2DF-4721-B6CB-1C788B7136DD}"/>
              </a:ext>
            </a:extLst>
          </p:cNvPr>
          <p:cNvSpPr txBox="1"/>
          <p:nvPr/>
        </p:nvSpPr>
        <p:spPr>
          <a:xfrm>
            <a:off x="28501878" y="11387875"/>
            <a:ext cx="9106568" cy="523220"/>
          </a:xfrm>
          <a:prstGeom prst="rect">
            <a:avLst/>
          </a:prstGeom>
          <a:noFill/>
        </p:spPr>
        <p:txBody>
          <a:bodyPr wrap="square" rtlCol="0">
            <a:spAutoFit/>
          </a:bodyPr>
          <a:lstStyle/>
          <a:p>
            <a:r>
              <a:rPr lang="en-US" dirty="0"/>
              <a:t>Figure 5: Temperature Distribution Analysis Flow Chart </a:t>
            </a:r>
          </a:p>
        </p:txBody>
      </p:sp>
      <p:graphicFrame>
        <p:nvGraphicFramePr>
          <p:cNvPr id="16" name="Diagram 15">
            <a:extLst>
              <a:ext uri="{FF2B5EF4-FFF2-40B4-BE49-F238E27FC236}">
                <a16:creationId xmlns:a16="http://schemas.microsoft.com/office/drawing/2014/main" id="{93D8A065-D35C-4822-BC55-1320F42713F9}"/>
              </a:ext>
            </a:extLst>
          </p:cNvPr>
          <p:cNvGraphicFramePr/>
          <p:nvPr>
            <p:extLst>
              <p:ext uri="{D42A27DB-BD31-4B8C-83A1-F6EECF244321}">
                <p14:modId xmlns:p14="http://schemas.microsoft.com/office/powerpoint/2010/main" val="3823347239"/>
              </p:ext>
            </p:extLst>
          </p:nvPr>
        </p:nvGraphicFramePr>
        <p:xfrm>
          <a:off x="27004107" y="6548611"/>
          <a:ext cx="11983566" cy="823661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58" name="Chart 57">
            <a:extLst>
              <a:ext uri="{FF2B5EF4-FFF2-40B4-BE49-F238E27FC236}">
                <a16:creationId xmlns:a16="http://schemas.microsoft.com/office/drawing/2014/main" id="{C157FC3B-289B-48E4-9F9C-0CF4D1AAD85B}"/>
              </a:ext>
            </a:extLst>
          </p:cNvPr>
          <p:cNvGraphicFramePr>
            <a:graphicFrameLocks/>
          </p:cNvGraphicFramePr>
          <p:nvPr>
            <p:extLst>
              <p:ext uri="{D42A27DB-BD31-4B8C-83A1-F6EECF244321}">
                <p14:modId xmlns:p14="http://schemas.microsoft.com/office/powerpoint/2010/main" val="65188381"/>
              </p:ext>
            </p:extLst>
          </p:nvPr>
        </p:nvGraphicFramePr>
        <p:xfrm>
          <a:off x="30003794" y="19987921"/>
          <a:ext cx="6427034" cy="3959044"/>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961491900"/>
      </p:ext>
    </p:extLst>
  </p:cSld>
  <p:clrMapOvr>
    <a:masterClrMapping/>
  </p:clrMapOvr>
  <p:transition/>
</p:sld>
</file>

<file path=ppt/theme/theme1.xml><?xml version="1.0" encoding="utf-8"?>
<a:theme xmlns:a="http://schemas.openxmlformats.org/drawingml/2006/main" name="Poster template in powerpoin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oster template in powerpo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template in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template in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template in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template in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template in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template in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template in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Pages>
  <Words>544</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Times New Roman</vt:lpstr>
      <vt:lpstr>Poster template in powerpoint</vt:lpstr>
      <vt:lpstr> Test Fixture for Flight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Poster Creation</dc:title>
  <dc:creator/>
  <cp:lastModifiedBy/>
  <cp:revision>54</cp:revision>
  <dcterms:created xsi:type="dcterms:W3CDTF">2010-01-28T20:52:16Z</dcterms:created>
  <dcterms:modified xsi:type="dcterms:W3CDTF">2018-11-27T20:16:13Z</dcterms:modified>
</cp:coreProperties>
</file>