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69" r:id="rId3"/>
    <p:sldId id="286" r:id="rId4"/>
    <p:sldId id="294" r:id="rId5"/>
    <p:sldId id="288" r:id="rId6"/>
    <p:sldId id="289" r:id="rId7"/>
    <p:sldId id="297" r:id="rId8"/>
    <p:sldId id="296" r:id="rId9"/>
    <p:sldId id="295" r:id="rId10"/>
    <p:sldId id="271" r:id="rId11"/>
    <p:sldId id="287" r:id="rId12"/>
    <p:sldId id="272" r:id="rId13"/>
    <p:sldId id="293" r:id="rId14"/>
    <p:sldId id="273" r:id="rId15"/>
    <p:sldId id="291" r:id="rId16"/>
    <p:sldId id="278" r:id="rId17"/>
    <p:sldId id="28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36" autoAdjust="0"/>
    <p:restoredTop sz="94660"/>
  </p:normalViewPr>
  <p:slideViewPr>
    <p:cSldViewPr snapToGrid="0">
      <p:cViewPr>
        <p:scale>
          <a:sx n="66" d="100"/>
          <a:sy n="66" d="100"/>
        </p:scale>
        <p:origin x="928" y="2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75339-E4B8-409D-ACC4-34BDEB287C88}" type="datetimeFigureOut">
              <a:rPr lang="en-US" smtClean="0"/>
              <a:t>2/26/2018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58FDE-7386-4E96-A84F-A866DE009A01}" type="slidenum">
              <a:rPr lang="en-US" smtClean="0"/>
              <a:t>‹#›</a:t>
            </a:fld>
            <a:endParaRPr lang="en-US"/>
          </a:p>
        </p:txBody>
      </p:sp>
    </p:spTree>
    <p:extLst>
      <p:ext uri="{BB962C8B-B14F-4D97-AF65-F5344CB8AC3E}">
        <p14:creationId xmlns:p14="http://schemas.microsoft.com/office/powerpoint/2010/main" val="107889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50F48-C4E7-4519-936D-0B70A7CF4722}"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284338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3E8CB-EDF3-4E09-B413-C5FFB679C073}"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93243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18E601-9680-4C84-815C-7F296814C57C}"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281250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86B48-1131-4200-8B54-1B4FDBD1B781}"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24335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072C4-2073-4A3A-87C8-0134C2024028}"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214513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8ED246-F967-46C4-B7AE-E2ACB5DE3B3C}" type="datetime1">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65924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16EE6F-E542-40B7-A86E-AF0D4F04D200}" type="datetime1">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203287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9418F-7CF3-4E91-8B83-BA73E01A2FAF}" type="datetime1">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163363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ED07-D76D-419A-9731-E0D38B1F8FD7}" type="datetime1">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165375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7636F1-E165-4CD6-AE37-7BA411C80EFF}" type="datetime1">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63457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96C9AC-4461-4D1E-9418-C0E9AF86F4C2}" type="datetime1">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5A54-0B3F-4F0C-920E-C9697521373C}" type="slidenum">
              <a:rPr lang="en-US" smtClean="0"/>
              <a:t>‹#›</a:t>
            </a:fld>
            <a:endParaRPr lang="en-US"/>
          </a:p>
        </p:txBody>
      </p:sp>
    </p:spTree>
    <p:extLst>
      <p:ext uri="{BB962C8B-B14F-4D97-AF65-F5344CB8AC3E}">
        <p14:creationId xmlns:p14="http://schemas.microsoft.com/office/powerpoint/2010/main" val="321955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D9471-A006-49C0-9496-501B933374F3}" type="datetime1">
              <a:rPr lang="en-US" smtClean="0"/>
              <a:t>2/26/2018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15A54-0B3F-4F0C-920E-C9697521373C}" type="slidenum">
              <a:rPr lang="en-US" smtClean="0"/>
              <a:t>‹#›</a:t>
            </a:fld>
            <a:endParaRPr lang="en-US"/>
          </a:p>
        </p:txBody>
      </p:sp>
    </p:spTree>
    <p:extLst>
      <p:ext uri="{BB962C8B-B14F-4D97-AF65-F5344CB8AC3E}">
        <p14:creationId xmlns:p14="http://schemas.microsoft.com/office/powerpoint/2010/main" val="4054989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airforce-technology.com/projects/mig35/" TargetMode="External"/><Relationship Id="rId4" Type="http://schemas.openxmlformats.org/officeDocument/2006/relationships/hyperlink" Target="https://www.raytheon.com/capabilities/missiledefen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ubtitle 2">
            <a:extLst>
              <a:ext uri="{FF2B5EF4-FFF2-40B4-BE49-F238E27FC236}">
                <a16:creationId xmlns:a16="http://schemas.microsoft.com/office/drawing/2014/main" id="{E1A12E9C-8F23-4E85-B586-7FA5D42D4217}"/>
              </a:ext>
            </a:extLst>
          </p:cNvPr>
          <p:cNvSpPr>
            <a:spLocks noGrp="1"/>
          </p:cNvSpPr>
          <p:nvPr>
            <p:ph type="subTitle" idx="1"/>
          </p:nvPr>
        </p:nvSpPr>
        <p:spPr>
          <a:xfrm>
            <a:off x="-1524000" y="1256997"/>
            <a:ext cx="12192000" cy="1359203"/>
          </a:xfrm>
        </p:spPr>
        <p:txBody>
          <a:bodyPr>
            <a:noAutofit/>
          </a:bodyPr>
          <a:lstStyle/>
          <a:p>
            <a:r>
              <a:rPr lang="en-US" sz="4400" dirty="0"/>
              <a:t>Test </a:t>
            </a:r>
            <a:r>
              <a:rPr lang="en-US" sz="4000" dirty="0"/>
              <a:t>Fixture</a:t>
            </a:r>
            <a:r>
              <a:rPr lang="en-US" sz="4400" dirty="0"/>
              <a:t> for Flight Components</a:t>
            </a:r>
          </a:p>
          <a:p>
            <a:pPr>
              <a:spcBef>
                <a:spcPts val="0"/>
              </a:spcBef>
            </a:pPr>
            <a:endParaRPr lang="en-US" sz="2000" dirty="0"/>
          </a:p>
          <a:p>
            <a:pPr>
              <a:spcBef>
                <a:spcPts val="0"/>
              </a:spcBef>
            </a:pPr>
            <a:r>
              <a:rPr lang="en-US" sz="2000" dirty="0"/>
              <a:t>Shanna Lechelt</a:t>
            </a:r>
          </a:p>
          <a:p>
            <a:pPr>
              <a:spcBef>
                <a:spcPts val="0"/>
              </a:spcBef>
            </a:pPr>
            <a:r>
              <a:rPr lang="en-US" sz="2000" dirty="0"/>
              <a:t>Israel Sotelo</a:t>
            </a:r>
          </a:p>
          <a:p>
            <a:pPr>
              <a:spcBef>
                <a:spcPts val="0"/>
              </a:spcBef>
            </a:pPr>
            <a:r>
              <a:rPr lang="en-US" sz="2000" dirty="0"/>
              <a:t>Alexandra Spotts</a:t>
            </a:r>
          </a:p>
          <a:p>
            <a:pPr>
              <a:spcBef>
                <a:spcPts val="0"/>
              </a:spcBef>
            </a:pPr>
            <a:r>
              <a:rPr lang="en-US" sz="2000" dirty="0"/>
              <a:t>Abdulaziz Alzaid</a:t>
            </a:r>
          </a:p>
          <a:p>
            <a:pPr>
              <a:spcBef>
                <a:spcPts val="0"/>
              </a:spcBef>
            </a:pPr>
            <a:endParaRPr lang="en-US" sz="2000" dirty="0"/>
          </a:p>
        </p:txBody>
      </p:sp>
      <p:pic>
        <p:nvPicPr>
          <p:cNvPr id="4" name="Picture 3" descr="http://nau.edu/uploadedImages/NAU_PrimV_2C_R.jpg">
            <a:extLst>
              <a:ext uri="{FF2B5EF4-FFF2-40B4-BE49-F238E27FC236}">
                <a16:creationId xmlns:a16="http://schemas.microsoft.com/office/drawing/2014/main" id="{782CE4C8-39AF-4EBB-8000-12F84EE249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667113"/>
            <a:ext cx="2286000" cy="2907665"/>
          </a:xfrm>
          <a:prstGeom prst="rect">
            <a:avLst/>
          </a:prstGeom>
          <a:noFill/>
          <a:ln>
            <a:noFill/>
          </a:ln>
        </p:spPr>
      </p:pic>
      <p:sp>
        <p:nvSpPr>
          <p:cNvPr id="6" name="TextBox 5">
            <a:extLst>
              <a:ext uri="{FF2B5EF4-FFF2-40B4-BE49-F238E27FC236}">
                <a16:creationId xmlns:a16="http://schemas.microsoft.com/office/drawing/2014/main" id="{20C26871-3FE9-43F1-A433-D561C162DE5D}"/>
              </a:ext>
            </a:extLst>
          </p:cNvPr>
          <p:cNvSpPr txBox="1"/>
          <p:nvPr/>
        </p:nvSpPr>
        <p:spPr>
          <a:xfrm>
            <a:off x="-1524000" y="6476998"/>
            <a:ext cx="12192000" cy="369332"/>
          </a:xfrm>
          <a:prstGeom prst="rect">
            <a:avLst/>
          </a:prstGeom>
          <a:noFill/>
        </p:spPr>
        <p:txBody>
          <a:bodyPr wrap="square" rtlCol="0">
            <a:spAutoFit/>
          </a:bodyPr>
          <a:lstStyle/>
          <a:p>
            <a:pPr algn="ctr"/>
            <a:r>
              <a:rPr lang="en-US" dirty="0"/>
              <a:t>Capstone – Spring 2018</a:t>
            </a:r>
          </a:p>
        </p:txBody>
      </p:sp>
    </p:spTree>
    <p:extLst>
      <p:ext uri="{BB962C8B-B14F-4D97-AF65-F5344CB8AC3E}">
        <p14:creationId xmlns:p14="http://schemas.microsoft.com/office/powerpoint/2010/main" val="261450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9E89B47-A8D9-404A-B03A-FE44463D7D0D}"/>
              </a:ext>
            </a:extLst>
          </p:cNvPr>
          <p:cNvPicPr>
            <a:picLocks noChangeAspect="1"/>
          </p:cNvPicPr>
          <p:nvPr/>
        </p:nvPicPr>
        <p:blipFill>
          <a:blip r:embed="rId2"/>
          <a:stretch>
            <a:fillRect/>
          </a:stretch>
        </p:blipFill>
        <p:spPr>
          <a:xfrm rot="16200000">
            <a:off x="6023305" y="1302908"/>
            <a:ext cx="1319314" cy="667859"/>
          </a:xfrm>
          <a:prstGeom prst="rect">
            <a:avLst/>
          </a:prstGeom>
        </p:spPr>
      </p:pic>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3"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0" y="285328"/>
            <a:ext cx="9144001" cy="707886"/>
          </a:xfrm>
          <a:prstGeom prst="rect">
            <a:avLst/>
          </a:prstGeom>
          <a:noFill/>
        </p:spPr>
        <p:txBody>
          <a:bodyPr wrap="square" rtlCol="0">
            <a:spAutoFit/>
          </a:bodyPr>
          <a:lstStyle/>
          <a:p>
            <a:pPr algn="ctr"/>
            <a:r>
              <a:rPr lang="en-US" sz="4000" dirty="0">
                <a:solidFill>
                  <a:schemeClr val="bg1"/>
                </a:solidFill>
              </a:rPr>
              <a:t>Pugh Chart – Heat Load</a:t>
            </a:r>
          </a:p>
        </p:txBody>
      </p:sp>
      <p:sp>
        <p:nvSpPr>
          <p:cNvPr id="13" name="TextBox 12">
            <a:extLst>
              <a:ext uri="{FF2B5EF4-FFF2-40B4-BE49-F238E27FC236}">
                <a16:creationId xmlns:a16="http://schemas.microsoft.com/office/drawing/2014/main" id="{2AFBCBF3-D652-419F-ACDE-1E3F6690FCC0}"/>
              </a:ext>
            </a:extLst>
          </p:cNvPr>
          <p:cNvSpPr txBox="1"/>
          <p:nvPr/>
        </p:nvSpPr>
        <p:spPr>
          <a:xfrm>
            <a:off x="-1" y="6657945"/>
            <a:ext cx="9144001" cy="200055"/>
          </a:xfrm>
          <a:prstGeom prst="rect">
            <a:avLst/>
          </a:prstGeom>
          <a:noFill/>
        </p:spPr>
        <p:txBody>
          <a:bodyPr wrap="square" rtlCol="0">
            <a:spAutoFit/>
          </a:bodyPr>
          <a:lstStyle/>
          <a:p>
            <a:pPr algn="ctr"/>
            <a:r>
              <a:rPr lang="en-US" sz="700" dirty="0"/>
              <a:t>Test Fixture for Flight Components ● Israel Sotelo ● 26 Feb 2018</a:t>
            </a:r>
          </a:p>
        </p:txBody>
      </p:sp>
      <p:sp>
        <p:nvSpPr>
          <p:cNvPr id="14" name="TextBox 13">
            <a:extLst>
              <a:ext uri="{FF2B5EF4-FFF2-40B4-BE49-F238E27FC236}">
                <a16:creationId xmlns:a16="http://schemas.microsoft.com/office/drawing/2014/main" id="{DDC075DD-D7D6-46D9-A3E8-140B1CAF8A1F}"/>
              </a:ext>
            </a:extLst>
          </p:cNvPr>
          <p:cNvSpPr txBox="1"/>
          <p:nvPr/>
        </p:nvSpPr>
        <p:spPr>
          <a:xfrm>
            <a:off x="8907585" y="6657944"/>
            <a:ext cx="183661" cy="200055"/>
          </a:xfrm>
          <a:prstGeom prst="rect">
            <a:avLst/>
          </a:prstGeom>
          <a:noFill/>
        </p:spPr>
        <p:txBody>
          <a:bodyPr wrap="square" rtlCol="0">
            <a:spAutoFit/>
          </a:bodyPr>
          <a:lstStyle/>
          <a:p>
            <a:r>
              <a:rPr lang="en-US" sz="700" dirty="0"/>
              <a:t>4</a:t>
            </a:r>
          </a:p>
        </p:txBody>
      </p:sp>
      <p:graphicFrame>
        <p:nvGraphicFramePr>
          <p:cNvPr id="4" name="Table 3">
            <a:extLst>
              <a:ext uri="{FF2B5EF4-FFF2-40B4-BE49-F238E27FC236}">
                <a16:creationId xmlns:a16="http://schemas.microsoft.com/office/drawing/2014/main" id="{8ABBDDB3-8D86-423B-9FF0-306C07C68315}"/>
              </a:ext>
            </a:extLst>
          </p:cNvPr>
          <p:cNvGraphicFramePr>
            <a:graphicFrameLocks noGrp="1"/>
          </p:cNvGraphicFramePr>
          <p:nvPr>
            <p:extLst>
              <p:ext uri="{D42A27DB-BD31-4B8C-83A1-F6EECF244321}">
                <p14:modId xmlns:p14="http://schemas.microsoft.com/office/powerpoint/2010/main" val="910720916"/>
              </p:ext>
            </p:extLst>
          </p:nvPr>
        </p:nvGraphicFramePr>
        <p:xfrm>
          <a:off x="1193800" y="2322005"/>
          <a:ext cx="6562854" cy="4282081"/>
        </p:xfrm>
        <a:graphic>
          <a:graphicData uri="http://schemas.openxmlformats.org/drawingml/2006/table">
            <a:tbl>
              <a:tblPr firstRow="1" bandRow="1">
                <a:tableStyleId>{5C22544A-7EE6-4342-B048-85BDC9FD1C3A}</a:tableStyleId>
              </a:tblPr>
              <a:tblGrid>
                <a:gridCol w="1458412">
                  <a:extLst>
                    <a:ext uri="{9D8B030D-6E8A-4147-A177-3AD203B41FA5}">
                      <a16:colId xmlns:a16="http://schemas.microsoft.com/office/drawing/2014/main" val="4063335935"/>
                    </a:ext>
                  </a:extLst>
                </a:gridCol>
                <a:gridCol w="729206">
                  <a:extLst>
                    <a:ext uri="{9D8B030D-6E8A-4147-A177-3AD203B41FA5}">
                      <a16:colId xmlns:a16="http://schemas.microsoft.com/office/drawing/2014/main" val="2823652074"/>
                    </a:ext>
                  </a:extLst>
                </a:gridCol>
                <a:gridCol w="729206">
                  <a:extLst>
                    <a:ext uri="{9D8B030D-6E8A-4147-A177-3AD203B41FA5}">
                      <a16:colId xmlns:a16="http://schemas.microsoft.com/office/drawing/2014/main" val="581442426"/>
                    </a:ext>
                  </a:extLst>
                </a:gridCol>
                <a:gridCol w="729206">
                  <a:extLst>
                    <a:ext uri="{9D8B030D-6E8A-4147-A177-3AD203B41FA5}">
                      <a16:colId xmlns:a16="http://schemas.microsoft.com/office/drawing/2014/main" val="3274659827"/>
                    </a:ext>
                  </a:extLst>
                </a:gridCol>
                <a:gridCol w="729206">
                  <a:extLst>
                    <a:ext uri="{9D8B030D-6E8A-4147-A177-3AD203B41FA5}">
                      <a16:colId xmlns:a16="http://schemas.microsoft.com/office/drawing/2014/main" val="2618228102"/>
                    </a:ext>
                  </a:extLst>
                </a:gridCol>
                <a:gridCol w="729206">
                  <a:extLst>
                    <a:ext uri="{9D8B030D-6E8A-4147-A177-3AD203B41FA5}">
                      <a16:colId xmlns:a16="http://schemas.microsoft.com/office/drawing/2014/main" val="920166747"/>
                    </a:ext>
                  </a:extLst>
                </a:gridCol>
                <a:gridCol w="729206">
                  <a:extLst>
                    <a:ext uri="{9D8B030D-6E8A-4147-A177-3AD203B41FA5}">
                      <a16:colId xmlns:a16="http://schemas.microsoft.com/office/drawing/2014/main" val="1408241617"/>
                    </a:ext>
                  </a:extLst>
                </a:gridCol>
                <a:gridCol w="729206">
                  <a:extLst>
                    <a:ext uri="{9D8B030D-6E8A-4147-A177-3AD203B41FA5}">
                      <a16:colId xmlns:a16="http://schemas.microsoft.com/office/drawing/2014/main" val="2007099724"/>
                    </a:ext>
                  </a:extLst>
                </a:gridCol>
              </a:tblGrid>
              <a:tr h="463881">
                <a:tc>
                  <a:txBody>
                    <a:bodyPr/>
                    <a:lstStyle/>
                    <a:p>
                      <a:pPr algn="ctr"/>
                      <a:r>
                        <a:rPr lang="en-US" sz="1000" dirty="0"/>
                        <a:t>Technical Requirements</a:t>
                      </a:r>
                    </a:p>
                  </a:txBody>
                  <a:tcPr anchor="ctr"/>
                </a:tc>
                <a:tc>
                  <a:txBody>
                    <a:bodyPr/>
                    <a:lstStyle/>
                    <a:p>
                      <a:pPr algn="ctr"/>
                      <a:r>
                        <a:rPr lang="en-US" sz="1000" dirty="0"/>
                        <a:t>Heating Coils</a:t>
                      </a:r>
                    </a:p>
                  </a:txBody>
                  <a:tcPr anchor="ctr"/>
                </a:tc>
                <a:tc>
                  <a:txBody>
                    <a:bodyPr/>
                    <a:lstStyle/>
                    <a:p>
                      <a:pPr algn="ctr"/>
                      <a:r>
                        <a:rPr lang="en-US" sz="1000" dirty="0"/>
                        <a:t>Oven</a:t>
                      </a:r>
                    </a:p>
                  </a:txBody>
                  <a:tcPr anchor="ctr"/>
                </a:tc>
                <a:tc>
                  <a:txBody>
                    <a:bodyPr/>
                    <a:lstStyle/>
                    <a:p>
                      <a:pPr algn="ctr"/>
                      <a:r>
                        <a:rPr lang="en-US" sz="1000" dirty="0"/>
                        <a:t>Heat Lamp</a:t>
                      </a:r>
                    </a:p>
                  </a:txBody>
                  <a:tcPr anchor="ctr"/>
                </a:tc>
                <a:tc>
                  <a:txBody>
                    <a:bodyPr/>
                    <a:lstStyle/>
                    <a:p>
                      <a:pPr algn="ctr"/>
                      <a:r>
                        <a:rPr lang="en-US" sz="1000" dirty="0"/>
                        <a:t>Fixture</a:t>
                      </a:r>
                    </a:p>
                  </a:txBody>
                  <a:tcPr anchor="ctr"/>
                </a:tc>
                <a:tc>
                  <a:txBody>
                    <a:bodyPr/>
                    <a:lstStyle/>
                    <a:p>
                      <a:pPr algn="ctr"/>
                      <a:r>
                        <a:rPr lang="en-US" sz="1000" dirty="0"/>
                        <a:t>Flame/ Plasma</a:t>
                      </a:r>
                    </a:p>
                  </a:txBody>
                  <a:tcPr anchor="ctr"/>
                </a:tc>
                <a:tc>
                  <a:txBody>
                    <a:bodyPr/>
                    <a:lstStyle/>
                    <a:p>
                      <a:pPr algn="ctr"/>
                      <a:r>
                        <a:rPr lang="en-US" sz="1000" dirty="0"/>
                        <a:t>Fluid</a:t>
                      </a:r>
                    </a:p>
                  </a:txBody>
                  <a:tcPr anchor="ctr"/>
                </a:tc>
                <a:tc>
                  <a:txBody>
                    <a:bodyPr/>
                    <a:lstStyle/>
                    <a:p>
                      <a:pPr algn="ctr"/>
                      <a:r>
                        <a:rPr lang="en-US" sz="1000" dirty="0"/>
                        <a:t>Cage</a:t>
                      </a:r>
                    </a:p>
                  </a:txBody>
                  <a:tcPr anchor="ctr"/>
                </a:tc>
                <a:extLst>
                  <a:ext uri="{0D108BD9-81ED-4DB2-BD59-A6C34878D82A}">
                    <a16:rowId xmlns:a16="http://schemas.microsoft.com/office/drawing/2014/main" val="124171694"/>
                  </a:ext>
                </a:extLst>
              </a:tr>
              <a:tr h="362975">
                <a:tc>
                  <a:txBody>
                    <a:bodyPr/>
                    <a:lstStyle/>
                    <a:p>
                      <a:pPr algn="ctr"/>
                      <a:r>
                        <a:rPr lang="en-US" sz="1200" dirty="0"/>
                        <a:t>Allows for Both Loads</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3168549271"/>
                  </a:ext>
                </a:extLst>
              </a:tr>
              <a:tr h="362975">
                <a:tc>
                  <a:txBody>
                    <a:bodyPr/>
                    <a:lstStyle/>
                    <a:p>
                      <a:pPr algn="ctr"/>
                      <a:r>
                        <a:rPr lang="en-US" sz="1200" dirty="0"/>
                        <a:t>Even Distribution of Both Loads</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a:t>
                      </a:r>
                    </a:p>
                  </a:txBody>
                  <a:tcPr/>
                </a:tc>
                <a:extLst>
                  <a:ext uri="{0D108BD9-81ED-4DB2-BD59-A6C34878D82A}">
                    <a16:rowId xmlns:a16="http://schemas.microsoft.com/office/drawing/2014/main" val="99708880"/>
                  </a:ext>
                </a:extLst>
              </a:tr>
              <a:tr h="362975">
                <a:tc>
                  <a:txBody>
                    <a:bodyPr/>
                    <a:lstStyle/>
                    <a:p>
                      <a:pPr algn="ctr"/>
                      <a:r>
                        <a:rPr lang="en-US" sz="1200" dirty="0"/>
                        <a:t>Safe</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3736313491"/>
                  </a:ext>
                </a:extLst>
              </a:tr>
              <a:tr h="362975">
                <a:tc>
                  <a:txBody>
                    <a:bodyPr/>
                    <a:lstStyle/>
                    <a:p>
                      <a:pPr algn="ctr"/>
                      <a:r>
                        <a:rPr lang="en-US" sz="1200" dirty="0"/>
                        <a:t>Quick Assembly</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3764059891"/>
                  </a:ext>
                </a:extLst>
              </a:tr>
              <a:tr h="362975">
                <a:tc>
                  <a:txBody>
                    <a:bodyPr/>
                    <a:lstStyle/>
                    <a:p>
                      <a:pPr algn="ctr"/>
                      <a:r>
                        <a:rPr lang="en-US" sz="1200" dirty="0"/>
                        <a:t>Non Destructive</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2464127675"/>
                  </a:ext>
                </a:extLst>
              </a:tr>
              <a:tr h="362975">
                <a:tc>
                  <a:txBody>
                    <a:bodyPr/>
                    <a:lstStyle/>
                    <a:p>
                      <a:pPr algn="ctr"/>
                      <a:r>
                        <a:rPr lang="en-US" sz="1200" dirty="0"/>
                        <a:t>Universal</a:t>
                      </a:r>
                    </a:p>
                  </a:txBody>
                  <a:tcPr/>
                </a:tc>
                <a:tc>
                  <a:txBody>
                    <a:bodyPr/>
                    <a:lstStyle/>
                    <a:p>
                      <a:pPr algn="ctr"/>
                      <a:r>
                        <a:rPr lang="en-US" sz="1600" dirty="0"/>
                        <a:t>0</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3442945937"/>
                  </a:ext>
                </a:extLst>
              </a:tr>
              <a:tr h="362975">
                <a:tc>
                  <a:txBody>
                    <a:bodyPr/>
                    <a:lstStyle/>
                    <a:p>
                      <a:pPr algn="ctr"/>
                      <a:r>
                        <a:rPr lang="en-US" sz="1200" dirty="0"/>
                        <a:t>Quick Assembly</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0</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2188389266"/>
                  </a:ext>
                </a:extLst>
              </a:tr>
              <a:tr h="362975">
                <a:tc>
                  <a:txBody>
                    <a:bodyPr/>
                    <a:lstStyle/>
                    <a:p>
                      <a:pPr algn="ctr"/>
                      <a:r>
                        <a:rPr lang="en-US" sz="1200" dirty="0"/>
                        <a:t>Net</a:t>
                      </a:r>
                    </a:p>
                  </a:txBody>
                  <a:tcPr>
                    <a:solidFill>
                      <a:schemeClr val="accent6">
                        <a:lumMod val="20000"/>
                        <a:lumOff val="80000"/>
                      </a:schemeClr>
                    </a:solidFill>
                  </a:tcPr>
                </a:tc>
                <a:tc>
                  <a:txBody>
                    <a:bodyPr/>
                    <a:lstStyle/>
                    <a:p>
                      <a:pPr algn="ctr"/>
                      <a:r>
                        <a:rPr lang="en-US" sz="1600" dirty="0"/>
                        <a:t>2</a:t>
                      </a:r>
                    </a:p>
                  </a:txBody>
                  <a:tcPr>
                    <a:solidFill>
                      <a:schemeClr val="accent6">
                        <a:lumMod val="20000"/>
                        <a:lumOff val="80000"/>
                      </a:schemeClr>
                    </a:solidFill>
                  </a:tcPr>
                </a:tc>
                <a:tc>
                  <a:txBody>
                    <a:bodyPr/>
                    <a:lstStyle/>
                    <a:p>
                      <a:pPr algn="ctr"/>
                      <a:r>
                        <a:rPr lang="en-US" sz="1600" dirty="0"/>
                        <a:t>7</a:t>
                      </a:r>
                    </a:p>
                  </a:txBody>
                  <a:tcPr>
                    <a:solidFill>
                      <a:schemeClr val="accent6">
                        <a:lumMod val="20000"/>
                        <a:lumOff val="80000"/>
                      </a:schemeClr>
                    </a:solidFill>
                  </a:tcPr>
                </a:tc>
                <a:tc>
                  <a:txBody>
                    <a:bodyPr/>
                    <a:lstStyle/>
                    <a:p>
                      <a:pPr algn="ctr"/>
                      <a:r>
                        <a:rPr lang="en-US" sz="1600" dirty="0"/>
                        <a:t>0</a:t>
                      </a:r>
                    </a:p>
                  </a:txBody>
                  <a:tcPr>
                    <a:solidFill>
                      <a:schemeClr val="accent6">
                        <a:lumMod val="20000"/>
                        <a:lumOff val="80000"/>
                      </a:schemeClr>
                    </a:solidFill>
                  </a:tcPr>
                </a:tc>
                <a:tc>
                  <a:txBody>
                    <a:bodyPr/>
                    <a:lstStyle/>
                    <a:p>
                      <a:pPr algn="ctr"/>
                      <a:r>
                        <a:rPr lang="en-US" sz="1600" dirty="0"/>
                        <a:t>5</a:t>
                      </a:r>
                    </a:p>
                  </a:txBody>
                  <a:tcPr>
                    <a:solidFill>
                      <a:schemeClr val="accent6">
                        <a:lumMod val="20000"/>
                        <a:lumOff val="80000"/>
                      </a:schemeClr>
                    </a:solidFill>
                  </a:tcPr>
                </a:tc>
                <a:tc>
                  <a:txBody>
                    <a:bodyPr/>
                    <a:lstStyle/>
                    <a:p>
                      <a:pPr algn="ctr"/>
                      <a:r>
                        <a:rPr lang="en-US" sz="1600" dirty="0"/>
                        <a:t>2</a:t>
                      </a:r>
                    </a:p>
                  </a:txBody>
                  <a:tcPr>
                    <a:solidFill>
                      <a:schemeClr val="accent6">
                        <a:lumMod val="20000"/>
                        <a:lumOff val="80000"/>
                      </a:schemeClr>
                    </a:solidFill>
                  </a:tcPr>
                </a:tc>
                <a:tc>
                  <a:txBody>
                    <a:bodyPr/>
                    <a:lstStyle/>
                    <a:p>
                      <a:pPr algn="ctr"/>
                      <a:r>
                        <a:rPr lang="en-US" sz="1600" dirty="0"/>
                        <a:t>-2</a:t>
                      </a:r>
                    </a:p>
                  </a:txBody>
                  <a:tcPr>
                    <a:solidFill>
                      <a:schemeClr val="accent6">
                        <a:lumMod val="20000"/>
                        <a:lumOff val="80000"/>
                      </a:schemeClr>
                    </a:solidFill>
                  </a:tcPr>
                </a:tc>
                <a:tc>
                  <a:txBody>
                    <a:bodyPr/>
                    <a:lstStyle/>
                    <a:p>
                      <a:pPr algn="ctr"/>
                      <a:r>
                        <a:rPr lang="en-US" sz="1600" dirty="0"/>
                        <a:t>5</a:t>
                      </a:r>
                    </a:p>
                  </a:txBody>
                  <a:tcPr>
                    <a:solidFill>
                      <a:schemeClr val="accent6">
                        <a:lumMod val="20000"/>
                        <a:lumOff val="80000"/>
                      </a:schemeClr>
                    </a:solidFill>
                  </a:tcPr>
                </a:tc>
                <a:extLst>
                  <a:ext uri="{0D108BD9-81ED-4DB2-BD59-A6C34878D82A}">
                    <a16:rowId xmlns:a16="http://schemas.microsoft.com/office/drawing/2014/main" val="3478204225"/>
                  </a:ext>
                </a:extLst>
              </a:tr>
              <a:tr h="362975">
                <a:tc>
                  <a:txBody>
                    <a:bodyPr/>
                    <a:lstStyle/>
                    <a:p>
                      <a:pPr algn="ctr"/>
                      <a:r>
                        <a:rPr lang="en-US" sz="1200" dirty="0"/>
                        <a:t>Rank</a:t>
                      </a:r>
                    </a:p>
                  </a:txBody>
                  <a:tcPr>
                    <a:solidFill>
                      <a:schemeClr val="accent2">
                        <a:lumMod val="20000"/>
                        <a:lumOff val="80000"/>
                      </a:schemeClr>
                    </a:solidFill>
                  </a:tcPr>
                </a:tc>
                <a:tc>
                  <a:txBody>
                    <a:bodyPr/>
                    <a:lstStyle/>
                    <a:p>
                      <a:pPr algn="ctr"/>
                      <a:r>
                        <a:rPr lang="en-US" sz="1600" dirty="0"/>
                        <a:t>3</a:t>
                      </a:r>
                    </a:p>
                  </a:txBody>
                  <a:tcPr>
                    <a:solidFill>
                      <a:schemeClr val="accent2">
                        <a:lumMod val="20000"/>
                        <a:lumOff val="80000"/>
                      </a:schemeClr>
                    </a:solidFill>
                  </a:tcPr>
                </a:tc>
                <a:tc>
                  <a:txBody>
                    <a:bodyPr/>
                    <a:lstStyle/>
                    <a:p>
                      <a:pPr algn="ctr"/>
                      <a:r>
                        <a:rPr lang="en-US" sz="1600" dirty="0"/>
                        <a:t>1</a:t>
                      </a:r>
                    </a:p>
                  </a:txBody>
                  <a:tcPr>
                    <a:solidFill>
                      <a:schemeClr val="accent2">
                        <a:lumMod val="20000"/>
                        <a:lumOff val="80000"/>
                      </a:schemeClr>
                    </a:solidFill>
                  </a:tcPr>
                </a:tc>
                <a:tc>
                  <a:txBody>
                    <a:bodyPr/>
                    <a:lstStyle/>
                    <a:p>
                      <a:pPr algn="ctr"/>
                      <a:r>
                        <a:rPr lang="en-US" sz="1600" dirty="0"/>
                        <a:t>4</a:t>
                      </a:r>
                    </a:p>
                  </a:txBody>
                  <a:tcPr>
                    <a:solidFill>
                      <a:schemeClr val="accent2">
                        <a:lumMod val="20000"/>
                        <a:lumOff val="80000"/>
                      </a:schemeClr>
                    </a:solidFill>
                  </a:tcPr>
                </a:tc>
                <a:tc>
                  <a:txBody>
                    <a:bodyPr/>
                    <a:lstStyle/>
                    <a:p>
                      <a:pPr algn="ctr"/>
                      <a:r>
                        <a:rPr lang="en-US" sz="1600" dirty="0"/>
                        <a:t>2</a:t>
                      </a:r>
                    </a:p>
                  </a:txBody>
                  <a:tcPr>
                    <a:solidFill>
                      <a:schemeClr val="accent2">
                        <a:lumMod val="20000"/>
                        <a:lumOff val="80000"/>
                      </a:schemeClr>
                    </a:solidFill>
                  </a:tcPr>
                </a:tc>
                <a:tc>
                  <a:txBody>
                    <a:bodyPr/>
                    <a:lstStyle/>
                    <a:p>
                      <a:pPr algn="ctr"/>
                      <a:r>
                        <a:rPr lang="en-US" sz="1600" dirty="0"/>
                        <a:t>3</a:t>
                      </a:r>
                    </a:p>
                  </a:txBody>
                  <a:tcPr>
                    <a:solidFill>
                      <a:schemeClr val="accent2">
                        <a:lumMod val="20000"/>
                        <a:lumOff val="80000"/>
                      </a:schemeClr>
                    </a:solidFill>
                  </a:tcPr>
                </a:tc>
                <a:tc>
                  <a:txBody>
                    <a:bodyPr/>
                    <a:lstStyle/>
                    <a:p>
                      <a:pPr algn="ctr"/>
                      <a:r>
                        <a:rPr lang="en-US" sz="1600" dirty="0"/>
                        <a:t>5</a:t>
                      </a:r>
                    </a:p>
                  </a:txBody>
                  <a:tcPr>
                    <a:solidFill>
                      <a:schemeClr val="accent2">
                        <a:lumMod val="20000"/>
                        <a:lumOff val="80000"/>
                      </a:schemeClr>
                    </a:solidFill>
                  </a:tcPr>
                </a:tc>
                <a:tc>
                  <a:txBody>
                    <a:bodyPr/>
                    <a:lstStyle/>
                    <a:p>
                      <a:pPr algn="ctr"/>
                      <a:r>
                        <a:rPr lang="en-US" sz="1600" dirty="0"/>
                        <a:t>2</a:t>
                      </a:r>
                    </a:p>
                  </a:txBody>
                  <a:tcPr>
                    <a:solidFill>
                      <a:schemeClr val="accent2">
                        <a:lumMod val="20000"/>
                        <a:lumOff val="80000"/>
                      </a:schemeClr>
                    </a:solidFill>
                  </a:tcPr>
                </a:tc>
                <a:extLst>
                  <a:ext uri="{0D108BD9-81ED-4DB2-BD59-A6C34878D82A}">
                    <a16:rowId xmlns:a16="http://schemas.microsoft.com/office/drawing/2014/main" val="2884391037"/>
                  </a:ext>
                </a:extLst>
              </a:tr>
              <a:tr h="362975">
                <a:tc>
                  <a:txBody>
                    <a:bodyPr/>
                    <a:lstStyle/>
                    <a:p>
                      <a:pPr algn="ctr"/>
                      <a:r>
                        <a:rPr lang="en-US" sz="1200" dirty="0"/>
                        <a:t>Continue ?</a:t>
                      </a:r>
                    </a:p>
                  </a:txBody>
                  <a:tcPr/>
                </a:tc>
                <a:tc>
                  <a:txBody>
                    <a:bodyPr/>
                    <a:lstStyle/>
                    <a:p>
                      <a:pPr algn="ctr"/>
                      <a:r>
                        <a:rPr lang="en-US" sz="1600" dirty="0"/>
                        <a:t>N</a:t>
                      </a:r>
                    </a:p>
                  </a:txBody>
                  <a:tcPr/>
                </a:tc>
                <a:tc>
                  <a:txBody>
                    <a:bodyPr/>
                    <a:lstStyle/>
                    <a:p>
                      <a:pPr algn="ctr"/>
                      <a:r>
                        <a:rPr lang="en-US" sz="1600" dirty="0"/>
                        <a:t>Y</a:t>
                      </a:r>
                    </a:p>
                  </a:txBody>
                  <a:tcPr>
                    <a:solidFill>
                      <a:schemeClr val="accent4">
                        <a:lumMod val="40000"/>
                        <a:lumOff val="60000"/>
                      </a:schemeClr>
                    </a:solidFill>
                  </a:tcPr>
                </a:tc>
                <a:tc>
                  <a:txBody>
                    <a:bodyPr/>
                    <a:lstStyle/>
                    <a:p>
                      <a:pPr algn="ctr"/>
                      <a:r>
                        <a:rPr lang="en-US" sz="1600" dirty="0"/>
                        <a:t>N</a:t>
                      </a:r>
                    </a:p>
                  </a:txBody>
                  <a:tcPr/>
                </a:tc>
                <a:tc>
                  <a:txBody>
                    <a:bodyPr/>
                    <a:lstStyle/>
                    <a:p>
                      <a:pPr algn="ctr"/>
                      <a:r>
                        <a:rPr lang="en-US" sz="1600" dirty="0"/>
                        <a:t>Y</a:t>
                      </a:r>
                    </a:p>
                  </a:txBody>
                  <a:tcPr>
                    <a:solidFill>
                      <a:schemeClr val="accent4">
                        <a:lumMod val="40000"/>
                        <a:lumOff val="60000"/>
                      </a:schemeClr>
                    </a:solidFill>
                  </a:tcPr>
                </a:tc>
                <a:tc>
                  <a:txBody>
                    <a:bodyPr/>
                    <a:lstStyle/>
                    <a:p>
                      <a:pPr algn="ctr"/>
                      <a:r>
                        <a:rPr lang="en-US" sz="1600" dirty="0"/>
                        <a:t>Y</a:t>
                      </a:r>
                    </a:p>
                  </a:txBody>
                  <a:tcPr>
                    <a:solidFill>
                      <a:schemeClr val="accent4">
                        <a:lumMod val="40000"/>
                        <a:lumOff val="60000"/>
                      </a:schemeClr>
                    </a:solidFill>
                  </a:tcPr>
                </a:tc>
                <a:tc>
                  <a:txBody>
                    <a:bodyPr/>
                    <a:lstStyle/>
                    <a:p>
                      <a:pPr algn="ctr"/>
                      <a:r>
                        <a:rPr lang="en-US" sz="1600" dirty="0"/>
                        <a:t>N</a:t>
                      </a:r>
                    </a:p>
                  </a:txBody>
                  <a:tcPr/>
                </a:tc>
                <a:tc>
                  <a:txBody>
                    <a:bodyPr/>
                    <a:lstStyle/>
                    <a:p>
                      <a:pPr algn="ctr"/>
                      <a:r>
                        <a:rPr lang="en-US" sz="1600" dirty="0"/>
                        <a:t>Y</a:t>
                      </a:r>
                    </a:p>
                  </a:txBody>
                  <a:tcPr anchor="ctr">
                    <a:solidFill>
                      <a:schemeClr val="accent4">
                        <a:lumMod val="40000"/>
                        <a:lumOff val="60000"/>
                      </a:schemeClr>
                    </a:solidFill>
                  </a:tcPr>
                </a:tc>
                <a:extLst>
                  <a:ext uri="{0D108BD9-81ED-4DB2-BD59-A6C34878D82A}">
                    <a16:rowId xmlns:a16="http://schemas.microsoft.com/office/drawing/2014/main" val="2926919339"/>
                  </a:ext>
                </a:extLst>
              </a:tr>
            </a:tbl>
          </a:graphicData>
        </a:graphic>
      </p:graphicFrame>
      <p:pic>
        <p:nvPicPr>
          <p:cNvPr id="11" name="Picture 10">
            <a:extLst>
              <a:ext uri="{FF2B5EF4-FFF2-40B4-BE49-F238E27FC236}">
                <a16:creationId xmlns:a16="http://schemas.microsoft.com/office/drawing/2014/main" id="{651EAF3A-C9DF-44AB-9F7D-B0C5C205BF73}"/>
              </a:ext>
            </a:extLst>
          </p:cNvPr>
          <p:cNvPicPr>
            <a:picLocks noChangeAspect="1"/>
          </p:cNvPicPr>
          <p:nvPr/>
        </p:nvPicPr>
        <p:blipFill>
          <a:blip r:embed="rId4"/>
          <a:stretch>
            <a:fillRect/>
          </a:stretch>
        </p:blipFill>
        <p:spPr>
          <a:xfrm rot="16200000">
            <a:off x="2601081" y="1561905"/>
            <a:ext cx="972659" cy="547538"/>
          </a:xfrm>
          <a:prstGeom prst="rect">
            <a:avLst/>
          </a:prstGeom>
        </p:spPr>
      </p:pic>
      <p:pic>
        <p:nvPicPr>
          <p:cNvPr id="15" name="Picture 14">
            <a:extLst>
              <a:ext uri="{FF2B5EF4-FFF2-40B4-BE49-F238E27FC236}">
                <a16:creationId xmlns:a16="http://schemas.microsoft.com/office/drawing/2014/main" id="{6A818208-DAE4-4CE7-8640-1140ACFD3DDB}"/>
              </a:ext>
            </a:extLst>
          </p:cNvPr>
          <p:cNvPicPr>
            <a:picLocks noChangeAspect="1"/>
          </p:cNvPicPr>
          <p:nvPr/>
        </p:nvPicPr>
        <p:blipFill>
          <a:blip r:embed="rId5"/>
          <a:stretch>
            <a:fillRect/>
          </a:stretch>
        </p:blipFill>
        <p:spPr>
          <a:xfrm rot="16200000">
            <a:off x="3221790" y="1472582"/>
            <a:ext cx="1068298" cy="593499"/>
          </a:xfrm>
          <a:prstGeom prst="rect">
            <a:avLst/>
          </a:prstGeom>
        </p:spPr>
      </p:pic>
      <p:pic>
        <p:nvPicPr>
          <p:cNvPr id="17" name="Picture 16">
            <a:extLst>
              <a:ext uri="{FF2B5EF4-FFF2-40B4-BE49-F238E27FC236}">
                <a16:creationId xmlns:a16="http://schemas.microsoft.com/office/drawing/2014/main" id="{ED13E236-1DBC-4E4C-94AF-180D0C66BE22}"/>
              </a:ext>
            </a:extLst>
          </p:cNvPr>
          <p:cNvPicPr>
            <a:picLocks noChangeAspect="1"/>
          </p:cNvPicPr>
          <p:nvPr/>
        </p:nvPicPr>
        <p:blipFill>
          <a:blip r:embed="rId6"/>
          <a:stretch>
            <a:fillRect/>
          </a:stretch>
        </p:blipFill>
        <p:spPr>
          <a:xfrm rot="16200000">
            <a:off x="4015512" y="1447109"/>
            <a:ext cx="1068298" cy="627687"/>
          </a:xfrm>
          <a:prstGeom prst="rect">
            <a:avLst/>
          </a:prstGeom>
        </p:spPr>
      </p:pic>
      <p:pic>
        <p:nvPicPr>
          <p:cNvPr id="18" name="Picture 17">
            <a:extLst>
              <a:ext uri="{FF2B5EF4-FFF2-40B4-BE49-F238E27FC236}">
                <a16:creationId xmlns:a16="http://schemas.microsoft.com/office/drawing/2014/main" id="{99B52A6B-046D-4928-9BA9-3C41A5A5AC7E}"/>
              </a:ext>
            </a:extLst>
          </p:cNvPr>
          <p:cNvPicPr>
            <a:picLocks noChangeAspect="1"/>
          </p:cNvPicPr>
          <p:nvPr/>
        </p:nvPicPr>
        <p:blipFill>
          <a:blip r:embed="rId7"/>
          <a:stretch>
            <a:fillRect/>
          </a:stretch>
        </p:blipFill>
        <p:spPr>
          <a:xfrm rot="16200000">
            <a:off x="4777340" y="1405503"/>
            <a:ext cx="1068299" cy="764701"/>
          </a:xfrm>
          <a:prstGeom prst="rect">
            <a:avLst/>
          </a:prstGeom>
        </p:spPr>
      </p:pic>
      <p:pic>
        <p:nvPicPr>
          <p:cNvPr id="19" name="Picture 18">
            <a:extLst>
              <a:ext uri="{FF2B5EF4-FFF2-40B4-BE49-F238E27FC236}">
                <a16:creationId xmlns:a16="http://schemas.microsoft.com/office/drawing/2014/main" id="{CA624569-64DB-4B3E-B7EC-9120439D7B57}"/>
              </a:ext>
            </a:extLst>
          </p:cNvPr>
          <p:cNvPicPr>
            <a:picLocks noChangeAspect="1"/>
          </p:cNvPicPr>
          <p:nvPr/>
        </p:nvPicPr>
        <p:blipFill>
          <a:blip r:embed="rId8"/>
          <a:stretch>
            <a:fillRect/>
          </a:stretch>
        </p:blipFill>
        <p:spPr>
          <a:xfrm rot="16200000">
            <a:off x="5388776" y="1454827"/>
            <a:ext cx="1205329" cy="475219"/>
          </a:xfrm>
          <a:prstGeom prst="rect">
            <a:avLst/>
          </a:prstGeom>
        </p:spPr>
      </p:pic>
      <p:pic>
        <p:nvPicPr>
          <p:cNvPr id="21" name="Picture 20">
            <a:extLst>
              <a:ext uri="{FF2B5EF4-FFF2-40B4-BE49-F238E27FC236}">
                <a16:creationId xmlns:a16="http://schemas.microsoft.com/office/drawing/2014/main" id="{1C984435-D756-46C7-B278-F5191449DCD1}"/>
              </a:ext>
            </a:extLst>
          </p:cNvPr>
          <p:cNvPicPr>
            <a:picLocks noChangeAspect="1"/>
          </p:cNvPicPr>
          <p:nvPr/>
        </p:nvPicPr>
        <p:blipFill>
          <a:blip r:embed="rId9"/>
          <a:stretch>
            <a:fillRect/>
          </a:stretch>
        </p:blipFill>
        <p:spPr>
          <a:xfrm rot="16200000">
            <a:off x="6829261" y="1488448"/>
            <a:ext cx="1092061" cy="585531"/>
          </a:xfrm>
          <a:prstGeom prst="rect">
            <a:avLst/>
          </a:prstGeom>
        </p:spPr>
      </p:pic>
    </p:spTree>
    <p:extLst>
      <p:ext uri="{BB962C8B-B14F-4D97-AF65-F5344CB8AC3E}">
        <p14:creationId xmlns:p14="http://schemas.microsoft.com/office/powerpoint/2010/main" val="369767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1" y="285328"/>
            <a:ext cx="9144000" cy="707886"/>
          </a:xfrm>
          <a:prstGeom prst="rect">
            <a:avLst/>
          </a:prstGeom>
          <a:noFill/>
        </p:spPr>
        <p:txBody>
          <a:bodyPr wrap="square" rtlCol="0">
            <a:spAutoFit/>
          </a:bodyPr>
          <a:lstStyle/>
          <a:p>
            <a:pPr algn="ctr"/>
            <a:r>
              <a:rPr lang="en-US" sz="4000" dirty="0">
                <a:solidFill>
                  <a:schemeClr val="bg1"/>
                </a:solidFill>
              </a:rPr>
              <a:t>Pugh Chart – Mechanical Load</a:t>
            </a:r>
          </a:p>
        </p:txBody>
      </p:sp>
      <p:sp>
        <p:nvSpPr>
          <p:cNvPr id="13" name="TextBox 12">
            <a:extLst>
              <a:ext uri="{FF2B5EF4-FFF2-40B4-BE49-F238E27FC236}">
                <a16:creationId xmlns:a16="http://schemas.microsoft.com/office/drawing/2014/main" id="{2AFBCBF3-D652-419F-ACDE-1E3F6690FCC0}"/>
              </a:ext>
            </a:extLst>
          </p:cNvPr>
          <p:cNvSpPr txBox="1"/>
          <p:nvPr/>
        </p:nvSpPr>
        <p:spPr>
          <a:xfrm>
            <a:off x="-1" y="6657945"/>
            <a:ext cx="9144001" cy="200055"/>
          </a:xfrm>
          <a:prstGeom prst="rect">
            <a:avLst/>
          </a:prstGeom>
          <a:noFill/>
        </p:spPr>
        <p:txBody>
          <a:bodyPr wrap="square" rtlCol="0">
            <a:spAutoFit/>
          </a:bodyPr>
          <a:lstStyle/>
          <a:p>
            <a:pPr algn="ctr"/>
            <a:r>
              <a:rPr lang="en-US" sz="700" dirty="0"/>
              <a:t>Test Fixture for Flight Components ● Israel Sotelo ● 26 Feb 2018</a:t>
            </a:r>
          </a:p>
        </p:txBody>
      </p:sp>
      <p:sp>
        <p:nvSpPr>
          <p:cNvPr id="14" name="TextBox 13">
            <a:extLst>
              <a:ext uri="{FF2B5EF4-FFF2-40B4-BE49-F238E27FC236}">
                <a16:creationId xmlns:a16="http://schemas.microsoft.com/office/drawing/2014/main" id="{DDC075DD-D7D6-46D9-A3E8-140B1CAF8A1F}"/>
              </a:ext>
            </a:extLst>
          </p:cNvPr>
          <p:cNvSpPr txBox="1"/>
          <p:nvPr/>
        </p:nvSpPr>
        <p:spPr>
          <a:xfrm>
            <a:off x="8907585" y="6657944"/>
            <a:ext cx="183661" cy="200055"/>
          </a:xfrm>
          <a:prstGeom prst="rect">
            <a:avLst/>
          </a:prstGeom>
          <a:noFill/>
        </p:spPr>
        <p:txBody>
          <a:bodyPr wrap="square" rtlCol="0">
            <a:spAutoFit/>
          </a:bodyPr>
          <a:lstStyle/>
          <a:p>
            <a:r>
              <a:rPr lang="en-US" sz="700" dirty="0"/>
              <a:t>4</a:t>
            </a:r>
          </a:p>
        </p:txBody>
      </p:sp>
      <p:graphicFrame>
        <p:nvGraphicFramePr>
          <p:cNvPr id="4" name="Table 3">
            <a:extLst>
              <a:ext uri="{FF2B5EF4-FFF2-40B4-BE49-F238E27FC236}">
                <a16:creationId xmlns:a16="http://schemas.microsoft.com/office/drawing/2014/main" id="{8ABBDDB3-8D86-423B-9FF0-306C07C68315}"/>
              </a:ext>
            </a:extLst>
          </p:cNvPr>
          <p:cNvGraphicFramePr>
            <a:graphicFrameLocks noGrp="1"/>
          </p:cNvGraphicFramePr>
          <p:nvPr>
            <p:extLst>
              <p:ext uri="{D42A27DB-BD31-4B8C-83A1-F6EECF244321}">
                <p14:modId xmlns:p14="http://schemas.microsoft.com/office/powerpoint/2010/main" val="4127051776"/>
              </p:ext>
            </p:extLst>
          </p:nvPr>
        </p:nvGraphicFramePr>
        <p:xfrm>
          <a:off x="1795087" y="2310063"/>
          <a:ext cx="5725161" cy="4282081"/>
        </p:xfrm>
        <a:graphic>
          <a:graphicData uri="http://schemas.openxmlformats.org/drawingml/2006/table">
            <a:tbl>
              <a:tblPr firstRow="1" bandRow="1">
                <a:tableStyleId>{5C22544A-7EE6-4342-B048-85BDC9FD1C3A}</a:tableStyleId>
              </a:tblPr>
              <a:tblGrid>
                <a:gridCol w="1431291">
                  <a:extLst>
                    <a:ext uri="{9D8B030D-6E8A-4147-A177-3AD203B41FA5}">
                      <a16:colId xmlns:a16="http://schemas.microsoft.com/office/drawing/2014/main" val="4063335935"/>
                    </a:ext>
                  </a:extLst>
                </a:gridCol>
                <a:gridCol w="715645">
                  <a:extLst>
                    <a:ext uri="{9D8B030D-6E8A-4147-A177-3AD203B41FA5}">
                      <a16:colId xmlns:a16="http://schemas.microsoft.com/office/drawing/2014/main" val="2823652074"/>
                    </a:ext>
                  </a:extLst>
                </a:gridCol>
                <a:gridCol w="715645">
                  <a:extLst>
                    <a:ext uri="{9D8B030D-6E8A-4147-A177-3AD203B41FA5}">
                      <a16:colId xmlns:a16="http://schemas.microsoft.com/office/drawing/2014/main" val="581442426"/>
                    </a:ext>
                  </a:extLst>
                </a:gridCol>
                <a:gridCol w="715645">
                  <a:extLst>
                    <a:ext uri="{9D8B030D-6E8A-4147-A177-3AD203B41FA5}">
                      <a16:colId xmlns:a16="http://schemas.microsoft.com/office/drawing/2014/main" val="3274659827"/>
                    </a:ext>
                  </a:extLst>
                </a:gridCol>
                <a:gridCol w="715645">
                  <a:extLst>
                    <a:ext uri="{9D8B030D-6E8A-4147-A177-3AD203B41FA5}">
                      <a16:colId xmlns:a16="http://schemas.microsoft.com/office/drawing/2014/main" val="2618228102"/>
                    </a:ext>
                  </a:extLst>
                </a:gridCol>
                <a:gridCol w="715645">
                  <a:extLst>
                    <a:ext uri="{9D8B030D-6E8A-4147-A177-3AD203B41FA5}">
                      <a16:colId xmlns:a16="http://schemas.microsoft.com/office/drawing/2014/main" val="4239191429"/>
                    </a:ext>
                  </a:extLst>
                </a:gridCol>
                <a:gridCol w="715645">
                  <a:extLst>
                    <a:ext uri="{9D8B030D-6E8A-4147-A177-3AD203B41FA5}">
                      <a16:colId xmlns:a16="http://schemas.microsoft.com/office/drawing/2014/main" val="1408241617"/>
                    </a:ext>
                  </a:extLst>
                </a:gridCol>
              </a:tblGrid>
              <a:tr h="463881">
                <a:tc>
                  <a:txBody>
                    <a:bodyPr/>
                    <a:lstStyle/>
                    <a:p>
                      <a:pPr algn="ctr"/>
                      <a:r>
                        <a:rPr lang="en-US" sz="1000" dirty="0"/>
                        <a:t>Technical Requirements</a:t>
                      </a:r>
                    </a:p>
                  </a:txBody>
                  <a:tcPr anchor="ctr"/>
                </a:tc>
                <a:tc>
                  <a:txBody>
                    <a:bodyPr/>
                    <a:lstStyle/>
                    <a:p>
                      <a:pPr algn="ctr"/>
                      <a:r>
                        <a:rPr lang="en-US" sz="1000" dirty="0"/>
                        <a:t>Strap</a:t>
                      </a:r>
                    </a:p>
                  </a:txBody>
                  <a:tcPr anchor="ctr"/>
                </a:tc>
                <a:tc>
                  <a:txBody>
                    <a:bodyPr/>
                    <a:lstStyle/>
                    <a:p>
                      <a:pPr algn="ctr"/>
                      <a:r>
                        <a:rPr lang="en-US" sz="1000" dirty="0"/>
                        <a:t>Block</a:t>
                      </a:r>
                    </a:p>
                  </a:txBody>
                  <a:tcPr anchor="ctr"/>
                </a:tc>
                <a:tc>
                  <a:txBody>
                    <a:bodyPr/>
                    <a:lstStyle/>
                    <a:p>
                      <a:pPr algn="ctr"/>
                      <a:r>
                        <a:rPr lang="en-US" sz="1000" dirty="0"/>
                        <a:t>Cradle</a:t>
                      </a:r>
                    </a:p>
                  </a:txBody>
                  <a:tcPr anchor="ctr"/>
                </a:tc>
                <a:tc>
                  <a:txBody>
                    <a:bodyPr/>
                    <a:lstStyle/>
                    <a:p>
                      <a:pPr algn="ctr"/>
                      <a:r>
                        <a:rPr lang="en-US" sz="1000" dirty="0"/>
                        <a:t>Fixture</a:t>
                      </a:r>
                    </a:p>
                  </a:txBody>
                  <a:tcPr anchor="ctr"/>
                </a:tc>
                <a:tc>
                  <a:txBody>
                    <a:bodyPr/>
                    <a:lstStyle/>
                    <a:p>
                      <a:pPr algn="ctr"/>
                      <a:r>
                        <a:rPr lang="en-US" sz="1000" dirty="0"/>
                        <a:t>Rings</a:t>
                      </a:r>
                    </a:p>
                  </a:txBody>
                  <a:tcPr anchor="ctr"/>
                </a:tc>
                <a:tc>
                  <a:txBody>
                    <a:bodyPr/>
                    <a:lstStyle/>
                    <a:p>
                      <a:pPr algn="ctr"/>
                      <a:r>
                        <a:rPr lang="en-US" sz="1000" dirty="0"/>
                        <a:t>Fluid</a:t>
                      </a:r>
                    </a:p>
                  </a:txBody>
                  <a:tcPr anchor="ctr"/>
                </a:tc>
                <a:extLst>
                  <a:ext uri="{0D108BD9-81ED-4DB2-BD59-A6C34878D82A}">
                    <a16:rowId xmlns:a16="http://schemas.microsoft.com/office/drawing/2014/main" val="124171694"/>
                  </a:ext>
                </a:extLst>
              </a:tr>
              <a:tr h="362975">
                <a:tc>
                  <a:txBody>
                    <a:bodyPr/>
                    <a:lstStyle/>
                    <a:p>
                      <a:pPr algn="ctr"/>
                      <a:r>
                        <a:rPr lang="en-US" sz="1200" dirty="0"/>
                        <a:t>Allows for Both Loads</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1</a:t>
                      </a:r>
                    </a:p>
                  </a:txBody>
                  <a:tcPr/>
                </a:tc>
                <a:tc>
                  <a:txBody>
                    <a:bodyPr/>
                    <a:lstStyle/>
                    <a:p>
                      <a:pPr algn="ctr"/>
                      <a:r>
                        <a:rPr lang="en-US" sz="1600" dirty="0"/>
                        <a:t>-</a:t>
                      </a:r>
                    </a:p>
                  </a:txBody>
                  <a:tcPr/>
                </a:tc>
                <a:tc>
                  <a:txBody>
                    <a:bodyPr/>
                    <a:lstStyle/>
                    <a:p>
                      <a:pPr algn="ctr"/>
                      <a:r>
                        <a:rPr lang="en-US" sz="1600" dirty="0"/>
                        <a:t>0</a:t>
                      </a:r>
                    </a:p>
                  </a:txBody>
                  <a:tcPr/>
                </a:tc>
                <a:extLst>
                  <a:ext uri="{0D108BD9-81ED-4DB2-BD59-A6C34878D82A}">
                    <a16:rowId xmlns:a16="http://schemas.microsoft.com/office/drawing/2014/main" val="3168549271"/>
                  </a:ext>
                </a:extLst>
              </a:tr>
              <a:tr h="362975">
                <a:tc>
                  <a:txBody>
                    <a:bodyPr/>
                    <a:lstStyle/>
                    <a:p>
                      <a:pPr algn="ctr"/>
                      <a:r>
                        <a:rPr lang="en-US" sz="1200" dirty="0"/>
                        <a:t>Even Distribution of Both Loads</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1</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99708880"/>
                  </a:ext>
                </a:extLst>
              </a:tr>
              <a:tr h="362975">
                <a:tc>
                  <a:txBody>
                    <a:bodyPr/>
                    <a:lstStyle/>
                    <a:p>
                      <a:pPr algn="ctr"/>
                      <a:r>
                        <a:rPr lang="en-US" sz="1200" dirty="0"/>
                        <a:t>Safe</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1</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3736313491"/>
                  </a:ext>
                </a:extLst>
              </a:tr>
              <a:tr h="362975">
                <a:tc>
                  <a:txBody>
                    <a:bodyPr/>
                    <a:lstStyle/>
                    <a:p>
                      <a:pPr algn="ctr"/>
                      <a:r>
                        <a:rPr lang="en-US" sz="1200" dirty="0"/>
                        <a:t>Quick Assembly</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1</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3764059891"/>
                  </a:ext>
                </a:extLst>
              </a:tr>
              <a:tr h="362975">
                <a:tc>
                  <a:txBody>
                    <a:bodyPr/>
                    <a:lstStyle/>
                    <a:p>
                      <a:pPr algn="ctr"/>
                      <a:r>
                        <a:rPr lang="en-US" sz="1200" dirty="0"/>
                        <a:t>Non Destructive</a:t>
                      </a:r>
                    </a:p>
                  </a:txBody>
                  <a:tcPr/>
                </a:tc>
                <a:tc>
                  <a:txBody>
                    <a:bodyPr/>
                    <a:lstStyle/>
                    <a:p>
                      <a:pPr algn="ctr"/>
                      <a:r>
                        <a:rPr lang="en-US" sz="1600" dirty="0"/>
                        <a:t>+</a:t>
                      </a:r>
                    </a:p>
                  </a:txBody>
                  <a:tcPr/>
                </a:tc>
                <a:tc>
                  <a:txBody>
                    <a:bodyPr/>
                    <a:lstStyle/>
                    <a:p>
                      <a:pPr algn="ctr"/>
                      <a:r>
                        <a:rPr lang="en-US" sz="1600" dirty="0"/>
                        <a:t>0</a:t>
                      </a:r>
                    </a:p>
                  </a:txBody>
                  <a:tcPr/>
                </a:tc>
                <a:tc>
                  <a:txBody>
                    <a:bodyPr/>
                    <a:lstStyle/>
                    <a:p>
                      <a:pPr algn="ctr"/>
                      <a:r>
                        <a:rPr lang="en-US" sz="1600" dirty="0"/>
                        <a:t>+</a:t>
                      </a:r>
                    </a:p>
                  </a:txBody>
                  <a:tcPr/>
                </a:tc>
                <a:tc>
                  <a:txBody>
                    <a:bodyPr/>
                    <a:lstStyle/>
                    <a:p>
                      <a:pPr algn="ctr"/>
                      <a:r>
                        <a:rPr lang="en-US" sz="1600" dirty="0"/>
                        <a:t>1</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2464127675"/>
                  </a:ext>
                </a:extLst>
              </a:tr>
              <a:tr h="362975">
                <a:tc>
                  <a:txBody>
                    <a:bodyPr/>
                    <a:lstStyle/>
                    <a:p>
                      <a:pPr algn="ctr"/>
                      <a:r>
                        <a:rPr lang="en-US" sz="1200" dirty="0"/>
                        <a:t>Universal</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3442945937"/>
                  </a:ext>
                </a:extLst>
              </a:tr>
              <a:tr h="362975">
                <a:tc>
                  <a:txBody>
                    <a:bodyPr/>
                    <a:lstStyle/>
                    <a:p>
                      <a:pPr algn="ctr"/>
                      <a:r>
                        <a:rPr lang="en-US" sz="1200" dirty="0"/>
                        <a:t>Quick Assembly</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2188389266"/>
                  </a:ext>
                </a:extLst>
              </a:tr>
              <a:tr h="362975">
                <a:tc>
                  <a:txBody>
                    <a:bodyPr/>
                    <a:lstStyle/>
                    <a:p>
                      <a:pPr algn="ctr"/>
                      <a:r>
                        <a:rPr lang="en-US" sz="1200" dirty="0"/>
                        <a:t>Net</a:t>
                      </a:r>
                    </a:p>
                  </a:txBody>
                  <a:tcPr>
                    <a:solidFill>
                      <a:schemeClr val="accent6">
                        <a:lumMod val="20000"/>
                        <a:lumOff val="80000"/>
                      </a:schemeClr>
                    </a:solidFill>
                  </a:tcPr>
                </a:tc>
                <a:tc>
                  <a:txBody>
                    <a:bodyPr/>
                    <a:lstStyle/>
                    <a:p>
                      <a:pPr algn="ctr"/>
                      <a:r>
                        <a:rPr lang="en-US" sz="1600" dirty="0"/>
                        <a:t>5</a:t>
                      </a:r>
                    </a:p>
                  </a:txBody>
                  <a:tcPr>
                    <a:solidFill>
                      <a:schemeClr val="accent6">
                        <a:lumMod val="20000"/>
                        <a:lumOff val="80000"/>
                      </a:schemeClr>
                    </a:solidFill>
                  </a:tcPr>
                </a:tc>
                <a:tc>
                  <a:txBody>
                    <a:bodyPr/>
                    <a:lstStyle/>
                    <a:p>
                      <a:pPr algn="ctr"/>
                      <a:r>
                        <a:rPr lang="en-US" sz="1600" dirty="0"/>
                        <a:t>2</a:t>
                      </a:r>
                    </a:p>
                  </a:txBody>
                  <a:tcPr>
                    <a:solidFill>
                      <a:schemeClr val="accent6">
                        <a:lumMod val="20000"/>
                        <a:lumOff val="80000"/>
                      </a:schemeClr>
                    </a:solidFill>
                  </a:tcPr>
                </a:tc>
                <a:tc>
                  <a:txBody>
                    <a:bodyPr/>
                    <a:lstStyle/>
                    <a:p>
                      <a:pPr algn="ctr"/>
                      <a:r>
                        <a:rPr lang="en-US" sz="1600" dirty="0"/>
                        <a:t>1</a:t>
                      </a:r>
                    </a:p>
                  </a:txBody>
                  <a:tcPr>
                    <a:solidFill>
                      <a:schemeClr val="accent6">
                        <a:lumMod val="20000"/>
                        <a:lumOff val="80000"/>
                      </a:schemeClr>
                    </a:solidFill>
                  </a:tcPr>
                </a:tc>
                <a:tc>
                  <a:txBody>
                    <a:bodyPr/>
                    <a:lstStyle/>
                    <a:p>
                      <a:pPr algn="ctr"/>
                      <a:r>
                        <a:rPr lang="en-US" sz="1600" dirty="0"/>
                        <a:t>6</a:t>
                      </a:r>
                    </a:p>
                  </a:txBody>
                  <a:tcPr>
                    <a:solidFill>
                      <a:schemeClr val="accent6">
                        <a:lumMod val="20000"/>
                        <a:lumOff val="80000"/>
                      </a:schemeClr>
                    </a:solidFill>
                  </a:tcPr>
                </a:tc>
                <a:tc>
                  <a:txBody>
                    <a:bodyPr/>
                    <a:lstStyle/>
                    <a:p>
                      <a:pPr algn="ctr"/>
                      <a:r>
                        <a:rPr lang="en-US" sz="1600" dirty="0"/>
                        <a:t>1</a:t>
                      </a:r>
                    </a:p>
                  </a:txBody>
                  <a:tcPr>
                    <a:solidFill>
                      <a:schemeClr val="accent6">
                        <a:lumMod val="20000"/>
                        <a:lumOff val="80000"/>
                      </a:schemeClr>
                    </a:solidFill>
                  </a:tcPr>
                </a:tc>
                <a:tc>
                  <a:txBody>
                    <a:bodyPr/>
                    <a:lstStyle/>
                    <a:p>
                      <a:pPr algn="ctr"/>
                      <a:r>
                        <a:rPr lang="en-US" sz="1600" dirty="0"/>
                        <a:t>0</a:t>
                      </a:r>
                    </a:p>
                  </a:txBody>
                  <a:tcPr>
                    <a:solidFill>
                      <a:schemeClr val="accent6">
                        <a:lumMod val="20000"/>
                        <a:lumOff val="80000"/>
                      </a:schemeClr>
                    </a:solidFill>
                  </a:tcPr>
                </a:tc>
                <a:extLst>
                  <a:ext uri="{0D108BD9-81ED-4DB2-BD59-A6C34878D82A}">
                    <a16:rowId xmlns:a16="http://schemas.microsoft.com/office/drawing/2014/main" val="3478204225"/>
                  </a:ext>
                </a:extLst>
              </a:tr>
              <a:tr h="362975">
                <a:tc>
                  <a:txBody>
                    <a:bodyPr/>
                    <a:lstStyle/>
                    <a:p>
                      <a:pPr algn="ctr"/>
                      <a:r>
                        <a:rPr lang="en-US" sz="1200" dirty="0"/>
                        <a:t>Rank</a:t>
                      </a:r>
                    </a:p>
                  </a:txBody>
                  <a:tcPr>
                    <a:solidFill>
                      <a:schemeClr val="accent2">
                        <a:lumMod val="20000"/>
                        <a:lumOff val="80000"/>
                      </a:schemeClr>
                    </a:solidFill>
                  </a:tcPr>
                </a:tc>
                <a:tc>
                  <a:txBody>
                    <a:bodyPr/>
                    <a:lstStyle/>
                    <a:p>
                      <a:pPr algn="ctr"/>
                      <a:r>
                        <a:rPr lang="en-US" sz="1600" dirty="0"/>
                        <a:t>2</a:t>
                      </a:r>
                    </a:p>
                  </a:txBody>
                  <a:tcPr>
                    <a:solidFill>
                      <a:schemeClr val="accent2">
                        <a:lumMod val="20000"/>
                        <a:lumOff val="80000"/>
                      </a:schemeClr>
                    </a:solidFill>
                  </a:tcPr>
                </a:tc>
                <a:tc>
                  <a:txBody>
                    <a:bodyPr/>
                    <a:lstStyle/>
                    <a:p>
                      <a:pPr algn="ctr"/>
                      <a:r>
                        <a:rPr lang="en-US" sz="1600" dirty="0"/>
                        <a:t>3</a:t>
                      </a:r>
                    </a:p>
                  </a:txBody>
                  <a:tcPr>
                    <a:solidFill>
                      <a:schemeClr val="accent2">
                        <a:lumMod val="20000"/>
                        <a:lumOff val="80000"/>
                      </a:schemeClr>
                    </a:solidFill>
                  </a:tcPr>
                </a:tc>
                <a:tc>
                  <a:txBody>
                    <a:bodyPr/>
                    <a:lstStyle/>
                    <a:p>
                      <a:pPr algn="ctr"/>
                      <a:r>
                        <a:rPr lang="en-US" sz="1600" dirty="0"/>
                        <a:t>4</a:t>
                      </a:r>
                    </a:p>
                  </a:txBody>
                  <a:tcPr>
                    <a:solidFill>
                      <a:schemeClr val="accent2">
                        <a:lumMod val="20000"/>
                        <a:lumOff val="80000"/>
                      </a:schemeClr>
                    </a:solidFill>
                  </a:tcPr>
                </a:tc>
                <a:tc>
                  <a:txBody>
                    <a:bodyPr/>
                    <a:lstStyle/>
                    <a:p>
                      <a:pPr algn="ctr"/>
                      <a:r>
                        <a:rPr lang="en-US" sz="1600" dirty="0"/>
                        <a:t>1</a:t>
                      </a:r>
                    </a:p>
                  </a:txBody>
                  <a:tcPr>
                    <a:solidFill>
                      <a:schemeClr val="accent2">
                        <a:lumMod val="20000"/>
                        <a:lumOff val="80000"/>
                      </a:schemeClr>
                    </a:solidFill>
                  </a:tcPr>
                </a:tc>
                <a:tc>
                  <a:txBody>
                    <a:bodyPr/>
                    <a:lstStyle/>
                    <a:p>
                      <a:pPr algn="ctr"/>
                      <a:r>
                        <a:rPr lang="en-US" sz="1600" dirty="0"/>
                        <a:t>4</a:t>
                      </a:r>
                    </a:p>
                  </a:txBody>
                  <a:tcPr>
                    <a:solidFill>
                      <a:schemeClr val="accent2">
                        <a:lumMod val="20000"/>
                        <a:lumOff val="80000"/>
                      </a:schemeClr>
                    </a:solidFill>
                  </a:tcPr>
                </a:tc>
                <a:tc>
                  <a:txBody>
                    <a:bodyPr/>
                    <a:lstStyle/>
                    <a:p>
                      <a:pPr algn="ctr"/>
                      <a:r>
                        <a:rPr lang="en-US" sz="1600" dirty="0"/>
                        <a:t>5</a:t>
                      </a:r>
                    </a:p>
                  </a:txBody>
                  <a:tcPr>
                    <a:solidFill>
                      <a:schemeClr val="accent2">
                        <a:lumMod val="20000"/>
                        <a:lumOff val="80000"/>
                      </a:schemeClr>
                    </a:solidFill>
                  </a:tcPr>
                </a:tc>
                <a:extLst>
                  <a:ext uri="{0D108BD9-81ED-4DB2-BD59-A6C34878D82A}">
                    <a16:rowId xmlns:a16="http://schemas.microsoft.com/office/drawing/2014/main" val="2884391037"/>
                  </a:ext>
                </a:extLst>
              </a:tr>
              <a:tr h="362975">
                <a:tc>
                  <a:txBody>
                    <a:bodyPr/>
                    <a:lstStyle/>
                    <a:p>
                      <a:pPr algn="ctr"/>
                      <a:r>
                        <a:rPr lang="en-US" sz="1200" dirty="0"/>
                        <a:t>Continue ?</a:t>
                      </a:r>
                    </a:p>
                  </a:txBody>
                  <a:tcPr>
                    <a:solidFill>
                      <a:schemeClr val="accent1">
                        <a:lumMod val="20000"/>
                        <a:lumOff val="80000"/>
                      </a:schemeClr>
                    </a:solidFill>
                  </a:tcPr>
                </a:tc>
                <a:tc>
                  <a:txBody>
                    <a:bodyPr/>
                    <a:lstStyle/>
                    <a:p>
                      <a:pPr algn="ctr"/>
                      <a:r>
                        <a:rPr lang="en-US" sz="1600" dirty="0"/>
                        <a:t>Y</a:t>
                      </a:r>
                    </a:p>
                  </a:txBody>
                  <a:tcPr>
                    <a:solidFill>
                      <a:schemeClr val="accent4">
                        <a:lumMod val="40000"/>
                        <a:lumOff val="60000"/>
                      </a:schemeClr>
                    </a:solidFill>
                  </a:tcPr>
                </a:tc>
                <a:tc>
                  <a:txBody>
                    <a:bodyPr/>
                    <a:lstStyle/>
                    <a:p>
                      <a:pPr algn="ctr"/>
                      <a:r>
                        <a:rPr lang="en-US" sz="1600" dirty="0"/>
                        <a:t>N</a:t>
                      </a:r>
                    </a:p>
                  </a:txBody>
                  <a:tcPr>
                    <a:solidFill>
                      <a:schemeClr val="accent1">
                        <a:lumMod val="20000"/>
                        <a:lumOff val="80000"/>
                      </a:schemeClr>
                    </a:solidFill>
                  </a:tcPr>
                </a:tc>
                <a:tc>
                  <a:txBody>
                    <a:bodyPr/>
                    <a:lstStyle/>
                    <a:p>
                      <a:pPr algn="ctr"/>
                      <a:r>
                        <a:rPr lang="en-US" sz="1600" dirty="0"/>
                        <a:t>N</a:t>
                      </a:r>
                    </a:p>
                  </a:txBody>
                  <a:tcPr>
                    <a:solidFill>
                      <a:schemeClr val="accent1">
                        <a:lumMod val="20000"/>
                        <a:lumOff val="80000"/>
                      </a:schemeClr>
                    </a:solidFill>
                  </a:tcPr>
                </a:tc>
                <a:tc>
                  <a:txBody>
                    <a:bodyPr/>
                    <a:lstStyle/>
                    <a:p>
                      <a:pPr algn="ctr"/>
                      <a:r>
                        <a:rPr lang="en-US" sz="1600" dirty="0"/>
                        <a:t>Y</a:t>
                      </a:r>
                    </a:p>
                  </a:txBody>
                  <a:tcPr>
                    <a:solidFill>
                      <a:schemeClr val="accent4">
                        <a:lumMod val="40000"/>
                        <a:lumOff val="60000"/>
                      </a:schemeClr>
                    </a:solidFill>
                  </a:tcPr>
                </a:tc>
                <a:tc>
                  <a:txBody>
                    <a:bodyPr/>
                    <a:lstStyle/>
                    <a:p>
                      <a:pPr algn="ctr"/>
                      <a:r>
                        <a:rPr lang="en-US" sz="1600" dirty="0"/>
                        <a:t>N</a:t>
                      </a:r>
                    </a:p>
                  </a:txBody>
                  <a:tcPr>
                    <a:solidFill>
                      <a:schemeClr val="accent1">
                        <a:lumMod val="20000"/>
                        <a:lumOff val="80000"/>
                      </a:schemeClr>
                    </a:solidFill>
                  </a:tcPr>
                </a:tc>
                <a:tc>
                  <a:txBody>
                    <a:bodyPr/>
                    <a:lstStyle/>
                    <a:p>
                      <a:pPr algn="ctr"/>
                      <a:r>
                        <a:rPr lang="en-US" sz="1600" dirty="0"/>
                        <a:t>N</a:t>
                      </a:r>
                    </a:p>
                  </a:txBody>
                  <a:tcPr>
                    <a:solidFill>
                      <a:schemeClr val="accent1">
                        <a:lumMod val="20000"/>
                        <a:lumOff val="80000"/>
                      </a:schemeClr>
                    </a:solidFill>
                  </a:tcPr>
                </a:tc>
                <a:extLst>
                  <a:ext uri="{0D108BD9-81ED-4DB2-BD59-A6C34878D82A}">
                    <a16:rowId xmlns:a16="http://schemas.microsoft.com/office/drawing/2014/main" val="2926919339"/>
                  </a:ext>
                </a:extLst>
              </a:tr>
            </a:tbl>
          </a:graphicData>
        </a:graphic>
      </p:graphicFrame>
      <p:pic>
        <p:nvPicPr>
          <p:cNvPr id="2" name="Picture 1">
            <a:extLst>
              <a:ext uri="{FF2B5EF4-FFF2-40B4-BE49-F238E27FC236}">
                <a16:creationId xmlns:a16="http://schemas.microsoft.com/office/drawing/2014/main" id="{DB96C3CB-92C6-4A3B-91D1-4F3F870FE8DF}"/>
              </a:ext>
            </a:extLst>
          </p:cNvPr>
          <p:cNvPicPr>
            <a:picLocks noChangeAspect="1"/>
          </p:cNvPicPr>
          <p:nvPr/>
        </p:nvPicPr>
        <p:blipFill>
          <a:blip r:embed="rId3"/>
          <a:stretch>
            <a:fillRect/>
          </a:stretch>
        </p:blipFill>
        <p:spPr>
          <a:xfrm rot="16200000">
            <a:off x="2921009" y="1337602"/>
            <a:ext cx="1175505" cy="769421"/>
          </a:xfrm>
          <a:prstGeom prst="rect">
            <a:avLst/>
          </a:prstGeom>
        </p:spPr>
      </p:pic>
      <p:pic>
        <p:nvPicPr>
          <p:cNvPr id="3" name="Picture 2">
            <a:extLst>
              <a:ext uri="{FF2B5EF4-FFF2-40B4-BE49-F238E27FC236}">
                <a16:creationId xmlns:a16="http://schemas.microsoft.com/office/drawing/2014/main" id="{32ECA092-B697-4490-A2A2-7D7CA399D372}"/>
              </a:ext>
            </a:extLst>
          </p:cNvPr>
          <p:cNvPicPr>
            <a:picLocks noChangeAspect="1"/>
          </p:cNvPicPr>
          <p:nvPr/>
        </p:nvPicPr>
        <p:blipFill>
          <a:blip r:embed="rId4"/>
          <a:stretch>
            <a:fillRect/>
          </a:stretch>
        </p:blipFill>
        <p:spPr>
          <a:xfrm rot="16200000">
            <a:off x="3772808" y="1323732"/>
            <a:ext cx="1203244" cy="769422"/>
          </a:xfrm>
          <a:prstGeom prst="rect">
            <a:avLst/>
          </a:prstGeom>
        </p:spPr>
      </p:pic>
      <p:pic>
        <p:nvPicPr>
          <p:cNvPr id="5" name="Picture 4">
            <a:extLst>
              <a:ext uri="{FF2B5EF4-FFF2-40B4-BE49-F238E27FC236}">
                <a16:creationId xmlns:a16="http://schemas.microsoft.com/office/drawing/2014/main" id="{CD0650E4-2AF1-4D0F-AE60-36E1F24FC935}"/>
              </a:ext>
            </a:extLst>
          </p:cNvPr>
          <p:cNvPicPr>
            <a:picLocks noChangeAspect="1"/>
          </p:cNvPicPr>
          <p:nvPr/>
        </p:nvPicPr>
        <p:blipFill>
          <a:blip r:embed="rId5"/>
          <a:stretch>
            <a:fillRect/>
          </a:stretch>
        </p:blipFill>
        <p:spPr>
          <a:xfrm rot="16200000">
            <a:off x="4486219" y="1419256"/>
            <a:ext cx="1180589" cy="601028"/>
          </a:xfrm>
          <a:prstGeom prst="rect">
            <a:avLst/>
          </a:prstGeom>
        </p:spPr>
      </p:pic>
      <p:pic>
        <p:nvPicPr>
          <p:cNvPr id="6" name="Picture 5">
            <a:extLst>
              <a:ext uri="{FF2B5EF4-FFF2-40B4-BE49-F238E27FC236}">
                <a16:creationId xmlns:a16="http://schemas.microsoft.com/office/drawing/2014/main" id="{DDA77490-116E-45DC-B1D1-4D8FE3A06305}"/>
              </a:ext>
            </a:extLst>
          </p:cNvPr>
          <p:cNvPicPr>
            <a:picLocks noChangeAspect="1"/>
          </p:cNvPicPr>
          <p:nvPr/>
        </p:nvPicPr>
        <p:blipFill>
          <a:blip r:embed="rId6"/>
          <a:stretch>
            <a:fillRect/>
          </a:stretch>
        </p:blipFill>
        <p:spPr>
          <a:xfrm rot="16200000">
            <a:off x="6813659" y="1170677"/>
            <a:ext cx="1241537" cy="1037233"/>
          </a:xfrm>
          <a:prstGeom prst="rect">
            <a:avLst/>
          </a:prstGeom>
        </p:spPr>
      </p:pic>
      <p:pic>
        <p:nvPicPr>
          <p:cNvPr id="22" name="Picture 21">
            <a:extLst>
              <a:ext uri="{FF2B5EF4-FFF2-40B4-BE49-F238E27FC236}">
                <a16:creationId xmlns:a16="http://schemas.microsoft.com/office/drawing/2014/main" id="{3622F7C8-8F74-4A0F-A1D1-EAB0C921980F}"/>
              </a:ext>
            </a:extLst>
          </p:cNvPr>
          <p:cNvPicPr>
            <a:picLocks noChangeAspect="1"/>
          </p:cNvPicPr>
          <p:nvPr/>
        </p:nvPicPr>
        <p:blipFill>
          <a:blip r:embed="rId7"/>
          <a:stretch>
            <a:fillRect/>
          </a:stretch>
        </p:blipFill>
        <p:spPr>
          <a:xfrm rot="16200000">
            <a:off x="5277659" y="1393563"/>
            <a:ext cx="1068299" cy="764701"/>
          </a:xfrm>
          <a:prstGeom prst="rect">
            <a:avLst/>
          </a:prstGeom>
        </p:spPr>
      </p:pic>
      <p:pic>
        <p:nvPicPr>
          <p:cNvPr id="8" name="Picture 7">
            <a:extLst>
              <a:ext uri="{FF2B5EF4-FFF2-40B4-BE49-F238E27FC236}">
                <a16:creationId xmlns:a16="http://schemas.microsoft.com/office/drawing/2014/main" id="{ECBB5EFE-EE8C-4A7C-8536-A2FFF8BDFCBE}"/>
              </a:ext>
            </a:extLst>
          </p:cNvPr>
          <p:cNvPicPr>
            <a:picLocks noChangeAspect="1"/>
          </p:cNvPicPr>
          <p:nvPr/>
        </p:nvPicPr>
        <p:blipFill>
          <a:blip r:embed="rId8"/>
          <a:stretch>
            <a:fillRect/>
          </a:stretch>
        </p:blipFill>
        <p:spPr>
          <a:xfrm>
            <a:off x="6170659" y="1351245"/>
            <a:ext cx="587320" cy="958817"/>
          </a:xfrm>
          <a:prstGeom prst="rect">
            <a:avLst/>
          </a:prstGeom>
        </p:spPr>
      </p:pic>
    </p:spTree>
    <p:extLst>
      <p:ext uri="{BB962C8B-B14F-4D97-AF65-F5344CB8AC3E}">
        <p14:creationId xmlns:p14="http://schemas.microsoft.com/office/powerpoint/2010/main" val="231731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0" y="295644"/>
            <a:ext cx="9144000" cy="707886"/>
          </a:xfrm>
          <a:prstGeom prst="rect">
            <a:avLst/>
          </a:prstGeom>
          <a:noFill/>
        </p:spPr>
        <p:txBody>
          <a:bodyPr wrap="square" rtlCol="0">
            <a:spAutoFit/>
          </a:bodyPr>
          <a:lstStyle/>
          <a:p>
            <a:pPr algn="ctr"/>
            <a:r>
              <a:rPr lang="en-US" sz="4000" dirty="0">
                <a:solidFill>
                  <a:schemeClr val="bg1"/>
                </a:solidFill>
              </a:rPr>
              <a:t>Schedule</a:t>
            </a:r>
          </a:p>
        </p:txBody>
      </p:sp>
      <p:sp>
        <p:nvSpPr>
          <p:cNvPr id="8" name="TextBox 7">
            <a:extLst>
              <a:ext uri="{FF2B5EF4-FFF2-40B4-BE49-F238E27FC236}">
                <a16:creationId xmlns:a16="http://schemas.microsoft.com/office/drawing/2014/main" id="{0EF48547-4DB0-4064-B1EB-43A792CA551F}"/>
              </a:ext>
            </a:extLst>
          </p:cNvPr>
          <p:cNvSpPr txBox="1"/>
          <p:nvPr/>
        </p:nvSpPr>
        <p:spPr>
          <a:xfrm>
            <a:off x="114777" y="6629253"/>
            <a:ext cx="9144001" cy="200055"/>
          </a:xfrm>
          <a:prstGeom prst="rect">
            <a:avLst/>
          </a:prstGeom>
          <a:noFill/>
        </p:spPr>
        <p:txBody>
          <a:bodyPr wrap="square" rtlCol="0">
            <a:spAutoFit/>
          </a:bodyPr>
          <a:lstStyle/>
          <a:p>
            <a:pPr algn="ctr"/>
            <a:r>
              <a:rPr lang="en-US" sz="700" dirty="0"/>
              <a:t>Test Fixture for Flight Components ● Shanna Lechelt ● 26 Feb 2018</a:t>
            </a:r>
          </a:p>
        </p:txBody>
      </p:sp>
      <p:sp>
        <p:nvSpPr>
          <p:cNvPr id="9" name="TextBox 8">
            <a:extLst>
              <a:ext uri="{FF2B5EF4-FFF2-40B4-BE49-F238E27FC236}">
                <a16:creationId xmlns:a16="http://schemas.microsoft.com/office/drawing/2014/main" id="{1E921F07-3AAD-4970-8E60-A2A33E9089C9}"/>
              </a:ext>
            </a:extLst>
          </p:cNvPr>
          <p:cNvSpPr txBox="1"/>
          <p:nvPr/>
        </p:nvSpPr>
        <p:spPr>
          <a:xfrm>
            <a:off x="8907585" y="6657944"/>
            <a:ext cx="183661" cy="200055"/>
          </a:xfrm>
          <a:prstGeom prst="rect">
            <a:avLst/>
          </a:prstGeom>
          <a:noFill/>
        </p:spPr>
        <p:txBody>
          <a:bodyPr wrap="square" rtlCol="0">
            <a:spAutoFit/>
          </a:bodyPr>
          <a:lstStyle/>
          <a:p>
            <a:r>
              <a:rPr lang="en-US" sz="700" dirty="0"/>
              <a:t>5</a:t>
            </a:r>
          </a:p>
        </p:txBody>
      </p:sp>
      <p:sp>
        <p:nvSpPr>
          <p:cNvPr id="10" name="Title 1">
            <a:extLst>
              <a:ext uri="{FF2B5EF4-FFF2-40B4-BE49-F238E27FC236}">
                <a16:creationId xmlns:a16="http://schemas.microsoft.com/office/drawing/2014/main" id="{0C254AA2-D542-412A-95E2-86B9C42A1436}"/>
              </a:ext>
            </a:extLst>
          </p:cNvPr>
          <p:cNvSpPr txBox="1">
            <a:spLocks/>
          </p:cNvSpPr>
          <p:nvPr/>
        </p:nvSpPr>
        <p:spPr>
          <a:xfrm>
            <a:off x="6173824" y="369252"/>
            <a:ext cx="5179975" cy="280335"/>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Schedule</a:t>
            </a:r>
            <a:endParaRPr lang="en-US" dirty="0"/>
          </a:p>
        </p:txBody>
      </p:sp>
      <p:graphicFrame>
        <p:nvGraphicFramePr>
          <p:cNvPr id="14" name="Content Placeholder 3">
            <a:extLst>
              <a:ext uri="{FF2B5EF4-FFF2-40B4-BE49-F238E27FC236}">
                <a16:creationId xmlns:a16="http://schemas.microsoft.com/office/drawing/2014/main" id="{3CB70FAB-E51F-4127-AD96-24D45413DAC5}"/>
              </a:ext>
            </a:extLst>
          </p:cNvPr>
          <p:cNvGraphicFramePr>
            <a:graphicFrameLocks/>
          </p:cNvGraphicFramePr>
          <p:nvPr>
            <p:extLst>
              <p:ext uri="{D42A27DB-BD31-4B8C-83A1-F6EECF244321}">
                <p14:modId xmlns:p14="http://schemas.microsoft.com/office/powerpoint/2010/main" val="2881713677"/>
              </p:ext>
            </p:extLst>
          </p:nvPr>
        </p:nvGraphicFramePr>
        <p:xfrm>
          <a:off x="628650" y="2026487"/>
          <a:ext cx="7886700" cy="3101340"/>
        </p:xfrm>
        <a:graphic>
          <a:graphicData uri="http://schemas.openxmlformats.org/drawingml/2006/table">
            <a:tbl>
              <a:tblPr firstRow="1" bandRow="1">
                <a:tableStyleId>{5C22544A-7EE6-4342-B048-85BDC9FD1C3A}</a:tableStyleId>
              </a:tblPr>
              <a:tblGrid>
                <a:gridCol w="4714875">
                  <a:extLst>
                    <a:ext uri="{9D8B030D-6E8A-4147-A177-3AD203B41FA5}">
                      <a16:colId xmlns:a16="http://schemas.microsoft.com/office/drawing/2014/main" val="3242022463"/>
                    </a:ext>
                  </a:extLst>
                </a:gridCol>
                <a:gridCol w="3171825">
                  <a:extLst>
                    <a:ext uri="{9D8B030D-6E8A-4147-A177-3AD203B41FA5}">
                      <a16:colId xmlns:a16="http://schemas.microsoft.com/office/drawing/2014/main" val="2577197722"/>
                    </a:ext>
                  </a:extLst>
                </a:gridCol>
              </a:tblGrid>
              <a:tr h="278130">
                <a:tc>
                  <a:txBody>
                    <a:bodyPr/>
                    <a:lstStyle/>
                    <a:p>
                      <a:pPr algn="ctr"/>
                      <a:r>
                        <a:rPr lang="en-US" sz="1400" dirty="0"/>
                        <a:t>First Semester Task  / Objective*</a:t>
                      </a:r>
                    </a:p>
                  </a:txBody>
                  <a:tcPr marL="68580" marR="68580" marT="34290" marB="34290"/>
                </a:tc>
                <a:tc>
                  <a:txBody>
                    <a:bodyPr/>
                    <a:lstStyle/>
                    <a:p>
                      <a:pPr algn="ctr"/>
                      <a:r>
                        <a:rPr lang="en-US" sz="1400" dirty="0"/>
                        <a:t>Estimated Date of Completion*</a:t>
                      </a:r>
                    </a:p>
                  </a:txBody>
                  <a:tcPr marL="68580" marR="68580" marT="34290" marB="34290"/>
                </a:tc>
                <a:extLst>
                  <a:ext uri="{0D108BD9-81ED-4DB2-BD59-A6C34878D82A}">
                    <a16:rowId xmlns:a16="http://schemas.microsoft.com/office/drawing/2014/main" val="947021738"/>
                  </a:ext>
                </a:extLst>
              </a:tr>
              <a:tr h="278130">
                <a:tc>
                  <a:txBody>
                    <a:bodyPr/>
                    <a:lstStyle/>
                    <a:p>
                      <a:pPr algn="ctr"/>
                      <a:r>
                        <a:rPr lang="en-US" sz="1400" dirty="0"/>
                        <a:t>Research Areas of Focus</a:t>
                      </a:r>
                    </a:p>
                  </a:txBody>
                  <a:tcPr marL="68580" marR="68580" marT="34290" marB="34290"/>
                </a:tc>
                <a:tc>
                  <a:txBody>
                    <a:bodyPr/>
                    <a:lstStyle/>
                    <a:p>
                      <a:pPr algn="ctr"/>
                      <a:r>
                        <a:rPr lang="en-US" sz="1400" dirty="0"/>
                        <a:t>February 8</a:t>
                      </a:r>
                      <a:r>
                        <a:rPr lang="en-US" sz="1400" baseline="30000" dirty="0"/>
                        <a:t>th</a:t>
                      </a:r>
                      <a:r>
                        <a:rPr lang="en-US" sz="1400" dirty="0"/>
                        <a:t> , 2018</a:t>
                      </a:r>
                    </a:p>
                  </a:txBody>
                  <a:tcPr marL="68580" marR="68580" marT="34290" marB="34290"/>
                </a:tc>
                <a:extLst>
                  <a:ext uri="{0D108BD9-81ED-4DB2-BD59-A6C34878D82A}">
                    <a16:rowId xmlns:a16="http://schemas.microsoft.com/office/drawing/2014/main" val="3199585094"/>
                  </a:ext>
                </a:extLst>
              </a:tr>
              <a:tr h="278130">
                <a:tc>
                  <a:txBody>
                    <a:bodyPr/>
                    <a:lstStyle/>
                    <a:p>
                      <a:pPr algn="ctr"/>
                      <a:r>
                        <a:rPr lang="en-US" sz="1400" dirty="0"/>
                        <a:t>Initial Research / Calculations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tc>
                <a:extLst>
                  <a:ext uri="{0D108BD9-81ED-4DB2-BD59-A6C34878D82A}">
                    <a16:rowId xmlns:a16="http://schemas.microsoft.com/office/drawing/2014/main" val="2450050163"/>
                  </a:ext>
                </a:extLst>
              </a:tr>
              <a:tr h="278130">
                <a:tc>
                  <a:txBody>
                    <a:bodyPr/>
                    <a:lstStyle/>
                    <a:p>
                      <a:pPr algn="ctr"/>
                      <a:r>
                        <a:rPr lang="en-US" sz="1400" dirty="0"/>
                        <a:t>Determine Environmental Loading Due to Flight Conditions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February 27</a:t>
                      </a:r>
                      <a:r>
                        <a:rPr lang="en-US" sz="1400" baseline="30000" dirty="0"/>
                        <a:t>th</a:t>
                      </a:r>
                      <a:r>
                        <a:rPr lang="en-US" sz="1400" dirty="0"/>
                        <a:t> ,2018</a:t>
                      </a:r>
                    </a:p>
                  </a:txBody>
                  <a:tcPr marL="68580" marR="68580" marT="34290" marB="34290"/>
                </a:tc>
                <a:extLst>
                  <a:ext uri="{0D108BD9-81ED-4DB2-BD59-A6C34878D82A}">
                    <a16:rowId xmlns:a16="http://schemas.microsoft.com/office/drawing/2014/main" val="836652794"/>
                  </a:ext>
                </a:extLst>
              </a:tr>
              <a:tr h="278130">
                <a:tc>
                  <a:txBody>
                    <a:bodyPr/>
                    <a:lstStyle/>
                    <a:p>
                      <a:pPr algn="ctr"/>
                      <a:r>
                        <a:rPr lang="en-US" sz="1400" dirty="0"/>
                        <a:t>Determine Flight Conditions for Supersonic Uses</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2102135854"/>
                  </a:ext>
                </a:extLst>
              </a:tr>
              <a:tr h="278130">
                <a:tc>
                  <a:txBody>
                    <a:bodyPr/>
                    <a:lstStyle/>
                    <a:p>
                      <a:pPr algn="ctr"/>
                      <a:r>
                        <a:rPr lang="en-US" sz="1400" dirty="0"/>
                        <a:t>Preliminary Sizing Calculations</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2227566608"/>
                  </a:ext>
                </a:extLst>
              </a:tr>
              <a:tr h="278130">
                <a:tc>
                  <a:txBody>
                    <a:bodyPr/>
                    <a:lstStyle/>
                    <a:p>
                      <a:pPr algn="ctr"/>
                      <a:r>
                        <a:rPr lang="en-US" sz="1400" dirty="0"/>
                        <a:t>Subsystem Concept Generation</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3694687707"/>
                  </a:ext>
                </a:extLst>
              </a:tr>
              <a:tr h="278130">
                <a:tc>
                  <a:txBody>
                    <a:bodyPr/>
                    <a:lstStyle/>
                    <a:p>
                      <a:pPr algn="ctr"/>
                      <a:r>
                        <a:rPr lang="en-US" sz="1400" dirty="0"/>
                        <a:t>Determine How to Apply Loads Simultaneously</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April 19</a:t>
                      </a:r>
                      <a:r>
                        <a:rPr lang="en-US" sz="1400" baseline="30000" dirty="0"/>
                        <a:t>th</a:t>
                      </a:r>
                      <a:r>
                        <a:rPr lang="en-US" sz="1400" dirty="0"/>
                        <a:t> , 2018</a:t>
                      </a:r>
                    </a:p>
                  </a:txBody>
                  <a:tcPr marL="68580" marR="68580" marT="34290" marB="34290"/>
                </a:tc>
                <a:extLst>
                  <a:ext uri="{0D108BD9-81ED-4DB2-BD59-A6C34878D82A}">
                    <a16:rowId xmlns:a16="http://schemas.microsoft.com/office/drawing/2014/main" val="551831705"/>
                  </a:ext>
                </a:extLst>
              </a:tr>
              <a:tr h="278130">
                <a:tc>
                  <a:txBody>
                    <a:bodyPr/>
                    <a:lstStyle/>
                    <a:p>
                      <a:pPr algn="ctr"/>
                      <a:r>
                        <a:rPr lang="en-US" sz="1400" dirty="0"/>
                        <a:t>Design Mechanical System</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4022588231"/>
                  </a:ext>
                </a:extLst>
              </a:tr>
              <a:tr h="278130">
                <a:tc>
                  <a:txBody>
                    <a:bodyPr/>
                    <a:lstStyle/>
                    <a:p>
                      <a:pPr algn="ctr"/>
                      <a:r>
                        <a:rPr lang="en-US" sz="1400" dirty="0"/>
                        <a:t>Produce Specifications</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454090360"/>
                  </a:ext>
                </a:extLst>
              </a:tr>
              <a:tr h="278130">
                <a:tc>
                  <a:txBody>
                    <a:bodyPr/>
                    <a:lstStyle/>
                    <a:p>
                      <a:pPr algn="ctr"/>
                      <a:r>
                        <a:rPr lang="en-US" sz="1400" dirty="0"/>
                        <a:t>Initial CAD Demonstration and BOM</a:t>
                      </a:r>
                    </a:p>
                  </a:txBody>
                  <a:tcPr marL="68580" marR="68580" marT="34290" marB="34290"/>
                </a:tc>
                <a:tc>
                  <a:txBody>
                    <a:bodyPr/>
                    <a:lstStyle/>
                    <a:p>
                      <a:pPr algn="ctr"/>
                      <a:r>
                        <a:rPr lang="en-US" sz="1400" dirty="0"/>
                        <a:t>May 3</a:t>
                      </a:r>
                      <a:r>
                        <a:rPr lang="en-US" sz="1400" baseline="30000" dirty="0"/>
                        <a:t>rd</a:t>
                      </a:r>
                      <a:r>
                        <a:rPr lang="en-US" sz="1400" dirty="0"/>
                        <a:t> ,2018</a:t>
                      </a:r>
                    </a:p>
                  </a:txBody>
                  <a:tcPr marL="68580" marR="68580" marT="34290" marB="34290"/>
                </a:tc>
                <a:extLst>
                  <a:ext uri="{0D108BD9-81ED-4DB2-BD59-A6C34878D82A}">
                    <a16:rowId xmlns:a16="http://schemas.microsoft.com/office/drawing/2014/main" val="3062835714"/>
                  </a:ext>
                </a:extLst>
              </a:tr>
            </a:tbl>
          </a:graphicData>
        </a:graphic>
      </p:graphicFrame>
      <p:sp>
        <p:nvSpPr>
          <p:cNvPr id="15" name="Star: 5 Points 14">
            <a:extLst>
              <a:ext uri="{FF2B5EF4-FFF2-40B4-BE49-F238E27FC236}">
                <a16:creationId xmlns:a16="http://schemas.microsoft.com/office/drawing/2014/main" id="{AC1425A3-FCC3-40A6-82D3-F58764B98C6E}"/>
              </a:ext>
            </a:extLst>
          </p:cNvPr>
          <p:cNvSpPr/>
          <p:nvPr/>
        </p:nvSpPr>
        <p:spPr>
          <a:xfrm>
            <a:off x="5579269" y="5133988"/>
            <a:ext cx="164306" cy="1571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43DEC6BA-69AB-491A-9727-1B30EE3CC2AB}"/>
              </a:ext>
            </a:extLst>
          </p:cNvPr>
          <p:cNvSpPr txBox="1"/>
          <p:nvPr/>
        </p:nvSpPr>
        <p:spPr>
          <a:xfrm>
            <a:off x="5743576" y="5082047"/>
            <a:ext cx="2250281" cy="507831"/>
          </a:xfrm>
          <a:prstGeom prst="rect">
            <a:avLst/>
          </a:prstGeom>
          <a:noFill/>
        </p:spPr>
        <p:txBody>
          <a:bodyPr wrap="square" rtlCol="0">
            <a:spAutoFit/>
          </a:bodyPr>
          <a:lstStyle/>
          <a:p>
            <a:r>
              <a:rPr lang="en-US" sz="1350" dirty="0"/>
              <a:t>= current location on schedule</a:t>
            </a:r>
          </a:p>
        </p:txBody>
      </p:sp>
      <p:sp>
        <p:nvSpPr>
          <p:cNvPr id="18" name="Rectangle 17">
            <a:extLst>
              <a:ext uri="{FF2B5EF4-FFF2-40B4-BE49-F238E27FC236}">
                <a16:creationId xmlns:a16="http://schemas.microsoft.com/office/drawing/2014/main" id="{A38BC6D7-6CC1-4714-8AA3-F0CE56CF6303}"/>
              </a:ext>
            </a:extLst>
          </p:cNvPr>
          <p:cNvSpPr/>
          <p:nvPr/>
        </p:nvSpPr>
        <p:spPr>
          <a:xfrm>
            <a:off x="628651" y="5082047"/>
            <a:ext cx="3962431" cy="300082"/>
          </a:xfrm>
          <a:prstGeom prst="rect">
            <a:avLst/>
          </a:prstGeom>
        </p:spPr>
        <p:txBody>
          <a:bodyPr wrap="none">
            <a:spAutoFit/>
          </a:bodyPr>
          <a:lstStyle/>
          <a:p>
            <a:r>
              <a:rPr lang="en-US" sz="1350" i="1" dirty="0"/>
              <a:t>* Objectives and schedule order are subject to change</a:t>
            </a:r>
          </a:p>
        </p:txBody>
      </p:sp>
      <p:cxnSp>
        <p:nvCxnSpPr>
          <p:cNvPr id="19" name="Straight Arrow Connector 18">
            <a:extLst>
              <a:ext uri="{FF2B5EF4-FFF2-40B4-BE49-F238E27FC236}">
                <a16:creationId xmlns:a16="http://schemas.microsoft.com/office/drawing/2014/main" id="{175E9149-3F07-4A5A-B597-46C8BCC75319}"/>
              </a:ext>
            </a:extLst>
          </p:cNvPr>
          <p:cNvCxnSpPr>
            <a:cxnSpLocks/>
          </p:cNvCxnSpPr>
          <p:nvPr/>
        </p:nvCxnSpPr>
        <p:spPr>
          <a:xfrm>
            <a:off x="6988294" y="2586720"/>
            <a:ext cx="0" cy="291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4C4D698-0041-4E70-80DE-90FEBBD977DA}"/>
              </a:ext>
            </a:extLst>
          </p:cNvPr>
          <p:cNvCxnSpPr>
            <a:cxnSpLocks/>
          </p:cNvCxnSpPr>
          <p:nvPr/>
        </p:nvCxnSpPr>
        <p:spPr>
          <a:xfrm>
            <a:off x="6988294" y="3153986"/>
            <a:ext cx="0" cy="857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6EFFD89-8566-4899-A218-DFF2F10DF1DC}"/>
              </a:ext>
            </a:extLst>
          </p:cNvPr>
          <p:cNvCxnSpPr>
            <a:cxnSpLocks/>
          </p:cNvCxnSpPr>
          <p:nvPr/>
        </p:nvCxnSpPr>
        <p:spPr>
          <a:xfrm>
            <a:off x="6988294" y="4273703"/>
            <a:ext cx="0" cy="571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Star: 5 Points 21">
            <a:extLst>
              <a:ext uri="{FF2B5EF4-FFF2-40B4-BE49-F238E27FC236}">
                <a16:creationId xmlns:a16="http://schemas.microsoft.com/office/drawing/2014/main" id="{69C0C768-0C09-4991-A9B9-01525BD1AC04}"/>
              </a:ext>
            </a:extLst>
          </p:cNvPr>
          <p:cNvSpPr/>
          <p:nvPr/>
        </p:nvSpPr>
        <p:spPr>
          <a:xfrm>
            <a:off x="5579269" y="3350418"/>
            <a:ext cx="164306" cy="1571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8520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0" y="295644"/>
            <a:ext cx="9144000" cy="707886"/>
          </a:xfrm>
          <a:prstGeom prst="rect">
            <a:avLst/>
          </a:prstGeom>
          <a:noFill/>
        </p:spPr>
        <p:txBody>
          <a:bodyPr wrap="square" rtlCol="0">
            <a:spAutoFit/>
          </a:bodyPr>
          <a:lstStyle/>
          <a:p>
            <a:pPr algn="ctr"/>
            <a:r>
              <a:rPr lang="en-US" sz="4000" dirty="0">
                <a:solidFill>
                  <a:schemeClr val="bg1"/>
                </a:solidFill>
              </a:rPr>
              <a:t>Schedule Continued</a:t>
            </a:r>
          </a:p>
        </p:txBody>
      </p:sp>
      <p:sp>
        <p:nvSpPr>
          <p:cNvPr id="8" name="TextBox 7">
            <a:extLst>
              <a:ext uri="{FF2B5EF4-FFF2-40B4-BE49-F238E27FC236}">
                <a16:creationId xmlns:a16="http://schemas.microsoft.com/office/drawing/2014/main" id="{0EF48547-4DB0-4064-B1EB-43A792CA551F}"/>
              </a:ext>
            </a:extLst>
          </p:cNvPr>
          <p:cNvSpPr txBox="1"/>
          <p:nvPr/>
        </p:nvSpPr>
        <p:spPr>
          <a:xfrm>
            <a:off x="114777" y="6629253"/>
            <a:ext cx="9144001" cy="200055"/>
          </a:xfrm>
          <a:prstGeom prst="rect">
            <a:avLst/>
          </a:prstGeom>
          <a:noFill/>
        </p:spPr>
        <p:txBody>
          <a:bodyPr wrap="square" rtlCol="0">
            <a:spAutoFit/>
          </a:bodyPr>
          <a:lstStyle/>
          <a:p>
            <a:pPr algn="ctr"/>
            <a:r>
              <a:rPr lang="en-US" sz="700" dirty="0"/>
              <a:t>Test Fixture for Flight Components ● Shanna Lechelt ● 26 Feb 2018</a:t>
            </a:r>
          </a:p>
        </p:txBody>
      </p:sp>
      <p:sp>
        <p:nvSpPr>
          <p:cNvPr id="9" name="TextBox 8">
            <a:extLst>
              <a:ext uri="{FF2B5EF4-FFF2-40B4-BE49-F238E27FC236}">
                <a16:creationId xmlns:a16="http://schemas.microsoft.com/office/drawing/2014/main" id="{1E921F07-3AAD-4970-8E60-A2A33E9089C9}"/>
              </a:ext>
            </a:extLst>
          </p:cNvPr>
          <p:cNvSpPr txBox="1"/>
          <p:nvPr/>
        </p:nvSpPr>
        <p:spPr>
          <a:xfrm>
            <a:off x="8907585" y="6657944"/>
            <a:ext cx="183661" cy="200055"/>
          </a:xfrm>
          <a:prstGeom prst="rect">
            <a:avLst/>
          </a:prstGeom>
          <a:noFill/>
        </p:spPr>
        <p:txBody>
          <a:bodyPr wrap="square" rtlCol="0">
            <a:spAutoFit/>
          </a:bodyPr>
          <a:lstStyle/>
          <a:p>
            <a:r>
              <a:rPr lang="en-US" sz="700" dirty="0"/>
              <a:t>5</a:t>
            </a:r>
          </a:p>
        </p:txBody>
      </p:sp>
      <p:sp>
        <p:nvSpPr>
          <p:cNvPr id="10" name="Title 1">
            <a:extLst>
              <a:ext uri="{FF2B5EF4-FFF2-40B4-BE49-F238E27FC236}">
                <a16:creationId xmlns:a16="http://schemas.microsoft.com/office/drawing/2014/main" id="{0C254AA2-D542-412A-95E2-86B9C42A1436}"/>
              </a:ext>
            </a:extLst>
          </p:cNvPr>
          <p:cNvSpPr txBox="1">
            <a:spLocks/>
          </p:cNvSpPr>
          <p:nvPr/>
        </p:nvSpPr>
        <p:spPr>
          <a:xfrm>
            <a:off x="6173824" y="369252"/>
            <a:ext cx="5179975" cy="280335"/>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Schedule</a:t>
            </a:r>
            <a:endParaRPr lang="en-US" dirty="0"/>
          </a:p>
        </p:txBody>
      </p:sp>
      <p:graphicFrame>
        <p:nvGraphicFramePr>
          <p:cNvPr id="22" name="Content Placeholder 3">
            <a:extLst>
              <a:ext uri="{FF2B5EF4-FFF2-40B4-BE49-F238E27FC236}">
                <a16:creationId xmlns:a16="http://schemas.microsoft.com/office/drawing/2014/main" id="{6E4CFD6E-BDE6-473E-AC7F-C3C0AC412DC0}"/>
              </a:ext>
            </a:extLst>
          </p:cNvPr>
          <p:cNvGraphicFramePr>
            <a:graphicFrameLocks/>
          </p:cNvGraphicFramePr>
          <p:nvPr>
            <p:extLst>
              <p:ext uri="{D42A27DB-BD31-4B8C-83A1-F6EECF244321}">
                <p14:modId xmlns:p14="http://schemas.microsoft.com/office/powerpoint/2010/main" val="87339857"/>
              </p:ext>
            </p:extLst>
          </p:nvPr>
        </p:nvGraphicFramePr>
        <p:xfrm>
          <a:off x="1400175" y="3214982"/>
          <a:ext cx="6343650" cy="1409700"/>
        </p:xfrm>
        <a:graphic>
          <a:graphicData uri="http://schemas.openxmlformats.org/drawingml/2006/table">
            <a:tbl>
              <a:tblPr firstRow="1" bandRow="1">
                <a:tableStyleId>{00A15C55-8517-42AA-B614-E9B94910E393}</a:tableStyleId>
              </a:tblPr>
              <a:tblGrid>
                <a:gridCol w="6343650">
                  <a:extLst>
                    <a:ext uri="{9D8B030D-6E8A-4147-A177-3AD203B41FA5}">
                      <a16:colId xmlns:a16="http://schemas.microsoft.com/office/drawing/2014/main" val="3550697119"/>
                    </a:ext>
                  </a:extLst>
                </a:gridCol>
              </a:tblGrid>
              <a:tr h="274320">
                <a:tc>
                  <a:txBody>
                    <a:bodyPr/>
                    <a:lstStyle/>
                    <a:p>
                      <a:pPr algn="ctr"/>
                      <a:r>
                        <a:rPr lang="en-US" sz="1400" dirty="0"/>
                        <a:t>Second Semester Task / Objective*</a:t>
                      </a:r>
                    </a:p>
                  </a:txBody>
                  <a:tcPr marL="68580" marR="68580" marT="34290" marB="34290"/>
                </a:tc>
                <a:extLst>
                  <a:ext uri="{0D108BD9-81ED-4DB2-BD59-A6C34878D82A}">
                    <a16:rowId xmlns:a16="http://schemas.microsoft.com/office/drawing/2014/main" val="250210430"/>
                  </a:ext>
                </a:extLst>
              </a:tr>
              <a:tr h="278130">
                <a:tc>
                  <a:txBody>
                    <a:bodyPr/>
                    <a:lstStyle/>
                    <a:p>
                      <a:pPr algn="ctr"/>
                      <a:r>
                        <a:rPr lang="en-US" sz="1400" dirty="0"/>
                        <a:t>Total Loads and Power Estimates</a:t>
                      </a:r>
                    </a:p>
                  </a:txBody>
                  <a:tcPr marL="68580" marR="68580" marT="34290" marB="34290"/>
                </a:tc>
                <a:extLst>
                  <a:ext uri="{0D108BD9-81ED-4DB2-BD59-A6C34878D82A}">
                    <a16:rowId xmlns:a16="http://schemas.microsoft.com/office/drawing/2014/main" val="506375792"/>
                  </a:ext>
                </a:extLst>
              </a:tr>
              <a:tr h="278130">
                <a:tc>
                  <a:txBody>
                    <a:bodyPr/>
                    <a:lstStyle/>
                    <a:p>
                      <a:pPr algn="ctr"/>
                      <a:r>
                        <a:rPr lang="en-US" sz="1400" dirty="0"/>
                        <a:t>Produce Drawings and Simulations</a:t>
                      </a:r>
                    </a:p>
                  </a:txBody>
                  <a:tcPr marL="68580" marR="68580" marT="34290" marB="34290"/>
                </a:tc>
                <a:extLst>
                  <a:ext uri="{0D108BD9-81ED-4DB2-BD59-A6C34878D82A}">
                    <a16:rowId xmlns:a16="http://schemas.microsoft.com/office/drawing/2014/main" val="156944921"/>
                  </a:ext>
                </a:extLst>
              </a:tr>
              <a:tr h="278130">
                <a:tc>
                  <a:txBody>
                    <a:bodyPr/>
                    <a:lstStyle/>
                    <a:p>
                      <a:pPr algn="ctr"/>
                      <a:r>
                        <a:rPr lang="en-US" sz="1400" dirty="0"/>
                        <a:t>2</a:t>
                      </a:r>
                      <a:r>
                        <a:rPr lang="en-US" sz="1400" baseline="30000" dirty="0"/>
                        <a:t>nd</a:t>
                      </a:r>
                      <a:r>
                        <a:rPr lang="en-US" sz="1400" dirty="0"/>
                        <a:t> (and possibly 3</a:t>
                      </a:r>
                      <a:r>
                        <a:rPr lang="en-US" sz="1400" baseline="30000" dirty="0"/>
                        <a:t>rd</a:t>
                      </a:r>
                      <a:r>
                        <a:rPr lang="en-US" sz="1400" dirty="0"/>
                        <a:t>) Iteration – Calculations and Drawings</a:t>
                      </a:r>
                    </a:p>
                  </a:txBody>
                  <a:tcPr marL="68580" marR="68580" marT="34290" marB="34290"/>
                </a:tc>
                <a:extLst>
                  <a:ext uri="{0D108BD9-81ED-4DB2-BD59-A6C34878D82A}">
                    <a16:rowId xmlns:a16="http://schemas.microsoft.com/office/drawing/2014/main" val="2830097816"/>
                  </a:ext>
                </a:extLst>
              </a:tr>
              <a:tr h="278130">
                <a:tc>
                  <a:txBody>
                    <a:bodyPr/>
                    <a:lstStyle/>
                    <a:p>
                      <a:pPr algn="ctr"/>
                      <a:r>
                        <a:rPr lang="en-US" sz="1400" dirty="0"/>
                        <a:t>Produce Prototype and Demonstrate Usage</a:t>
                      </a:r>
                    </a:p>
                  </a:txBody>
                  <a:tcPr marL="68580" marR="68580" marT="34290" marB="34290"/>
                </a:tc>
                <a:extLst>
                  <a:ext uri="{0D108BD9-81ED-4DB2-BD59-A6C34878D82A}">
                    <a16:rowId xmlns:a16="http://schemas.microsoft.com/office/drawing/2014/main" val="4022789788"/>
                  </a:ext>
                </a:extLst>
              </a:tr>
            </a:tbl>
          </a:graphicData>
        </a:graphic>
      </p:graphicFrame>
      <p:graphicFrame>
        <p:nvGraphicFramePr>
          <p:cNvPr id="23" name="Table 22">
            <a:extLst>
              <a:ext uri="{FF2B5EF4-FFF2-40B4-BE49-F238E27FC236}">
                <a16:creationId xmlns:a16="http://schemas.microsoft.com/office/drawing/2014/main" id="{552ECC20-A699-4FEC-8AB7-B10B7347C901}"/>
              </a:ext>
            </a:extLst>
          </p:cNvPr>
          <p:cNvGraphicFramePr>
            <a:graphicFrameLocks noGrp="1"/>
          </p:cNvGraphicFramePr>
          <p:nvPr>
            <p:extLst>
              <p:ext uri="{D42A27DB-BD31-4B8C-83A1-F6EECF244321}">
                <p14:modId xmlns:p14="http://schemas.microsoft.com/office/powerpoint/2010/main" val="2386378823"/>
              </p:ext>
            </p:extLst>
          </p:nvPr>
        </p:nvGraphicFramePr>
        <p:xfrm>
          <a:off x="1400175" y="1753688"/>
          <a:ext cx="6343650" cy="1409700"/>
        </p:xfrm>
        <a:graphic>
          <a:graphicData uri="http://schemas.openxmlformats.org/drawingml/2006/table">
            <a:tbl>
              <a:tblPr firstRow="1" bandRow="1">
                <a:tableStyleId>{F5AB1C69-6EDB-4FF4-983F-18BD219EF322}</a:tableStyleId>
              </a:tblPr>
              <a:tblGrid>
                <a:gridCol w="1685926">
                  <a:extLst>
                    <a:ext uri="{9D8B030D-6E8A-4147-A177-3AD203B41FA5}">
                      <a16:colId xmlns:a16="http://schemas.microsoft.com/office/drawing/2014/main" val="1946516861"/>
                    </a:ext>
                  </a:extLst>
                </a:gridCol>
                <a:gridCol w="4657724">
                  <a:extLst>
                    <a:ext uri="{9D8B030D-6E8A-4147-A177-3AD203B41FA5}">
                      <a16:colId xmlns:a16="http://schemas.microsoft.com/office/drawing/2014/main" val="4013219221"/>
                    </a:ext>
                  </a:extLst>
                </a:gridCol>
              </a:tblGrid>
              <a:tr h="278130">
                <a:tc>
                  <a:txBody>
                    <a:bodyPr/>
                    <a:lstStyle/>
                    <a:p>
                      <a:pPr algn="ctr"/>
                      <a:r>
                        <a:rPr lang="en-US" sz="1400" dirty="0"/>
                        <a:t>Team Member</a:t>
                      </a:r>
                    </a:p>
                  </a:txBody>
                  <a:tcPr marL="68580" marR="68580" marT="34290" marB="34290"/>
                </a:tc>
                <a:tc>
                  <a:txBody>
                    <a:bodyPr/>
                    <a:lstStyle/>
                    <a:p>
                      <a:pPr algn="ctr"/>
                      <a:r>
                        <a:rPr lang="en-US" sz="1400" dirty="0"/>
                        <a:t>Current Team Technical Role</a:t>
                      </a:r>
                    </a:p>
                  </a:txBody>
                  <a:tcPr marL="68580" marR="68580" marT="34290" marB="34290"/>
                </a:tc>
                <a:extLst>
                  <a:ext uri="{0D108BD9-81ED-4DB2-BD59-A6C34878D82A}">
                    <a16:rowId xmlns:a16="http://schemas.microsoft.com/office/drawing/2014/main" val="2852875288"/>
                  </a:ext>
                </a:extLst>
              </a:tr>
              <a:tr h="278130">
                <a:tc>
                  <a:txBody>
                    <a:bodyPr/>
                    <a:lstStyle/>
                    <a:p>
                      <a:pPr algn="ctr"/>
                      <a:r>
                        <a:rPr lang="en-US" sz="1400" dirty="0"/>
                        <a:t>Lexie</a:t>
                      </a:r>
                    </a:p>
                  </a:txBody>
                  <a:tcPr marL="68580" marR="68580" marT="34290" marB="34290"/>
                </a:tc>
                <a:tc>
                  <a:txBody>
                    <a:bodyPr/>
                    <a:lstStyle/>
                    <a:p>
                      <a:pPr algn="ctr"/>
                      <a:r>
                        <a:rPr lang="en-US" sz="1400" dirty="0"/>
                        <a:t>Heat Flux Calculations, FEA</a:t>
                      </a:r>
                    </a:p>
                  </a:txBody>
                  <a:tcPr marL="68580" marR="68580" marT="34290" marB="34290"/>
                </a:tc>
                <a:extLst>
                  <a:ext uri="{0D108BD9-81ED-4DB2-BD59-A6C34878D82A}">
                    <a16:rowId xmlns:a16="http://schemas.microsoft.com/office/drawing/2014/main" val="3526416346"/>
                  </a:ext>
                </a:extLst>
              </a:tr>
              <a:tr h="278130">
                <a:tc>
                  <a:txBody>
                    <a:bodyPr/>
                    <a:lstStyle/>
                    <a:p>
                      <a:pPr algn="ctr"/>
                      <a:r>
                        <a:rPr lang="en-US" sz="1400" dirty="0"/>
                        <a:t>Shanna</a:t>
                      </a:r>
                    </a:p>
                  </a:txBody>
                  <a:tcPr marL="68580" marR="68580" marT="34290" marB="34290"/>
                </a:tc>
                <a:tc>
                  <a:txBody>
                    <a:bodyPr/>
                    <a:lstStyle/>
                    <a:p>
                      <a:pPr algn="ctr"/>
                      <a:r>
                        <a:rPr lang="en-US" sz="1400" dirty="0"/>
                        <a:t>Mechanical Loading Calculations</a:t>
                      </a:r>
                    </a:p>
                  </a:txBody>
                  <a:tcPr marL="68580" marR="68580" marT="34290" marB="34290"/>
                </a:tc>
                <a:extLst>
                  <a:ext uri="{0D108BD9-81ED-4DB2-BD59-A6C34878D82A}">
                    <a16:rowId xmlns:a16="http://schemas.microsoft.com/office/drawing/2014/main" val="1530167956"/>
                  </a:ext>
                </a:extLst>
              </a:tr>
              <a:tr h="278130">
                <a:tc>
                  <a:txBody>
                    <a:bodyPr/>
                    <a:lstStyle/>
                    <a:p>
                      <a:pPr algn="ctr"/>
                      <a:r>
                        <a:rPr lang="en-US" sz="1400" dirty="0"/>
                        <a:t>Israel</a:t>
                      </a:r>
                    </a:p>
                  </a:txBody>
                  <a:tcPr marL="68580" marR="68580" marT="34290" marB="34290"/>
                </a:tc>
                <a:tc>
                  <a:txBody>
                    <a:bodyPr/>
                    <a:lstStyle/>
                    <a:p>
                      <a:pPr algn="ctr"/>
                      <a:r>
                        <a:rPr lang="en-US" sz="1400" dirty="0"/>
                        <a:t>Flight Envelope Calculations, SolidWorks, FEA</a:t>
                      </a:r>
                    </a:p>
                  </a:txBody>
                  <a:tcPr marL="68580" marR="68580" marT="34290" marB="34290"/>
                </a:tc>
                <a:extLst>
                  <a:ext uri="{0D108BD9-81ED-4DB2-BD59-A6C34878D82A}">
                    <a16:rowId xmlns:a16="http://schemas.microsoft.com/office/drawing/2014/main" val="2151563158"/>
                  </a:ext>
                </a:extLst>
              </a:tr>
              <a:tr h="278130">
                <a:tc>
                  <a:txBody>
                    <a:bodyPr/>
                    <a:lstStyle/>
                    <a:p>
                      <a:pPr algn="ctr"/>
                      <a:r>
                        <a:rPr lang="en-US" sz="1400" dirty="0"/>
                        <a:t>Aziz</a:t>
                      </a:r>
                    </a:p>
                  </a:txBody>
                  <a:tcPr marL="68580" marR="68580" marT="34290" marB="34290"/>
                </a:tc>
                <a:tc>
                  <a:txBody>
                    <a:bodyPr/>
                    <a:lstStyle/>
                    <a:p>
                      <a:pPr algn="ctr"/>
                      <a:r>
                        <a:rPr lang="en-US" sz="1400" dirty="0"/>
                        <a:t>Sensors, Data Collection</a:t>
                      </a:r>
                    </a:p>
                  </a:txBody>
                  <a:tcPr marL="68580" marR="68580" marT="34290" marB="34290"/>
                </a:tc>
                <a:extLst>
                  <a:ext uri="{0D108BD9-81ED-4DB2-BD59-A6C34878D82A}">
                    <a16:rowId xmlns:a16="http://schemas.microsoft.com/office/drawing/2014/main" val="2590741867"/>
                  </a:ext>
                </a:extLst>
              </a:tr>
            </a:tbl>
          </a:graphicData>
        </a:graphic>
      </p:graphicFrame>
      <p:sp>
        <p:nvSpPr>
          <p:cNvPr id="24" name="TextBox 23">
            <a:extLst>
              <a:ext uri="{FF2B5EF4-FFF2-40B4-BE49-F238E27FC236}">
                <a16:creationId xmlns:a16="http://schemas.microsoft.com/office/drawing/2014/main" id="{8A57F1B5-7A97-4141-BFA8-FD5973022A35}"/>
              </a:ext>
            </a:extLst>
          </p:cNvPr>
          <p:cNvSpPr txBox="1"/>
          <p:nvPr/>
        </p:nvSpPr>
        <p:spPr>
          <a:xfrm>
            <a:off x="1400175" y="4601822"/>
            <a:ext cx="6343650" cy="923330"/>
          </a:xfrm>
          <a:prstGeom prst="rect">
            <a:avLst/>
          </a:prstGeom>
          <a:noFill/>
        </p:spPr>
        <p:txBody>
          <a:bodyPr wrap="square" rtlCol="0">
            <a:spAutoFit/>
          </a:bodyPr>
          <a:lstStyle/>
          <a:p>
            <a:pPr marL="214313" indent="-214313">
              <a:buFont typeface="Arial" panose="020B0604020202020204" pitchFamily="34" charset="0"/>
              <a:buChar char="•"/>
            </a:pPr>
            <a:r>
              <a:rPr lang="en-US" sz="1350" dirty="0"/>
              <a:t>Technical roles will be flexible and periodically adjusted to assure that we meet both client and capstone requirements</a:t>
            </a:r>
          </a:p>
          <a:p>
            <a:pPr marL="214313" indent="-214313">
              <a:buFont typeface="Arial" panose="020B0604020202020204" pitchFamily="34" charset="0"/>
              <a:buChar char="•"/>
            </a:pPr>
            <a:r>
              <a:rPr lang="en-US" sz="1350" dirty="0"/>
              <a:t>More specific technical roles will arise and be assigned respectively as the project progresses</a:t>
            </a:r>
          </a:p>
        </p:txBody>
      </p:sp>
    </p:spTree>
    <p:extLst>
      <p:ext uri="{BB962C8B-B14F-4D97-AF65-F5344CB8AC3E}">
        <p14:creationId xmlns:p14="http://schemas.microsoft.com/office/powerpoint/2010/main" val="220203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1" y="283220"/>
            <a:ext cx="9144000" cy="707886"/>
          </a:xfrm>
          <a:prstGeom prst="rect">
            <a:avLst/>
          </a:prstGeom>
          <a:noFill/>
        </p:spPr>
        <p:txBody>
          <a:bodyPr wrap="square" rtlCol="0">
            <a:spAutoFit/>
          </a:bodyPr>
          <a:lstStyle/>
          <a:p>
            <a:pPr algn="ctr"/>
            <a:r>
              <a:rPr lang="en-US" sz="4000" dirty="0">
                <a:solidFill>
                  <a:schemeClr val="bg1"/>
                </a:solidFill>
              </a:rPr>
              <a:t>Budget</a:t>
            </a:r>
          </a:p>
        </p:txBody>
      </p:sp>
      <p:sp>
        <p:nvSpPr>
          <p:cNvPr id="8" name="TextBox 7">
            <a:extLst>
              <a:ext uri="{FF2B5EF4-FFF2-40B4-BE49-F238E27FC236}">
                <a16:creationId xmlns:a16="http://schemas.microsoft.com/office/drawing/2014/main" id="{77D262F9-3F3B-4836-A32B-B89CFC79C89E}"/>
              </a:ext>
            </a:extLst>
          </p:cNvPr>
          <p:cNvSpPr txBox="1"/>
          <p:nvPr/>
        </p:nvSpPr>
        <p:spPr>
          <a:xfrm>
            <a:off x="-1" y="6657945"/>
            <a:ext cx="9144001" cy="200055"/>
          </a:xfrm>
          <a:prstGeom prst="rect">
            <a:avLst/>
          </a:prstGeom>
          <a:noFill/>
        </p:spPr>
        <p:txBody>
          <a:bodyPr wrap="square" rtlCol="0">
            <a:spAutoFit/>
          </a:bodyPr>
          <a:lstStyle/>
          <a:p>
            <a:pPr algn="ctr"/>
            <a:r>
              <a:rPr lang="en-US" sz="700" dirty="0"/>
              <a:t>Test Fixture for Flight Components ● Shanna Lechelt  ● 26 Feb 2018</a:t>
            </a:r>
          </a:p>
        </p:txBody>
      </p:sp>
      <p:sp>
        <p:nvSpPr>
          <p:cNvPr id="9" name="TextBox 8">
            <a:extLst>
              <a:ext uri="{FF2B5EF4-FFF2-40B4-BE49-F238E27FC236}">
                <a16:creationId xmlns:a16="http://schemas.microsoft.com/office/drawing/2014/main" id="{C505B9F3-6BB7-4186-B73E-0B2783A40BDD}"/>
              </a:ext>
            </a:extLst>
          </p:cNvPr>
          <p:cNvSpPr txBox="1"/>
          <p:nvPr/>
        </p:nvSpPr>
        <p:spPr>
          <a:xfrm>
            <a:off x="8907585" y="6657944"/>
            <a:ext cx="183661" cy="200055"/>
          </a:xfrm>
          <a:prstGeom prst="rect">
            <a:avLst/>
          </a:prstGeom>
          <a:noFill/>
        </p:spPr>
        <p:txBody>
          <a:bodyPr wrap="square" rtlCol="0">
            <a:spAutoFit/>
          </a:bodyPr>
          <a:lstStyle/>
          <a:p>
            <a:r>
              <a:rPr lang="en-US" sz="700" dirty="0"/>
              <a:t>6</a:t>
            </a:r>
          </a:p>
        </p:txBody>
      </p:sp>
      <p:sp>
        <p:nvSpPr>
          <p:cNvPr id="14" name="TextBox 13">
            <a:extLst>
              <a:ext uri="{FF2B5EF4-FFF2-40B4-BE49-F238E27FC236}">
                <a16:creationId xmlns:a16="http://schemas.microsoft.com/office/drawing/2014/main" id="{CECD35B6-93DD-4A1D-BE5D-28A0F5326837}"/>
              </a:ext>
            </a:extLst>
          </p:cNvPr>
          <p:cNvSpPr txBox="1"/>
          <p:nvPr/>
        </p:nvSpPr>
        <p:spPr>
          <a:xfrm>
            <a:off x="0" y="1994029"/>
            <a:ext cx="707136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Available Capstone funds: $800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Anticipated Prototype expense: $200</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plans for any purchases until 2</a:t>
            </a:r>
            <a:r>
              <a:rPr lang="en-US" baseline="30000" dirty="0"/>
              <a:t>nd</a:t>
            </a:r>
            <a:r>
              <a:rPr lang="en-US" dirty="0"/>
              <a:t> Semester</a:t>
            </a:r>
          </a:p>
          <a:p>
            <a:pPr marL="742950" lvl="1" indent="-285750">
              <a:buFont typeface="Courier New" panose="02070309020205020404" pitchFamily="49" charset="0"/>
              <a:buChar char="o"/>
            </a:pPr>
            <a:r>
              <a:rPr lang="en-US" dirty="0"/>
              <a:t>3D printed model</a:t>
            </a:r>
          </a:p>
          <a:p>
            <a:pPr marL="742950" lvl="1" indent="-285750">
              <a:buFont typeface="Courier New" panose="02070309020205020404" pitchFamily="49" charset="0"/>
              <a:buChar char="o"/>
            </a:pPr>
            <a:r>
              <a:rPr lang="en-US" dirty="0"/>
              <a:t>Any required computational software </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p:txBody>
      </p:sp>
      <p:pic>
        <p:nvPicPr>
          <p:cNvPr id="1026" name="Picture 2" descr="http://www.industryweek.com/sites/industryweek.com/files/styles/article_featured_standard/public/gallery_promo_image/AGV.jpg?itok=cPwBvnRS">
            <a:extLst>
              <a:ext uri="{FF2B5EF4-FFF2-40B4-BE49-F238E27FC236}">
                <a16:creationId xmlns:a16="http://schemas.microsoft.com/office/drawing/2014/main" id="{BC7A9510-07E0-41E9-9AFD-EC1E7B51C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799" y="4450242"/>
            <a:ext cx="3261043" cy="18101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44C78C-5918-4220-940A-09172E2356DF}"/>
              </a:ext>
            </a:extLst>
          </p:cNvPr>
          <p:cNvSpPr txBox="1"/>
          <p:nvPr/>
        </p:nvSpPr>
        <p:spPr>
          <a:xfrm>
            <a:off x="7584117" y="6260404"/>
            <a:ext cx="1384298" cy="230832"/>
          </a:xfrm>
          <a:prstGeom prst="rect">
            <a:avLst/>
          </a:prstGeom>
          <a:noFill/>
        </p:spPr>
        <p:txBody>
          <a:bodyPr wrap="square" rtlCol="0">
            <a:spAutoFit/>
          </a:bodyPr>
          <a:lstStyle/>
          <a:p>
            <a:r>
              <a:rPr lang="en-US" sz="900" dirty="0"/>
              <a:t>[1] Raytheon</a:t>
            </a:r>
          </a:p>
        </p:txBody>
      </p:sp>
    </p:spTree>
    <p:extLst>
      <p:ext uri="{BB962C8B-B14F-4D97-AF65-F5344CB8AC3E}">
        <p14:creationId xmlns:p14="http://schemas.microsoft.com/office/powerpoint/2010/main" val="112382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1" y="283220"/>
            <a:ext cx="9144000" cy="707886"/>
          </a:xfrm>
          <a:prstGeom prst="rect">
            <a:avLst/>
          </a:prstGeom>
          <a:noFill/>
        </p:spPr>
        <p:txBody>
          <a:bodyPr wrap="square" rtlCol="0">
            <a:spAutoFit/>
          </a:bodyPr>
          <a:lstStyle/>
          <a:p>
            <a:pPr algn="ctr"/>
            <a:r>
              <a:rPr lang="en-US" sz="4000" dirty="0">
                <a:solidFill>
                  <a:schemeClr val="bg1"/>
                </a:solidFill>
              </a:rPr>
              <a:t>Budget Continued</a:t>
            </a:r>
          </a:p>
        </p:txBody>
      </p:sp>
      <p:sp>
        <p:nvSpPr>
          <p:cNvPr id="8" name="TextBox 7">
            <a:extLst>
              <a:ext uri="{FF2B5EF4-FFF2-40B4-BE49-F238E27FC236}">
                <a16:creationId xmlns:a16="http://schemas.microsoft.com/office/drawing/2014/main" id="{77D262F9-3F3B-4836-A32B-B89CFC79C89E}"/>
              </a:ext>
            </a:extLst>
          </p:cNvPr>
          <p:cNvSpPr txBox="1"/>
          <p:nvPr/>
        </p:nvSpPr>
        <p:spPr>
          <a:xfrm>
            <a:off x="-1" y="6657945"/>
            <a:ext cx="9144001" cy="200055"/>
          </a:xfrm>
          <a:prstGeom prst="rect">
            <a:avLst/>
          </a:prstGeom>
          <a:noFill/>
        </p:spPr>
        <p:txBody>
          <a:bodyPr wrap="square" rtlCol="0">
            <a:spAutoFit/>
          </a:bodyPr>
          <a:lstStyle/>
          <a:p>
            <a:pPr algn="ctr"/>
            <a:r>
              <a:rPr lang="en-US" sz="700" dirty="0"/>
              <a:t>Test Fixture for Flight Components ● Shanna Lechelt  ● 26 Feb 2018</a:t>
            </a:r>
          </a:p>
        </p:txBody>
      </p:sp>
      <p:sp>
        <p:nvSpPr>
          <p:cNvPr id="9" name="TextBox 8">
            <a:extLst>
              <a:ext uri="{FF2B5EF4-FFF2-40B4-BE49-F238E27FC236}">
                <a16:creationId xmlns:a16="http://schemas.microsoft.com/office/drawing/2014/main" id="{C505B9F3-6BB7-4186-B73E-0B2783A40BDD}"/>
              </a:ext>
            </a:extLst>
          </p:cNvPr>
          <p:cNvSpPr txBox="1"/>
          <p:nvPr/>
        </p:nvSpPr>
        <p:spPr>
          <a:xfrm>
            <a:off x="8907585" y="6657944"/>
            <a:ext cx="183661" cy="200055"/>
          </a:xfrm>
          <a:prstGeom prst="rect">
            <a:avLst/>
          </a:prstGeom>
          <a:noFill/>
        </p:spPr>
        <p:txBody>
          <a:bodyPr wrap="square" rtlCol="0">
            <a:spAutoFit/>
          </a:bodyPr>
          <a:lstStyle/>
          <a:p>
            <a:r>
              <a:rPr lang="en-US" sz="700" dirty="0"/>
              <a:t>6</a:t>
            </a:r>
          </a:p>
        </p:txBody>
      </p:sp>
      <p:graphicFrame>
        <p:nvGraphicFramePr>
          <p:cNvPr id="10" name="Content Placeholder 3">
            <a:extLst>
              <a:ext uri="{FF2B5EF4-FFF2-40B4-BE49-F238E27FC236}">
                <a16:creationId xmlns:a16="http://schemas.microsoft.com/office/drawing/2014/main" id="{4FB65A41-6256-412F-8BAA-225E1300BACB}"/>
              </a:ext>
            </a:extLst>
          </p:cNvPr>
          <p:cNvGraphicFramePr>
            <a:graphicFrameLocks/>
          </p:cNvGraphicFramePr>
          <p:nvPr>
            <p:extLst/>
          </p:nvPr>
        </p:nvGraphicFramePr>
        <p:xfrm>
          <a:off x="628650" y="2226469"/>
          <a:ext cx="7886701" cy="2225040"/>
        </p:xfrm>
        <a:graphic>
          <a:graphicData uri="http://schemas.openxmlformats.org/drawingml/2006/table">
            <a:tbl>
              <a:tblPr firstRow="1" bandRow="1">
                <a:tableStyleId>{21E4AEA4-8DFA-4A89-87EB-49C32662AFE0}</a:tableStyleId>
              </a:tblPr>
              <a:tblGrid>
                <a:gridCol w="3929063">
                  <a:extLst>
                    <a:ext uri="{9D8B030D-6E8A-4147-A177-3AD203B41FA5}">
                      <a16:colId xmlns:a16="http://schemas.microsoft.com/office/drawing/2014/main" val="2846961998"/>
                    </a:ext>
                  </a:extLst>
                </a:gridCol>
                <a:gridCol w="3957638">
                  <a:extLst>
                    <a:ext uri="{9D8B030D-6E8A-4147-A177-3AD203B41FA5}">
                      <a16:colId xmlns:a16="http://schemas.microsoft.com/office/drawing/2014/main" val="1299554332"/>
                    </a:ext>
                  </a:extLst>
                </a:gridCol>
              </a:tblGrid>
              <a:tr h="278130">
                <a:tc>
                  <a:txBody>
                    <a:bodyPr/>
                    <a:lstStyle/>
                    <a:p>
                      <a:pPr algn="ctr"/>
                      <a:r>
                        <a:rPr lang="en-US" sz="1000" dirty="0"/>
                        <a:t>Currently Existing, Full Size, Major Design Expenses</a:t>
                      </a:r>
                    </a:p>
                  </a:txBody>
                  <a:tcPr marL="68580" marR="68580" marT="34290" marB="34290"/>
                </a:tc>
                <a:tc>
                  <a:txBody>
                    <a:bodyPr/>
                    <a:lstStyle/>
                    <a:p>
                      <a:pPr algn="ctr"/>
                      <a:r>
                        <a:rPr lang="en-US" sz="1000" dirty="0"/>
                        <a:t>Cost (USD, $)</a:t>
                      </a:r>
                    </a:p>
                  </a:txBody>
                  <a:tcPr marL="68580" marR="68580" marT="34290" marB="34290"/>
                </a:tc>
                <a:extLst>
                  <a:ext uri="{0D108BD9-81ED-4DB2-BD59-A6C34878D82A}">
                    <a16:rowId xmlns:a16="http://schemas.microsoft.com/office/drawing/2014/main" val="4148629975"/>
                  </a:ext>
                </a:extLst>
              </a:tr>
              <a:tr h="278130">
                <a:tc>
                  <a:txBody>
                    <a:bodyPr/>
                    <a:lstStyle/>
                    <a:p>
                      <a:pPr algn="ctr"/>
                      <a:r>
                        <a:rPr lang="en-US" sz="1000" dirty="0"/>
                        <a:t>Quartz Lamps</a:t>
                      </a:r>
                    </a:p>
                  </a:txBody>
                  <a:tcPr marL="68580" marR="68580" marT="34290" marB="34290"/>
                </a:tc>
                <a:tc>
                  <a:txBody>
                    <a:bodyPr/>
                    <a:lstStyle/>
                    <a:p>
                      <a:pPr algn="ctr"/>
                      <a:r>
                        <a:rPr lang="en-US" sz="1000" dirty="0"/>
                        <a:t>$2000 each x (8 – 10) units = $16,000 - $20,000</a:t>
                      </a:r>
                    </a:p>
                  </a:txBody>
                  <a:tcPr marL="68580" marR="68580" marT="34290" marB="34290"/>
                </a:tc>
                <a:extLst>
                  <a:ext uri="{0D108BD9-81ED-4DB2-BD59-A6C34878D82A}">
                    <a16:rowId xmlns:a16="http://schemas.microsoft.com/office/drawing/2014/main" val="732519122"/>
                  </a:ext>
                </a:extLst>
              </a:tr>
              <a:tr h="278130">
                <a:tc>
                  <a:txBody>
                    <a:bodyPr/>
                    <a:lstStyle/>
                    <a:p>
                      <a:pPr algn="ctr"/>
                      <a:r>
                        <a:rPr lang="en-US" sz="1000" dirty="0"/>
                        <a:t>Hydraulic Ram</a:t>
                      </a:r>
                    </a:p>
                  </a:txBody>
                  <a:tcPr marL="68580" marR="68580" marT="34290" marB="34290"/>
                </a:tc>
                <a:tc>
                  <a:txBody>
                    <a:bodyPr/>
                    <a:lstStyle/>
                    <a:p>
                      <a:pPr algn="ctr"/>
                      <a:r>
                        <a:rPr lang="en-US" sz="1000" dirty="0"/>
                        <a:t>$1,000 - $2,000</a:t>
                      </a:r>
                    </a:p>
                  </a:txBody>
                  <a:tcPr marL="68580" marR="68580" marT="34290" marB="34290"/>
                </a:tc>
                <a:extLst>
                  <a:ext uri="{0D108BD9-81ED-4DB2-BD59-A6C34878D82A}">
                    <a16:rowId xmlns:a16="http://schemas.microsoft.com/office/drawing/2014/main" val="2079110668"/>
                  </a:ext>
                </a:extLst>
              </a:tr>
              <a:tr h="278130">
                <a:tc>
                  <a:txBody>
                    <a:bodyPr/>
                    <a:lstStyle/>
                    <a:p>
                      <a:pPr algn="ctr"/>
                      <a:r>
                        <a:rPr lang="en-US" sz="1000" dirty="0"/>
                        <a:t>Temperature Sensors</a:t>
                      </a:r>
                    </a:p>
                  </a:txBody>
                  <a:tcPr marL="68580" marR="68580" marT="34290" marB="34290"/>
                </a:tc>
                <a:tc>
                  <a:txBody>
                    <a:bodyPr/>
                    <a:lstStyle/>
                    <a:p>
                      <a:pPr algn="ctr"/>
                      <a:r>
                        <a:rPr lang="en-US" sz="1000" dirty="0"/>
                        <a:t>$20 each x (100 – 300) units = $2,000 - $6,000</a:t>
                      </a:r>
                    </a:p>
                  </a:txBody>
                  <a:tcPr marL="68580" marR="68580" marT="34290" marB="34290"/>
                </a:tc>
                <a:extLst>
                  <a:ext uri="{0D108BD9-81ED-4DB2-BD59-A6C34878D82A}">
                    <a16:rowId xmlns:a16="http://schemas.microsoft.com/office/drawing/2014/main" val="4058360144"/>
                  </a:ext>
                </a:extLst>
              </a:tr>
              <a:tr h="278130">
                <a:tc>
                  <a:txBody>
                    <a:bodyPr/>
                    <a:lstStyle/>
                    <a:p>
                      <a:pPr algn="ctr"/>
                      <a:r>
                        <a:rPr lang="en-US" sz="1000" dirty="0"/>
                        <a:t>3” Steel I-Beams, 10’ Long</a:t>
                      </a:r>
                    </a:p>
                  </a:txBody>
                  <a:tcPr marL="68580" marR="68580" marT="34290" marB="34290"/>
                </a:tc>
                <a:tc>
                  <a:txBody>
                    <a:bodyPr/>
                    <a:lstStyle/>
                    <a:p>
                      <a:pPr algn="ctr"/>
                      <a:r>
                        <a:rPr lang="en-US" sz="1000" dirty="0"/>
                        <a:t>$50 each x (53 – 70) units = $2,650 - $3,500</a:t>
                      </a:r>
                    </a:p>
                  </a:txBody>
                  <a:tcPr marL="68580" marR="68580" marT="34290" marB="34290"/>
                </a:tc>
                <a:extLst>
                  <a:ext uri="{0D108BD9-81ED-4DB2-BD59-A6C34878D82A}">
                    <a16:rowId xmlns:a16="http://schemas.microsoft.com/office/drawing/2014/main" val="840841290"/>
                  </a:ext>
                </a:extLst>
              </a:tr>
              <a:tr h="278130">
                <a:tc>
                  <a:txBody>
                    <a:bodyPr/>
                    <a:lstStyle/>
                    <a:p>
                      <a:pPr algn="ctr"/>
                      <a:r>
                        <a:rPr lang="en-US" sz="1000" dirty="0"/>
                        <a:t>Man-Hours</a:t>
                      </a:r>
                    </a:p>
                  </a:txBody>
                  <a:tcPr marL="68580" marR="68580" marT="34290" marB="34290"/>
                </a:tc>
                <a:tc>
                  <a:txBody>
                    <a:bodyPr/>
                    <a:lstStyle/>
                    <a:p>
                      <a:pPr algn="ctr"/>
                      <a:r>
                        <a:rPr lang="en-US" sz="1000" dirty="0"/>
                        <a:t>($20 - $40) x (400 – 480) hours = $8,000 - $19,200</a:t>
                      </a:r>
                    </a:p>
                  </a:txBody>
                  <a:tcPr marL="68580" marR="68580" marT="34290" marB="34290"/>
                </a:tc>
                <a:extLst>
                  <a:ext uri="{0D108BD9-81ED-4DB2-BD59-A6C34878D82A}">
                    <a16:rowId xmlns:a16="http://schemas.microsoft.com/office/drawing/2014/main" val="3818486129"/>
                  </a:ext>
                </a:extLst>
              </a:tr>
              <a:tr h="278130">
                <a:tc>
                  <a:txBody>
                    <a:bodyPr/>
                    <a:lstStyle/>
                    <a:p>
                      <a:pPr algn="ctr"/>
                      <a:r>
                        <a:rPr lang="en-US" sz="1000" dirty="0"/>
                        <a:t>Other Equipment / Costs</a:t>
                      </a:r>
                    </a:p>
                  </a:txBody>
                  <a:tcPr marL="68580" marR="68580" marT="34290" marB="34290"/>
                </a:tc>
                <a:tc>
                  <a:txBody>
                    <a:bodyPr/>
                    <a:lstStyle/>
                    <a:p>
                      <a:pPr algn="ctr"/>
                      <a:r>
                        <a:rPr lang="en-US" sz="1000" dirty="0"/>
                        <a:t>~ $50,000 - $60,000</a:t>
                      </a:r>
                    </a:p>
                  </a:txBody>
                  <a:tcPr marL="68580" marR="68580" marT="34290" marB="34290"/>
                </a:tc>
                <a:extLst>
                  <a:ext uri="{0D108BD9-81ED-4DB2-BD59-A6C34878D82A}">
                    <a16:rowId xmlns:a16="http://schemas.microsoft.com/office/drawing/2014/main" val="3594019644"/>
                  </a:ext>
                </a:extLst>
              </a:tr>
              <a:tr h="278130">
                <a:tc>
                  <a:txBody>
                    <a:bodyPr/>
                    <a:lstStyle/>
                    <a:p>
                      <a:pPr algn="ctr"/>
                      <a:r>
                        <a:rPr lang="en-US" sz="1000" b="1" dirty="0"/>
                        <a:t>TOTAL:</a:t>
                      </a:r>
                    </a:p>
                  </a:txBody>
                  <a:tcPr marL="68580" marR="68580" marT="34290" marB="34290"/>
                </a:tc>
                <a:tc>
                  <a:txBody>
                    <a:bodyPr/>
                    <a:lstStyle/>
                    <a:p>
                      <a:pPr algn="ctr"/>
                      <a:r>
                        <a:rPr lang="en-US" sz="1000" b="1" dirty="0"/>
                        <a:t>~ $79,650 - $110,700</a:t>
                      </a:r>
                    </a:p>
                  </a:txBody>
                  <a:tcPr marL="68580" marR="68580" marT="34290" marB="34290"/>
                </a:tc>
                <a:extLst>
                  <a:ext uri="{0D108BD9-81ED-4DB2-BD59-A6C34878D82A}">
                    <a16:rowId xmlns:a16="http://schemas.microsoft.com/office/drawing/2014/main" val="2860357846"/>
                  </a:ext>
                </a:extLst>
              </a:tr>
            </a:tbl>
          </a:graphicData>
        </a:graphic>
      </p:graphicFrame>
      <p:sp>
        <p:nvSpPr>
          <p:cNvPr id="11" name="TextBox 10">
            <a:extLst>
              <a:ext uri="{FF2B5EF4-FFF2-40B4-BE49-F238E27FC236}">
                <a16:creationId xmlns:a16="http://schemas.microsoft.com/office/drawing/2014/main" id="{B09ADB40-1B32-47E4-B562-E63FA0460122}"/>
              </a:ext>
            </a:extLst>
          </p:cNvPr>
          <p:cNvSpPr txBox="1"/>
          <p:nvPr/>
        </p:nvSpPr>
        <p:spPr>
          <a:xfrm>
            <a:off x="628650" y="4600575"/>
            <a:ext cx="7886700" cy="715581"/>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Other equipment costs account for smaller parts of test fixture, data collection methods, any man-hours not accounted for, and any extra costs required to improve safety</a:t>
            </a:r>
          </a:p>
          <a:p>
            <a:pPr marL="214313" indent="-214313" defTabSz="685800">
              <a:buFont typeface="Arial" panose="020B0604020202020204" pitchFamily="34" charset="0"/>
              <a:buChar char="•"/>
            </a:pPr>
            <a:r>
              <a:rPr lang="en-US" sz="1350" dirty="0">
                <a:solidFill>
                  <a:prstClr val="black"/>
                </a:solidFill>
                <a:latin typeface="Calibri" panose="020F0502020204030204"/>
              </a:rPr>
              <a:t>Unit prices and required amounts are based on numbers given by the client </a:t>
            </a:r>
          </a:p>
        </p:txBody>
      </p:sp>
    </p:spTree>
    <p:extLst>
      <p:ext uri="{BB962C8B-B14F-4D97-AF65-F5344CB8AC3E}">
        <p14:creationId xmlns:p14="http://schemas.microsoft.com/office/powerpoint/2010/main" val="110000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0" y="283220"/>
            <a:ext cx="9144000" cy="707886"/>
          </a:xfrm>
          <a:prstGeom prst="rect">
            <a:avLst/>
          </a:prstGeom>
          <a:noFill/>
        </p:spPr>
        <p:txBody>
          <a:bodyPr wrap="square" rtlCol="0">
            <a:spAutoFit/>
          </a:bodyPr>
          <a:lstStyle/>
          <a:p>
            <a:pPr algn="ctr"/>
            <a:r>
              <a:rPr lang="en-US" sz="4000" dirty="0">
                <a:solidFill>
                  <a:schemeClr val="bg1"/>
                </a:solidFill>
              </a:rPr>
              <a:t>Conclusion</a:t>
            </a:r>
          </a:p>
        </p:txBody>
      </p:sp>
      <p:sp>
        <p:nvSpPr>
          <p:cNvPr id="13" name="TextBox 12">
            <a:extLst>
              <a:ext uri="{FF2B5EF4-FFF2-40B4-BE49-F238E27FC236}">
                <a16:creationId xmlns:a16="http://schemas.microsoft.com/office/drawing/2014/main" id="{EF528628-8AC2-4B34-89FA-2266878C42E6}"/>
              </a:ext>
            </a:extLst>
          </p:cNvPr>
          <p:cNvSpPr txBox="1"/>
          <p:nvPr/>
        </p:nvSpPr>
        <p:spPr>
          <a:xfrm>
            <a:off x="-1" y="1922656"/>
            <a:ext cx="9144000" cy="1477328"/>
          </a:xfrm>
          <a:prstGeom prst="rect">
            <a:avLst/>
          </a:prstGeom>
          <a:noFill/>
        </p:spPr>
        <p:txBody>
          <a:bodyPr wrap="square" rtlCol="0">
            <a:spAutoFit/>
          </a:bodyPr>
          <a:lstStyle/>
          <a:p>
            <a:pPr lvl="1" algn="ctr"/>
            <a:r>
              <a:rPr lang="en-US" dirty="0"/>
              <a:t>As this Project progresses throughout the next semester we intend to continue to refine our calculations and simulations.  With several iterations of the design process we hope to find an adequate means to improve this aerospace </a:t>
            </a:r>
            <a:r>
              <a:rPr lang="en-US"/>
              <a:t>test fixture.</a:t>
            </a:r>
            <a:endParaRPr lang="en-US" dirty="0"/>
          </a:p>
          <a:p>
            <a:pPr lvl="1" algn="ctr"/>
            <a:endParaRPr lang="en-US" dirty="0"/>
          </a:p>
          <a:p>
            <a:pPr lvl="1" algn="ctr"/>
            <a:endParaRPr lang="en-US" dirty="0"/>
          </a:p>
        </p:txBody>
      </p:sp>
      <p:sp>
        <p:nvSpPr>
          <p:cNvPr id="8" name="TextBox 7">
            <a:extLst>
              <a:ext uri="{FF2B5EF4-FFF2-40B4-BE49-F238E27FC236}">
                <a16:creationId xmlns:a16="http://schemas.microsoft.com/office/drawing/2014/main" id="{7DAA8060-C523-4FA6-A81E-1350208A3A0B}"/>
              </a:ext>
            </a:extLst>
          </p:cNvPr>
          <p:cNvSpPr txBox="1"/>
          <p:nvPr/>
        </p:nvSpPr>
        <p:spPr>
          <a:xfrm>
            <a:off x="-1" y="6657945"/>
            <a:ext cx="9144001" cy="200055"/>
          </a:xfrm>
          <a:prstGeom prst="rect">
            <a:avLst/>
          </a:prstGeom>
          <a:noFill/>
        </p:spPr>
        <p:txBody>
          <a:bodyPr wrap="square" rtlCol="0">
            <a:spAutoFit/>
          </a:bodyPr>
          <a:lstStyle/>
          <a:p>
            <a:pPr algn="ctr"/>
            <a:r>
              <a:rPr lang="en-US" sz="700" dirty="0"/>
              <a:t>Test Fixture for Flight Components ● Shanna Lechelt ● 26 Feb 2018</a:t>
            </a:r>
          </a:p>
        </p:txBody>
      </p:sp>
      <p:sp>
        <p:nvSpPr>
          <p:cNvPr id="10" name="TextBox 9">
            <a:extLst>
              <a:ext uri="{FF2B5EF4-FFF2-40B4-BE49-F238E27FC236}">
                <a16:creationId xmlns:a16="http://schemas.microsoft.com/office/drawing/2014/main" id="{A85EA265-9F3E-474F-9920-E80C1A9C86D3}"/>
              </a:ext>
            </a:extLst>
          </p:cNvPr>
          <p:cNvSpPr txBox="1"/>
          <p:nvPr/>
        </p:nvSpPr>
        <p:spPr>
          <a:xfrm>
            <a:off x="8907585" y="6657944"/>
            <a:ext cx="183661" cy="200055"/>
          </a:xfrm>
          <a:prstGeom prst="rect">
            <a:avLst/>
          </a:prstGeom>
          <a:noFill/>
        </p:spPr>
        <p:txBody>
          <a:bodyPr wrap="square" rtlCol="0">
            <a:spAutoFit/>
          </a:bodyPr>
          <a:lstStyle/>
          <a:p>
            <a:r>
              <a:rPr lang="en-US" sz="700" dirty="0"/>
              <a:t>7</a:t>
            </a:r>
          </a:p>
        </p:txBody>
      </p:sp>
      <p:pic>
        <p:nvPicPr>
          <p:cNvPr id="3" name="Picture 2">
            <a:extLst>
              <a:ext uri="{FF2B5EF4-FFF2-40B4-BE49-F238E27FC236}">
                <a16:creationId xmlns:a16="http://schemas.microsoft.com/office/drawing/2014/main" id="{5A77E349-68C6-48A8-BECA-E95181BEDB6F}"/>
              </a:ext>
            </a:extLst>
          </p:cNvPr>
          <p:cNvPicPr>
            <a:picLocks noChangeAspect="1"/>
          </p:cNvPicPr>
          <p:nvPr/>
        </p:nvPicPr>
        <p:blipFill>
          <a:blip r:embed="rId3"/>
          <a:stretch>
            <a:fillRect/>
          </a:stretch>
        </p:blipFill>
        <p:spPr>
          <a:xfrm>
            <a:off x="7930254" y="5624343"/>
            <a:ext cx="1160992" cy="1173750"/>
          </a:xfrm>
          <a:prstGeom prst="rect">
            <a:avLst/>
          </a:prstGeom>
        </p:spPr>
      </p:pic>
      <p:pic>
        <p:nvPicPr>
          <p:cNvPr id="4" name="Picture 3">
            <a:extLst>
              <a:ext uri="{FF2B5EF4-FFF2-40B4-BE49-F238E27FC236}">
                <a16:creationId xmlns:a16="http://schemas.microsoft.com/office/drawing/2014/main" id="{CBD89E72-E9E1-4D34-AF6B-4C7C509E6599}"/>
              </a:ext>
            </a:extLst>
          </p:cNvPr>
          <p:cNvPicPr>
            <a:picLocks noChangeAspect="1"/>
          </p:cNvPicPr>
          <p:nvPr/>
        </p:nvPicPr>
        <p:blipFill>
          <a:blip r:embed="rId4"/>
          <a:stretch>
            <a:fillRect/>
          </a:stretch>
        </p:blipFill>
        <p:spPr>
          <a:xfrm>
            <a:off x="0" y="5624343"/>
            <a:ext cx="1307571" cy="1233656"/>
          </a:xfrm>
          <a:prstGeom prst="rect">
            <a:avLst/>
          </a:prstGeom>
        </p:spPr>
      </p:pic>
    </p:spTree>
    <p:extLst>
      <p:ext uri="{BB962C8B-B14F-4D97-AF65-F5344CB8AC3E}">
        <p14:creationId xmlns:p14="http://schemas.microsoft.com/office/powerpoint/2010/main" val="395558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0" y="3075057"/>
            <a:ext cx="9144000" cy="707886"/>
          </a:xfrm>
          <a:prstGeom prst="rect">
            <a:avLst/>
          </a:prstGeom>
          <a:noFill/>
        </p:spPr>
        <p:txBody>
          <a:bodyPr wrap="square" rtlCol="0">
            <a:spAutoFit/>
          </a:bodyPr>
          <a:lstStyle/>
          <a:p>
            <a:pPr algn="ctr"/>
            <a:r>
              <a:rPr lang="en-US" sz="4000" dirty="0"/>
              <a:t>Questions ?</a:t>
            </a:r>
          </a:p>
        </p:txBody>
      </p:sp>
      <p:pic>
        <p:nvPicPr>
          <p:cNvPr id="15362" name="Picture 2" descr="Image result for questions">
            <a:extLst>
              <a:ext uri="{FF2B5EF4-FFF2-40B4-BE49-F238E27FC236}">
                <a16:creationId xmlns:a16="http://schemas.microsoft.com/office/drawing/2014/main" id="{B2A3A708-AC1C-4429-9C48-FD499F657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893" y="4025053"/>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0E5281C-F447-483C-8DE4-789AE398F41C}"/>
              </a:ext>
            </a:extLst>
          </p:cNvPr>
          <p:cNvSpPr txBox="1"/>
          <p:nvPr/>
        </p:nvSpPr>
        <p:spPr>
          <a:xfrm>
            <a:off x="8907585" y="6657944"/>
            <a:ext cx="183661" cy="200055"/>
          </a:xfrm>
          <a:prstGeom prst="rect">
            <a:avLst/>
          </a:prstGeom>
          <a:noFill/>
        </p:spPr>
        <p:txBody>
          <a:bodyPr wrap="square" rtlCol="0">
            <a:spAutoFit/>
          </a:bodyPr>
          <a:lstStyle/>
          <a:p>
            <a:r>
              <a:rPr lang="en-US" sz="700" dirty="0"/>
              <a:t>8</a:t>
            </a:r>
          </a:p>
        </p:txBody>
      </p:sp>
      <p:sp>
        <p:nvSpPr>
          <p:cNvPr id="2" name="TextBox 1">
            <a:extLst>
              <a:ext uri="{FF2B5EF4-FFF2-40B4-BE49-F238E27FC236}">
                <a16:creationId xmlns:a16="http://schemas.microsoft.com/office/drawing/2014/main" id="{3357E4D2-A4C6-4249-8E69-D5E27A7C14F9}"/>
              </a:ext>
            </a:extLst>
          </p:cNvPr>
          <p:cNvSpPr txBox="1"/>
          <p:nvPr/>
        </p:nvSpPr>
        <p:spPr>
          <a:xfrm>
            <a:off x="164450" y="6005380"/>
            <a:ext cx="8486790" cy="769441"/>
          </a:xfrm>
          <a:prstGeom prst="rect">
            <a:avLst/>
          </a:prstGeom>
          <a:noFill/>
        </p:spPr>
        <p:txBody>
          <a:bodyPr wrap="square" rtlCol="0">
            <a:spAutoFit/>
          </a:bodyPr>
          <a:lstStyle/>
          <a:p>
            <a:r>
              <a:rPr lang="en-US" sz="1400" u="sng" dirty="0"/>
              <a:t>References</a:t>
            </a:r>
          </a:p>
          <a:p>
            <a:r>
              <a:rPr lang="en-US" sz="1000" dirty="0"/>
              <a:t>[1] Raytheon.com, ‘Mission, </a:t>
            </a:r>
            <a:r>
              <a:rPr lang="en-US" sz="1000" dirty="0" err="1"/>
              <a:t>Golbal</a:t>
            </a:r>
            <a:r>
              <a:rPr lang="en-US" sz="1000" dirty="0"/>
              <a:t> Defense’, 2017. [Online]. Available: </a:t>
            </a:r>
            <a:r>
              <a:rPr lang="en-US" sz="1000" dirty="0">
                <a:hlinkClick r:id="rId4"/>
              </a:rPr>
              <a:t>https://www.raytheon.com/capabilities/missiledefense</a:t>
            </a:r>
            <a:r>
              <a:rPr lang="en-US" sz="1000" dirty="0"/>
              <a:t>. [Accessed 2/7/2018]</a:t>
            </a:r>
          </a:p>
          <a:p>
            <a:r>
              <a:rPr lang="en-US" sz="1000" dirty="0"/>
              <a:t>[2] Airforce.com, ‘MiG-35 Fulcrum – F Fighter Multirole fighter’, 2007. [Online]. Available: </a:t>
            </a:r>
            <a:r>
              <a:rPr lang="en-US" sz="1000" dirty="0">
                <a:hlinkClick r:id="rId5"/>
              </a:rPr>
              <a:t>https://www.airforce-technology.com/projects/mig35/</a:t>
            </a:r>
            <a:r>
              <a:rPr lang="en-US" sz="1000" dirty="0"/>
              <a:t>. </a:t>
            </a:r>
          </a:p>
          <a:p>
            <a:r>
              <a:rPr lang="en-US" sz="1000" dirty="0"/>
              <a:t>[Accessed 2/24/2018]</a:t>
            </a:r>
          </a:p>
        </p:txBody>
      </p:sp>
    </p:spTree>
    <p:extLst>
      <p:ext uri="{BB962C8B-B14F-4D97-AF65-F5344CB8AC3E}">
        <p14:creationId xmlns:p14="http://schemas.microsoft.com/office/powerpoint/2010/main" val="179670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2" y="288698"/>
            <a:ext cx="9144001" cy="707886"/>
          </a:xfrm>
          <a:prstGeom prst="rect">
            <a:avLst/>
          </a:prstGeom>
          <a:noFill/>
        </p:spPr>
        <p:txBody>
          <a:bodyPr wrap="square" rtlCol="0">
            <a:spAutoFit/>
          </a:bodyPr>
          <a:lstStyle/>
          <a:p>
            <a:pPr algn="ctr"/>
            <a:r>
              <a:rPr lang="en-US" sz="4000" dirty="0">
                <a:solidFill>
                  <a:schemeClr val="bg1"/>
                </a:solidFill>
              </a:rPr>
              <a:t>Project Description</a:t>
            </a:r>
          </a:p>
        </p:txBody>
      </p:sp>
      <p:sp>
        <p:nvSpPr>
          <p:cNvPr id="17" name="TextBox 16">
            <a:extLst>
              <a:ext uri="{FF2B5EF4-FFF2-40B4-BE49-F238E27FC236}">
                <a16:creationId xmlns:a16="http://schemas.microsoft.com/office/drawing/2014/main" id="{D2FF18ED-F9B2-4E5A-998F-6F8ECF662864}"/>
              </a:ext>
            </a:extLst>
          </p:cNvPr>
          <p:cNvSpPr txBox="1"/>
          <p:nvPr/>
        </p:nvSpPr>
        <p:spPr>
          <a:xfrm>
            <a:off x="203200" y="1518884"/>
            <a:ext cx="8829040" cy="3970318"/>
          </a:xfrm>
          <a:prstGeom prst="rect">
            <a:avLst/>
          </a:prstGeom>
          <a:noFill/>
        </p:spPr>
        <p:txBody>
          <a:bodyPr wrap="square" rtlCol="0">
            <a:spAutoFit/>
          </a:bodyPr>
          <a:lstStyle/>
          <a:p>
            <a:pPr marL="342900" lvl="0" indent="-342900">
              <a:buFont typeface="Arial" panose="020B0604020202020204" pitchFamily="34" charset="0"/>
              <a:buChar char="•"/>
            </a:pPr>
            <a:r>
              <a:rPr lang="en-US" dirty="0"/>
              <a:t>The goal of this project is to improve upon a test fixture utilized by Raytheon.</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The test fixture simulates flight conditions experienced by supersonic missiles.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Our intention is to design a test fixture which is more diverse and has quicker assembly.</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Our Client is Chuck Vallance </a:t>
            </a:r>
          </a:p>
          <a:p>
            <a:pPr lvl="0"/>
            <a:r>
              <a:rPr lang="en-US" dirty="0"/>
              <a:t>       formerly of Raytheon.</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Client Deliverables</a:t>
            </a:r>
          </a:p>
          <a:p>
            <a:pPr lvl="1"/>
            <a:r>
              <a:rPr lang="en-US" dirty="0"/>
              <a:t>1)Parameters of Missile Parts</a:t>
            </a:r>
          </a:p>
          <a:p>
            <a:pPr lvl="1"/>
            <a:r>
              <a:rPr lang="en-US" dirty="0"/>
              <a:t>2)Test/Flight Conditions</a:t>
            </a:r>
          </a:p>
          <a:p>
            <a:pPr lvl="1"/>
            <a:r>
              <a:rPr lang="en-US" dirty="0"/>
              <a:t>3)CAD Model &amp; Simulation</a:t>
            </a:r>
          </a:p>
          <a:p>
            <a:pPr lvl="1"/>
            <a:r>
              <a:rPr lang="en-US" dirty="0"/>
              <a:t>4)Scale Model</a:t>
            </a:r>
          </a:p>
        </p:txBody>
      </p:sp>
      <p:sp>
        <p:nvSpPr>
          <p:cNvPr id="2" name="TextBox 1">
            <a:extLst>
              <a:ext uri="{FF2B5EF4-FFF2-40B4-BE49-F238E27FC236}">
                <a16:creationId xmlns:a16="http://schemas.microsoft.com/office/drawing/2014/main" id="{8734172A-09A2-47BF-9DFC-515EA5C51EE1}"/>
              </a:ext>
            </a:extLst>
          </p:cNvPr>
          <p:cNvSpPr txBox="1"/>
          <p:nvPr/>
        </p:nvSpPr>
        <p:spPr>
          <a:xfrm>
            <a:off x="-1" y="6657945"/>
            <a:ext cx="9144001" cy="200055"/>
          </a:xfrm>
          <a:prstGeom prst="rect">
            <a:avLst/>
          </a:prstGeom>
          <a:noFill/>
        </p:spPr>
        <p:txBody>
          <a:bodyPr wrap="square" rtlCol="0">
            <a:spAutoFit/>
          </a:bodyPr>
          <a:lstStyle/>
          <a:p>
            <a:pPr algn="ctr"/>
            <a:r>
              <a:rPr lang="en-US" sz="700" dirty="0"/>
              <a:t>Test Fixture for Flight Components ● Lexie Spots ● 26 Feb 2018</a:t>
            </a:r>
          </a:p>
        </p:txBody>
      </p:sp>
      <p:sp>
        <p:nvSpPr>
          <p:cNvPr id="4" name="TextBox 3">
            <a:extLst>
              <a:ext uri="{FF2B5EF4-FFF2-40B4-BE49-F238E27FC236}">
                <a16:creationId xmlns:a16="http://schemas.microsoft.com/office/drawing/2014/main" id="{C8C53079-3E62-4EAD-ADBA-79C65CEF8B9C}"/>
              </a:ext>
            </a:extLst>
          </p:cNvPr>
          <p:cNvSpPr txBox="1"/>
          <p:nvPr/>
        </p:nvSpPr>
        <p:spPr>
          <a:xfrm>
            <a:off x="8907585" y="6657944"/>
            <a:ext cx="183661" cy="200055"/>
          </a:xfrm>
          <a:prstGeom prst="rect">
            <a:avLst/>
          </a:prstGeom>
          <a:noFill/>
        </p:spPr>
        <p:txBody>
          <a:bodyPr wrap="square" rtlCol="0">
            <a:spAutoFit/>
          </a:bodyPr>
          <a:lstStyle/>
          <a:p>
            <a:r>
              <a:rPr lang="en-US" sz="700" dirty="0"/>
              <a:t>1</a:t>
            </a:r>
          </a:p>
        </p:txBody>
      </p:sp>
      <p:sp>
        <p:nvSpPr>
          <p:cNvPr id="11" name="TextBox 10">
            <a:extLst>
              <a:ext uri="{FF2B5EF4-FFF2-40B4-BE49-F238E27FC236}">
                <a16:creationId xmlns:a16="http://schemas.microsoft.com/office/drawing/2014/main" id="{802C3730-C9E7-4B59-8BEA-D7D26EE8FA48}"/>
              </a:ext>
            </a:extLst>
          </p:cNvPr>
          <p:cNvSpPr txBox="1"/>
          <p:nvPr/>
        </p:nvSpPr>
        <p:spPr>
          <a:xfrm>
            <a:off x="7773853" y="6238379"/>
            <a:ext cx="1384298" cy="230832"/>
          </a:xfrm>
          <a:prstGeom prst="rect">
            <a:avLst/>
          </a:prstGeom>
          <a:noFill/>
        </p:spPr>
        <p:txBody>
          <a:bodyPr wrap="square" rtlCol="0">
            <a:spAutoFit/>
          </a:bodyPr>
          <a:lstStyle/>
          <a:p>
            <a:r>
              <a:rPr lang="en-US" sz="900" dirty="0"/>
              <a:t>[1] Raytheon</a:t>
            </a:r>
          </a:p>
        </p:txBody>
      </p:sp>
      <p:pic>
        <p:nvPicPr>
          <p:cNvPr id="3" name="Picture 2">
            <a:extLst>
              <a:ext uri="{FF2B5EF4-FFF2-40B4-BE49-F238E27FC236}">
                <a16:creationId xmlns:a16="http://schemas.microsoft.com/office/drawing/2014/main" id="{836B5114-090E-460F-88F9-B77C135A4B76}"/>
              </a:ext>
            </a:extLst>
          </p:cNvPr>
          <p:cNvPicPr>
            <a:picLocks noChangeAspect="1"/>
          </p:cNvPicPr>
          <p:nvPr/>
        </p:nvPicPr>
        <p:blipFill>
          <a:blip r:embed="rId3"/>
          <a:stretch>
            <a:fillRect/>
          </a:stretch>
        </p:blipFill>
        <p:spPr>
          <a:xfrm>
            <a:off x="4797732" y="3299299"/>
            <a:ext cx="3668270" cy="2939080"/>
          </a:xfrm>
          <a:prstGeom prst="rect">
            <a:avLst/>
          </a:prstGeom>
        </p:spPr>
      </p:pic>
    </p:spTree>
    <p:extLst>
      <p:ext uri="{BB962C8B-B14F-4D97-AF65-F5344CB8AC3E}">
        <p14:creationId xmlns:p14="http://schemas.microsoft.com/office/powerpoint/2010/main" val="221348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0" y="285328"/>
            <a:ext cx="9144000" cy="707886"/>
          </a:xfrm>
          <a:prstGeom prst="rect">
            <a:avLst/>
          </a:prstGeom>
          <a:noFill/>
        </p:spPr>
        <p:txBody>
          <a:bodyPr wrap="square" rtlCol="0">
            <a:spAutoFit/>
          </a:bodyPr>
          <a:lstStyle/>
          <a:p>
            <a:pPr algn="ctr"/>
            <a:r>
              <a:rPr lang="en-US" sz="4000" dirty="0">
                <a:solidFill>
                  <a:schemeClr val="bg1"/>
                </a:solidFill>
              </a:rPr>
              <a:t>Black Box Model</a:t>
            </a:r>
          </a:p>
        </p:txBody>
      </p:sp>
      <p:sp>
        <p:nvSpPr>
          <p:cNvPr id="9" name="TextBox 8">
            <a:extLst>
              <a:ext uri="{FF2B5EF4-FFF2-40B4-BE49-F238E27FC236}">
                <a16:creationId xmlns:a16="http://schemas.microsoft.com/office/drawing/2014/main" id="{CCE70885-A5F1-4961-B890-325184C8BC34}"/>
              </a:ext>
            </a:extLst>
          </p:cNvPr>
          <p:cNvSpPr txBox="1"/>
          <p:nvPr/>
        </p:nvSpPr>
        <p:spPr>
          <a:xfrm>
            <a:off x="1" y="6657615"/>
            <a:ext cx="9144000" cy="205841"/>
          </a:xfrm>
          <a:prstGeom prst="rect">
            <a:avLst/>
          </a:prstGeom>
          <a:noFill/>
        </p:spPr>
        <p:txBody>
          <a:bodyPr wrap="square" rtlCol="0">
            <a:spAutoFit/>
          </a:bodyPr>
          <a:lstStyle/>
          <a:p>
            <a:pPr algn="ctr"/>
            <a:r>
              <a:rPr lang="en-US" sz="700" dirty="0"/>
              <a:t>Test Fixture for Flight Components ● Aziz Alzaid ● 26 Feb 2018</a:t>
            </a:r>
          </a:p>
        </p:txBody>
      </p:sp>
      <p:sp>
        <p:nvSpPr>
          <p:cNvPr id="10" name="TextBox 9">
            <a:extLst>
              <a:ext uri="{FF2B5EF4-FFF2-40B4-BE49-F238E27FC236}">
                <a16:creationId xmlns:a16="http://schemas.microsoft.com/office/drawing/2014/main" id="{BD4E3A93-FD3E-4FE9-838B-FD86BFC94076}"/>
              </a:ext>
            </a:extLst>
          </p:cNvPr>
          <p:cNvSpPr txBox="1"/>
          <p:nvPr/>
        </p:nvSpPr>
        <p:spPr>
          <a:xfrm>
            <a:off x="8907585" y="6657944"/>
            <a:ext cx="183661" cy="200055"/>
          </a:xfrm>
          <a:prstGeom prst="rect">
            <a:avLst/>
          </a:prstGeom>
          <a:noFill/>
        </p:spPr>
        <p:txBody>
          <a:bodyPr wrap="square" rtlCol="0">
            <a:spAutoFit/>
          </a:bodyPr>
          <a:lstStyle/>
          <a:p>
            <a:r>
              <a:rPr lang="en-US" sz="700" dirty="0"/>
              <a:t>2</a:t>
            </a:r>
          </a:p>
        </p:txBody>
      </p:sp>
      <p:sp>
        <p:nvSpPr>
          <p:cNvPr id="22" name="TextBox 21">
            <a:extLst>
              <a:ext uri="{FF2B5EF4-FFF2-40B4-BE49-F238E27FC236}">
                <a16:creationId xmlns:a16="http://schemas.microsoft.com/office/drawing/2014/main" id="{135E55AF-0917-44B6-9320-17FF6A3A7174}"/>
              </a:ext>
            </a:extLst>
          </p:cNvPr>
          <p:cNvSpPr txBox="1"/>
          <p:nvPr/>
        </p:nvSpPr>
        <p:spPr>
          <a:xfrm>
            <a:off x="6675497" y="4038417"/>
            <a:ext cx="1980029" cy="276999"/>
          </a:xfrm>
          <a:prstGeom prst="rect">
            <a:avLst/>
          </a:prstGeom>
          <a:noFill/>
        </p:spPr>
        <p:txBody>
          <a:bodyPr wrap="none" rtlCol="0">
            <a:spAutoFit/>
          </a:bodyPr>
          <a:lstStyle/>
          <a:p>
            <a:r>
              <a:rPr lang="en-US" sz="1200" dirty="0"/>
              <a:t>Sensor Signals, Visual Signals</a:t>
            </a:r>
          </a:p>
        </p:txBody>
      </p:sp>
      <p:sp>
        <p:nvSpPr>
          <p:cNvPr id="23" name="TextBox 22">
            <a:extLst>
              <a:ext uri="{FF2B5EF4-FFF2-40B4-BE49-F238E27FC236}">
                <a16:creationId xmlns:a16="http://schemas.microsoft.com/office/drawing/2014/main" id="{9DB869B1-2EB4-4AFC-B694-E068D93491AC}"/>
              </a:ext>
            </a:extLst>
          </p:cNvPr>
          <p:cNvSpPr txBox="1"/>
          <p:nvPr/>
        </p:nvSpPr>
        <p:spPr>
          <a:xfrm>
            <a:off x="536497" y="2761453"/>
            <a:ext cx="1983107" cy="276999"/>
          </a:xfrm>
          <a:prstGeom prst="rect">
            <a:avLst/>
          </a:prstGeom>
          <a:noFill/>
        </p:spPr>
        <p:txBody>
          <a:bodyPr wrap="none" rtlCol="0">
            <a:spAutoFit/>
          </a:bodyPr>
          <a:lstStyle/>
          <a:p>
            <a:r>
              <a:rPr lang="en-US" sz="1200" dirty="0"/>
              <a:t>Import: Fixture, Missile Parts</a:t>
            </a:r>
          </a:p>
        </p:txBody>
      </p:sp>
      <p:sp>
        <p:nvSpPr>
          <p:cNvPr id="28" name="Content Placeholder 6">
            <a:extLst>
              <a:ext uri="{FF2B5EF4-FFF2-40B4-BE49-F238E27FC236}">
                <a16:creationId xmlns:a16="http://schemas.microsoft.com/office/drawing/2014/main" id="{54D6B8D7-D3B5-4E5F-8EF4-11AC2CF75C2C}"/>
              </a:ext>
            </a:extLst>
          </p:cNvPr>
          <p:cNvSpPr txBox="1">
            <a:spLocks/>
          </p:cNvSpPr>
          <p:nvPr/>
        </p:nvSpPr>
        <p:spPr>
          <a:xfrm>
            <a:off x="2970945" y="2756627"/>
            <a:ext cx="3306725" cy="1948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nSpc>
                <a:spcPct val="100000"/>
              </a:lnSpc>
              <a:spcBef>
                <a:spcPts val="0"/>
              </a:spcBef>
              <a:buFontTx/>
              <a:buNone/>
              <a:defRPr/>
            </a:pPr>
            <a:r>
              <a:rPr lang="en-US" dirty="0">
                <a:solidFill>
                  <a:schemeClr val="tx1"/>
                </a:solidFill>
              </a:rPr>
              <a:t>Test Missile Part</a:t>
            </a:r>
          </a:p>
        </p:txBody>
      </p:sp>
      <p:sp>
        <p:nvSpPr>
          <p:cNvPr id="31" name="Right Arrow 16">
            <a:extLst>
              <a:ext uri="{FF2B5EF4-FFF2-40B4-BE49-F238E27FC236}">
                <a16:creationId xmlns:a16="http://schemas.microsoft.com/office/drawing/2014/main" id="{148CE698-7B8D-45AD-ABA3-8582385CCEB1}"/>
              </a:ext>
            </a:extLst>
          </p:cNvPr>
          <p:cNvSpPr/>
          <p:nvPr/>
        </p:nvSpPr>
        <p:spPr>
          <a:xfrm>
            <a:off x="6277670" y="2999316"/>
            <a:ext cx="2679475" cy="150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17">
            <a:extLst>
              <a:ext uri="{FF2B5EF4-FFF2-40B4-BE49-F238E27FC236}">
                <a16:creationId xmlns:a16="http://schemas.microsoft.com/office/drawing/2014/main" id="{5C8A45CF-C8A7-462D-8B12-A9A7A5199CDD}"/>
              </a:ext>
            </a:extLst>
          </p:cNvPr>
          <p:cNvSpPr/>
          <p:nvPr/>
        </p:nvSpPr>
        <p:spPr>
          <a:xfrm>
            <a:off x="6277669" y="3613798"/>
            <a:ext cx="2679475" cy="75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A55D1317-44B5-4A77-940D-C930263D51BC}"/>
              </a:ext>
            </a:extLst>
          </p:cNvPr>
          <p:cNvCxnSpPr>
            <a:cxnSpLocks/>
          </p:cNvCxnSpPr>
          <p:nvPr/>
        </p:nvCxnSpPr>
        <p:spPr>
          <a:xfrm>
            <a:off x="6277670" y="4304840"/>
            <a:ext cx="2555180" cy="329"/>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40E9CBC4-2815-4A6C-96DA-8AB2910035EF}"/>
              </a:ext>
            </a:extLst>
          </p:cNvPr>
          <p:cNvCxnSpPr/>
          <p:nvPr/>
        </p:nvCxnSpPr>
        <p:spPr>
          <a:xfrm>
            <a:off x="8642450" y="4307005"/>
            <a:ext cx="298412" cy="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ECB7ABE-A7BA-4E24-8319-ABBC1A2CFA74}"/>
              </a:ext>
            </a:extLst>
          </p:cNvPr>
          <p:cNvSpPr txBox="1"/>
          <p:nvPr/>
        </p:nvSpPr>
        <p:spPr>
          <a:xfrm>
            <a:off x="124028" y="3367603"/>
            <a:ext cx="2837443" cy="276999"/>
          </a:xfrm>
          <a:prstGeom prst="rect">
            <a:avLst/>
          </a:prstGeom>
          <a:noFill/>
        </p:spPr>
        <p:txBody>
          <a:bodyPr wrap="none" rtlCol="0">
            <a:spAutoFit/>
          </a:bodyPr>
          <a:lstStyle/>
          <a:p>
            <a:r>
              <a:rPr lang="en-US" sz="1200" dirty="0"/>
              <a:t>Human Energy, Hydraulic, Heat, Electricity </a:t>
            </a:r>
          </a:p>
        </p:txBody>
      </p:sp>
      <p:sp>
        <p:nvSpPr>
          <p:cNvPr id="38" name="TextBox 37">
            <a:extLst>
              <a:ext uri="{FF2B5EF4-FFF2-40B4-BE49-F238E27FC236}">
                <a16:creationId xmlns:a16="http://schemas.microsoft.com/office/drawing/2014/main" id="{AC9D0A49-1E05-44C5-9846-525E0435FCA9}"/>
              </a:ext>
            </a:extLst>
          </p:cNvPr>
          <p:cNvSpPr txBox="1"/>
          <p:nvPr/>
        </p:nvSpPr>
        <p:spPr>
          <a:xfrm>
            <a:off x="7194069" y="3380679"/>
            <a:ext cx="1097865" cy="276999"/>
          </a:xfrm>
          <a:prstGeom prst="rect">
            <a:avLst/>
          </a:prstGeom>
          <a:noFill/>
        </p:spPr>
        <p:txBody>
          <a:bodyPr wrap="none" rtlCol="0">
            <a:spAutoFit/>
          </a:bodyPr>
          <a:lstStyle/>
          <a:p>
            <a:r>
              <a:rPr lang="en-US" sz="1200" dirty="0"/>
              <a:t>Human Energy</a:t>
            </a:r>
          </a:p>
        </p:txBody>
      </p:sp>
      <p:sp>
        <p:nvSpPr>
          <p:cNvPr id="39" name="TextBox 38">
            <a:extLst>
              <a:ext uri="{FF2B5EF4-FFF2-40B4-BE49-F238E27FC236}">
                <a16:creationId xmlns:a16="http://schemas.microsoft.com/office/drawing/2014/main" id="{F790EBED-F493-49B3-AA42-47E4108BABF1}"/>
              </a:ext>
            </a:extLst>
          </p:cNvPr>
          <p:cNvSpPr txBox="1"/>
          <p:nvPr/>
        </p:nvSpPr>
        <p:spPr>
          <a:xfrm>
            <a:off x="1037212" y="4045870"/>
            <a:ext cx="947695" cy="276999"/>
          </a:xfrm>
          <a:prstGeom prst="rect">
            <a:avLst/>
          </a:prstGeom>
          <a:noFill/>
        </p:spPr>
        <p:txBody>
          <a:bodyPr wrap="none" rtlCol="0">
            <a:spAutoFit/>
          </a:bodyPr>
          <a:lstStyle/>
          <a:p>
            <a:r>
              <a:rPr lang="en-US" sz="1200" dirty="0"/>
              <a:t>Load Signals</a:t>
            </a:r>
          </a:p>
        </p:txBody>
      </p:sp>
      <p:sp>
        <p:nvSpPr>
          <p:cNvPr id="40" name="Right Arrow 16">
            <a:extLst>
              <a:ext uri="{FF2B5EF4-FFF2-40B4-BE49-F238E27FC236}">
                <a16:creationId xmlns:a16="http://schemas.microsoft.com/office/drawing/2014/main" id="{39CC15DF-9B22-4795-93F4-C10D2889B01F}"/>
              </a:ext>
            </a:extLst>
          </p:cNvPr>
          <p:cNvSpPr/>
          <p:nvPr/>
        </p:nvSpPr>
        <p:spPr>
          <a:xfrm>
            <a:off x="233471" y="2999316"/>
            <a:ext cx="2679475" cy="150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17">
            <a:extLst>
              <a:ext uri="{FF2B5EF4-FFF2-40B4-BE49-F238E27FC236}">
                <a16:creationId xmlns:a16="http://schemas.microsoft.com/office/drawing/2014/main" id="{EA073603-8D32-4E23-B9DD-6C3BDE858A36}"/>
              </a:ext>
            </a:extLst>
          </p:cNvPr>
          <p:cNvSpPr/>
          <p:nvPr/>
        </p:nvSpPr>
        <p:spPr>
          <a:xfrm>
            <a:off x="233470" y="3613798"/>
            <a:ext cx="2679475" cy="75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4B6E0D58-2823-489F-A909-A07B176C30C5}"/>
              </a:ext>
            </a:extLst>
          </p:cNvPr>
          <p:cNvCxnSpPr>
            <a:cxnSpLocks/>
          </p:cNvCxnSpPr>
          <p:nvPr/>
        </p:nvCxnSpPr>
        <p:spPr>
          <a:xfrm>
            <a:off x="233471" y="4304840"/>
            <a:ext cx="2555180" cy="329"/>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D64E8458-5E9F-4837-BD66-93CC0DC9D0BC}"/>
              </a:ext>
            </a:extLst>
          </p:cNvPr>
          <p:cNvCxnSpPr/>
          <p:nvPr/>
        </p:nvCxnSpPr>
        <p:spPr>
          <a:xfrm>
            <a:off x="2598251" y="4307005"/>
            <a:ext cx="298412" cy="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0E96599-1224-4D57-A689-B035AFF4808E}"/>
              </a:ext>
            </a:extLst>
          </p:cNvPr>
          <p:cNvSpPr txBox="1"/>
          <p:nvPr/>
        </p:nvSpPr>
        <p:spPr>
          <a:xfrm>
            <a:off x="6584545" y="2726096"/>
            <a:ext cx="1963871" cy="276999"/>
          </a:xfrm>
          <a:prstGeom prst="rect">
            <a:avLst/>
          </a:prstGeom>
          <a:noFill/>
        </p:spPr>
        <p:txBody>
          <a:bodyPr wrap="none" rtlCol="0">
            <a:spAutoFit/>
          </a:bodyPr>
          <a:lstStyle/>
          <a:p>
            <a:r>
              <a:rPr lang="en-US" sz="1200" dirty="0"/>
              <a:t>Export: Fixture, Missile Parts</a:t>
            </a:r>
          </a:p>
        </p:txBody>
      </p:sp>
    </p:spTree>
    <p:extLst>
      <p:ext uri="{BB962C8B-B14F-4D97-AF65-F5344CB8AC3E}">
        <p14:creationId xmlns:p14="http://schemas.microsoft.com/office/powerpoint/2010/main" val="93731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0" y="285328"/>
            <a:ext cx="9144000" cy="707886"/>
          </a:xfrm>
          <a:prstGeom prst="rect">
            <a:avLst/>
          </a:prstGeom>
          <a:noFill/>
        </p:spPr>
        <p:txBody>
          <a:bodyPr wrap="square" rtlCol="0">
            <a:spAutoFit/>
          </a:bodyPr>
          <a:lstStyle/>
          <a:p>
            <a:pPr algn="ctr"/>
            <a:r>
              <a:rPr lang="en-US" sz="4000" dirty="0">
                <a:solidFill>
                  <a:schemeClr val="bg1"/>
                </a:solidFill>
              </a:rPr>
              <a:t>Functional Model</a:t>
            </a:r>
          </a:p>
        </p:txBody>
      </p:sp>
      <p:sp>
        <p:nvSpPr>
          <p:cNvPr id="9" name="TextBox 8">
            <a:extLst>
              <a:ext uri="{FF2B5EF4-FFF2-40B4-BE49-F238E27FC236}">
                <a16:creationId xmlns:a16="http://schemas.microsoft.com/office/drawing/2014/main" id="{CCE70885-A5F1-4961-B890-325184C8BC34}"/>
              </a:ext>
            </a:extLst>
          </p:cNvPr>
          <p:cNvSpPr txBox="1"/>
          <p:nvPr/>
        </p:nvSpPr>
        <p:spPr>
          <a:xfrm>
            <a:off x="1" y="6657615"/>
            <a:ext cx="9144000" cy="205841"/>
          </a:xfrm>
          <a:prstGeom prst="rect">
            <a:avLst/>
          </a:prstGeom>
          <a:noFill/>
        </p:spPr>
        <p:txBody>
          <a:bodyPr wrap="square" rtlCol="0">
            <a:spAutoFit/>
          </a:bodyPr>
          <a:lstStyle/>
          <a:p>
            <a:pPr algn="ctr"/>
            <a:r>
              <a:rPr lang="en-US" sz="700" dirty="0"/>
              <a:t>Test Fixture for Flight Components ● Aziz Alzaid ● 26 Feb 2018</a:t>
            </a:r>
          </a:p>
        </p:txBody>
      </p:sp>
      <p:sp>
        <p:nvSpPr>
          <p:cNvPr id="10" name="TextBox 9">
            <a:extLst>
              <a:ext uri="{FF2B5EF4-FFF2-40B4-BE49-F238E27FC236}">
                <a16:creationId xmlns:a16="http://schemas.microsoft.com/office/drawing/2014/main" id="{BD4E3A93-FD3E-4FE9-838B-FD86BFC94076}"/>
              </a:ext>
            </a:extLst>
          </p:cNvPr>
          <p:cNvSpPr txBox="1"/>
          <p:nvPr/>
        </p:nvSpPr>
        <p:spPr>
          <a:xfrm>
            <a:off x="8907585" y="6657944"/>
            <a:ext cx="183661" cy="200055"/>
          </a:xfrm>
          <a:prstGeom prst="rect">
            <a:avLst/>
          </a:prstGeom>
          <a:noFill/>
        </p:spPr>
        <p:txBody>
          <a:bodyPr wrap="square" rtlCol="0">
            <a:spAutoFit/>
          </a:bodyPr>
          <a:lstStyle/>
          <a:p>
            <a:r>
              <a:rPr lang="en-US" sz="700" dirty="0"/>
              <a:t>2</a:t>
            </a:r>
          </a:p>
        </p:txBody>
      </p:sp>
      <p:sp>
        <p:nvSpPr>
          <p:cNvPr id="104" name="Rectangle 103">
            <a:extLst>
              <a:ext uri="{FF2B5EF4-FFF2-40B4-BE49-F238E27FC236}">
                <a16:creationId xmlns:a16="http://schemas.microsoft.com/office/drawing/2014/main" id="{562396A9-F82E-4795-9004-8B280FE370A1}"/>
              </a:ext>
            </a:extLst>
          </p:cNvPr>
          <p:cNvSpPr/>
          <p:nvPr/>
        </p:nvSpPr>
        <p:spPr>
          <a:xfrm>
            <a:off x="2160625" y="3093706"/>
            <a:ext cx="626933" cy="520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5" name="TextBox 104">
            <a:extLst>
              <a:ext uri="{FF2B5EF4-FFF2-40B4-BE49-F238E27FC236}">
                <a16:creationId xmlns:a16="http://schemas.microsoft.com/office/drawing/2014/main" id="{BAF41D5A-A0AD-4977-84E8-4AC431F38089}"/>
              </a:ext>
            </a:extLst>
          </p:cNvPr>
          <p:cNvSpPr txBox="1"/>
          <p:nvPr/>
        </p:nvSpPr>
        <p:spPr>
          <a:xfrm>
            <a:off x="2155355" y="4464217"/>
            <a:ext cx="636996" cy="507831"/>
          </a:xfrm>
          <a:prstGeom prst="rect">
            <a:avLst/>
          </a:prstGeom>
          <a:noFill/>
          <a:ln w="6350">
            <a:noFill/>
          </a:ln>
        </p:spPr>
        <p:txBody>
          <a:bodyPr wrap="square" rtlCol="0">
            <a:spAutoFit/>
          </a:bodyPr>
          <a:lstStyle/>
          <a:p>
            <a:pPr algn="ctr"/>
            <a:r>
              <a:rPr lang="en-US" sz="900" dirty="0"/>
              <a:t>Import</a:t>
            </a:r>
          </a:p>
          <a:p>
            <a:pPr algn="ctr"/>
            <a:r>
              <a:rPr lang="en-US" sz="900" dirty="0"/>
              <a:t>Test Fixture</a:t>
            </a:r>
          </a:p>
        </p:txBody>
      </p:sp>
      <p:sp>
        <p:nvSpPr>
          <p:cNvPr id="110" name="Rectangle 109">
            <a:extLst>
              <a:ext uri="{FF2B5EF4-FFF2-40B4-BE49-F238E27FC236}">
                <a16:creationId xmlns:a16="http://schemas.microsoft.com/office/drawing/2014/main" id="{0BA43A05-4A8F-409A-8654-6F1DEE9FE776}"/>
              </a:ext>
            </a:extLst>
          </p:cNvPr>
          <p:cNvSpPr/>
          <p:nvPr/>
        </p:nvSpPr>
        <p:spPr>
          <a:xfrm>
            <a:off x="4501468" y="2687315"/>
            <a:ext cx="626933" cy="520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TextBox 110">
            <a:extLst>
              <a:ext uri="{FF2B5EF4-FFF2-40B4-BE49-F238E27FC236}">
                <a16:creationId xmlns:a16="http://schemas.microsoft.com/office/drawing/2014/main" id="{3E1EB4DB-79CD-4003-ABD7-70A2D996AE2D}"/>
              </a:ext>
            </a:extLst>
          </p:cNvPr>
          <p:cNvSpPr txBox="1"/>
          <p:nvPr/>
        </p:nvSpPr>
        <p:spPr>
          <a:xfrm>
            <a:off x="4502617" y="2700456"/>
            <a:ext cx="605981" cy="473206"/>
          </a:xfrm>
          <a:prstGeom prst="rect">
            <a:avLst/>
          </a:prstGeom>
          <a:noFill/>
          <a:ln w="6350">
            <a:noFill/>
          </a:ln>
        </p:spPr>
        <p:txBody>
          <a:bodyPr wrap="square" rtlCol="0">
            <a:spAutoFit/>
          </a:bodyPr>
          <a:lstStyle/>
          <a:p>
            <a:pPr algn="ctr"/>
            <a:r>
              <a:rPr lang="en-US" sz="825" dirty="0"/>
              <a:t>Strain Missile Part</a:t>
            </a:r>
          </a:p>
        </p:txBody>
      </p:sp>
      <p:sp>
        <p:nvSpPr>
          <p:cNvPr id="116" name="TextBox 115">
            <a:extLst>
              <a:ext uri="{FF2B5EF4-FFF2-40B4-BE49-F238E27FC236}">
                <a16:creationId xmlns:a16="http://schemas.microsoft.com/office/drawing/2014/main" id="{C00D59EA-7931-4BAB-8F56-18E62F13EF03}"/>
              </a:ext>
            </a:extLst>
          </p:cNvPr>
          <p:cNvSpPr txBox="1"/>
          <p:nvPr/>
        </p:nvSpPr>
        <p:spPr>
          <a:xfrm>
            <a:off x="3894337" y="2919092"/>
            <a:ext cx="1051969" cy="219291"/>
          </a:xfrm>
          <a:prstGeom prst="rect">
            <a:avLst/>
          </a:prstGeom>
          <a:noFill/>
        </p:spPr>
        <p:txBody>
          <a:bodyPr wrap="square" rtlCol="0">
            <a:spAutoFit/>
          </a:bodyPr>
          <a:lstStyle/>
          <a:p>
            <a:r>
              <a:rPr lang="en-US" sz="825" dirty="0"/>
              <a:t>Hydraulic</a:t>
            </a:r>
          </a:p>
        </p:txBody>
      </p:sp>
      <p:cxnSp>
        <p:nvCxnSpPr>
          <p:cNvPr id="117" name="Straight Arrow Connector 116">
            <a:extLst>
              <a:ext uri="{FF2B5EF4-FFF2-40B4-BE49-F238E27FC236}">
                <a16:creationId xmlns:a16="http://schemas.microsoft.com/office/drawing/2014/main" id="{8954F5F7-B9D9-48F7-859E-C29887AA99B4}"/>
              </a:ext>
            </a:extLst>
          </p:cNvPr>
          <p:cNvCxnSpPr>
            <a:cxnSpLocks/>
          </p:cNvCxnSpPr>
          <p:nvPr/>
        </p:nvCxnSpPr>
        <p:spPr>
          <a:xfrm>
            <a:off x="3944905" y="2778353"/>
            <a:ext cx="556563"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C178F934-A563-428A-A97D-1FDE4CADB431}"/>
              </a:ext>
            </a:extLst>
          </p:cNvPr>
          <p:cNvSpPr txBox="1"/>
          <p:nvPr/>
        </p:nvSpPr>
        <p:spPr>
          <a:xfrm>
            <a:off x="3299807" y="2314240"/>
            <a:ext cx="626933" cy="507831"/>
          </a:xfrm>
          <a:prstGeom prst="rect">
            <a:avLst/>
          </a:prstGeom>
          <a:noFill/>
        </p:spPr>
        <p:txBody>
          <a:bodyPr wrap="square" rtlCol="0">
            <a:spAutoFit/>
          </a:bodyPr>
          <a:lstStyle/>
          <a:p>
            <a:pPr algn="ctr"/>
            <a:r>
              <a:rPr lang="en-US" sz="900" dirty="0"/>
              <a:t>Apply Thermal  Load</a:t>
            </a:r>
          </a:p>
        </p:txBody>
      </p:sp>
      <p:sp>
        <p:nvSpPr>
          <p:cNvPr id="128" name="Rectangle 127">
            <a:extLst>
              <a:ext uri="{FF2B5EF4-FFF2-40B4-BE49-F238E27FC236}">
                <a16:creationId xmlns:a16="http://schemas.microsoft.com/office/drawing/2014/main" id="{4F3C19D4-FF0B-40E8-B8C0-9E9500F21F53}"/>
              </a:ext>
            </a:extLst>
          </p:cNvPr>
          <p:cNvSpPr/>
          <p:nvPr/>
        </p:nvSpPr>
        <p:spPr>
          <a:xfrm>
            <a:off x="2153747" y="4447623"/>
            <a:ext cx="626933" cy="553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9" name="TextBox 128">
            <a:extLst>
              <a:ext uri="{FF2B5EF4-FFF2-40B4-BE49-F238E27FC236}">
                <a16:creationId xmlns:a16="http://schemas.microsoft.com/office/drawing/2014/main" id="{ECCE8BDC-3DDD-4281-939C-5027BF41C76D}"/>
              </a:ext>
            </a:extLst>
          </p:cNvPr>
          <p:cNvSpPr txBox="1"/>
          <p:nvPr/>
        </p:nvSpPr>
        <p:spPr>
          <a:xfrm>
            <a:off x="2161479" y="3103364"/>
            <a:ext cx="637901" cy="507831"/>
          </a:xfrm>
          <a:prstGeom prst="rect">
            <a:avLst/>
          </a:prstGeom>
          <a:noFill/>
        </p:spPr>
        <p:txBody>
          <a:bodyPr wrap="square" rtlCol="0">
            <a:spAutoFit/>
          </a:bodyPr>
          <a:lstStyle/>
          <a:p>
            <a:pPr algn="ctr"/>
            <a:r>
              <a:rPr lang="en-US" sz="900" dirty="0"/>
              <a:t>Import Control</a:t>
            </a:r>
          </a:p>
          <a:p>
            <a:pPr algn="ctr"/>
            <a:r>
              <a:rPr lang="en-US" sz="900" dirty="0"/>
              <a:t>Center</a:t>
            </a:r>
          </a:p>
        </p:txBody>
      </p:sp>
      <p:sp>
        <p:nvSpPr>
          <p:cNvPr id="130" name="Rectangle 129">
            <a:extLst>
              <a:ext uri="{FF2B5EF4-FFF2-40B4-BE49-F238E27FC236}">
                <a16:creationId xmlns:a16="http://schemas.microsoft.com/office/drawing/2014/main" id="{E5300BDA-12A6-44D3-BC71-F03A96873294}"/>
              </a:ext>
            </a:extLst>
          </p:cNvPr>
          <p:cNvSpPr/>
          <p:nvPr/>
        </p:nvSpPr>
        <p:spPr>
          <a:xfrm>
            <a:off x="2155128" y="5174468"/>
            <a:ext cx="626933" cy="553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1" name="TextBox 130">
            <a:extLst>
              <a:ext uri="{FF2B5EF4-FFF2-40B4-BE49-F238E27FC236}">
                <a16:creationId xmlns:a16="http://schemas.microsoft.com/office/drawing/2014/main" id="{D3C490A7-1195-4B80-888C-A4A8B2D3CAE8}"/>
              </a:ext>
            </a:extLst>
          </p:cNvPr>
          <p:cNvSpPr txBox="1"/>
          <p:nvPr/>
        </p:nvSpPr>
        <p:spPr>
          <a:xfrm>
            <a:off x="2159255" y="3829347"/>
            <a:ext cx="611798" cy="369332"/>
          </a:xfrm>
          <a:prstGeom prst="rect">
            <a:avLst/>
          </a:prstGeom>
          <a:noFill/>
        </p:spPr>
        <p:txBody>
          <a:bodyPr wrap="square" rtlCol="0">
            <a:spAutoFit/>
          </a:bodyPr>
          <a:lstStyle/>
          <a:p>
            <a:pPr algn="ctr"/>
            <a:r>
              <a:rPr lang="en-US" sz="900" dirty="0"/>
              <a:t>Import Sensors</a:t>
            </a:r>
          </a:p>
        </p:txBody>
      </p:sp>
      <p:cxnSp>
        <p:nvCxnSpPr>
          <p:cNvPr id="133" name="Straight Arrow Connector 132">
            <a:extLst>
              <a:ext uri="{FF2B5EF4-FFF2-40B4-BE49-F238E27FC236}">
                <a16:creationId xmlns:a16="http://schemas.microsoft.com/office/drawing/2014/main" id="{FC2065C8-1C34-4263-B240-4E840BB66C03}"/>
              </a:ext>
            </a:extLst>
          </p:cNvPr>
          <p:cNvCxnSpPr>
            <a:cxnSpLocks/>
          </p:cNvCxnSpPr>
          <p:nvPr/>
        </p:nvCxnSpPr>
        <p:spPr>
          <a:xfrm>
            <a:off x="2866168" y="2415933"/>
            <a:ext cx="435221"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1" name="TextBox 140">
            <a:extLst>
              <a:ext uri="{FF2B5EF4-FFF2-40B4-BE49-F238E27FC236}">
                <a16:creationId xmlns:a16="http://schemas.microsoft.com/office/drawing/2014/main" id="{24066855-CFD9-4268-9063-E6A7E798D00D}"/>
              </a:ext>
            </a:extLst>
          </p:cNvPr>
          <p:cNvSpPr txBox="1"/>
          <p:nvPr/>
        </p:nvSpPr>
        <p:spPr>
          <a:xfrm>
            <a:off x="764631" y="2916004"/>
            <a:ext cx="646331" cy="230832"/>
          </a:xfrm>
          <a:prstGeom prst="rect">
            <a:avLst/>
          </a:prstGeom>
          <a:noFill/>
        </p:spPr>
        <p:txBody>
          <a:bodyPr wrap="none" rtlCol="0">
            <a:spAutoFit/>
          </a:bodyPr>
          <a:lstStyle/>
          <a:p>
            <a:r>
              <a:rPr lang="en-US" sz="900" dirty="0"/>
              <a:t>Electricity</a:t>
            </a:r>
          </a:p>
        </p:txBody>
      </p:sp>
      <p:sp>
        <p:nvSpPr>
          <p:cNvPr id="143" name="Rectangle 142">
            <a:extLst>
              <a:ext uri="{FF2B5EF4-FFF2-40B4-BE49-F238E27FC236}">
                <a16:creationId xmlns:a16="http://schemas.microsoft.com/office/drawing/2014/main" id="{2F1A652C-9996-4A86-92C5-CD68D0D827DD}"/>
              </a:ext>
            </a:extLst>
          </p:cNvPr>
          <p:cNvSpPr/>
          <p:nvPr/>
        </p:nvSpPr>
        <p:spPr>
          <a:xfrm>
            <a:off x="4011824" y="2602780"/>
            <a:ext cx="389850" cy="219291"/>
          </a:xfrm>
          <a:prstGeom prst="rect">
            <a:avLst/>
          </a:prstGeom>
        </p:spPr>
        <p:txBody>
          <a:bodyPr wrap="none">
            <a:spAutoFit/>
          </a:bodyPr>
          <a:lstStyle/>
          <a:p>
            <a:r>
              <a:rPr lang="en-US" sz="825" dirty="0"/>
              <a:t>Heat</a:t>
            </a:r>
          </a:p>
        </p:txBody>
      </p:sp>
      <p:sp>
        <p:nvSpPr>
          <p:cNvPr id="145" name="Rectangle 144">
            <a:extLst>
              <a:ext uri="{FF2B5EF4-FFF2-40B4-BE49-F238E27FC236}">
                <a16:creationId xmlns:a16="http://schemas.microsoft.com/office/drawing/2014/main" id="{86508BF0-2ADD-4233-9471-6EF75B7E11DD}"/>
              </a:ext>
            </a:extLst>
          </p:cNvPr>
          <p:cNvSpPr/>
          <p:nvPr/>
        </p:nvSpPr>
        <p:spPr>
          <a:xfrm>
            <a:off x="2150831" y="3750079"/>
            <a:ext cx="626933" cy="520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6" name="TextBox 145">
            <a:extLst>
              <a:ext uri="{FF2B5EF4-FFF2-40B4-BE49-F238E27FC236}">
                <a16:creationId xmlns:a16="http://schemas.microsoft.com/office/drawing/2014/main" id="{A49FCF86-E46D-43DC-8E04-44F46E0D4CAC}"/>
              </a:ext>
            </a:extLst>
          </p:cNvPr>
          <p:cNvSpPr txBox="1"/>
          <p:nvPr/>
        </p:nvSpPr>
        <p:spPr>
          <a:xfrm>
            <a:off x="2162423" y="5197164"/>
            <a:ext cx="622860" cy="507831"/>
          </a:xfrm>
          <a:prstGeom prst="rect">
            <a:avLst/>
          </a:prstGeom>
          <a:noFill/>
        </p:spPr>
        <p:txBody>
          <a:bodyPr wrap="square" rtlCol="0">
            <a:spAutoFit/>
          </a:bodyPr>
          <a:lstStyle/>
          <a:p>
            <a:pPr algn="ctr"/>
            <a:r>
              <a:rPr lang="en-US" sz="900" dirty="0"/>
              <a:t>Import Missile Part</a:t>
            </a:r>
          </a:p>
        </p:txBody>
      </p:sp>
      <p:cxnSp>
        <p:nvCxnSpPr>
          <p:cNvPr id="147" name="Straight Arrow Connector 146">
            <a:extLst>
              <a:ext uri="{FF2B5EF4-FFF2-40B4-BE49-F238E27FC236}">
                <a16:creationId xmlns:a16="http://schemas.microsoft.com/office/drawing/2014/main" id="{5D656470-228F-42F6-A6A4-CBDF5342053B}"/>
              </a:ext>
            </a:extLst>
          </p:cNvPr>
          <p:cNvCxnSpPr>
            <a:cxnSpLocks/>
          </p:cNvCxnSpPr>
          <p:nvPr/>
        </p:nvCxnSpPr>
        <p:spPr>
          <a:xfrm>
            <a:off x="815384" y="4276491"/>
            <a:ext cx="107651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66769243-24B4-4C64-B4B6-59447337AE36}"/>
              </a:ext>
            </a:extLst>
          </p:cNvPr>
          <p:cNvSpPr txBox="1"/>
          <p:nvPr/>
        </p:nvSpPr>
        <p:spPr>
          <a:xfrm>
            <a:off x="760728" y="4070859"/>
            <a:ext cx="875561" cy="230832"/>
          </a:xfrm>
          <a:prstGeom prst="rect">
            <a:avLst/>
          </a:prstGeom>
          <a:noFill/>
        </p:spPr>
        <p:txBody>
          <a:bodyPr wrap="none" rtlCol="0">
            <a:spAutoFit/>
          </a:bodyPr>
          <a:lstStyle/>
          <a:p>
            <a:r>
              <a:rPr lang="en-US" sz="900" dirty="0"/>
              <a:t>Human Energy</a:t>
            </a:r>
          </a:p>
        </p:txBody>
      </p:sp>
      <p:cxnSp>
        <p:nvCxnSpPr>
          <p:cNvPr id="150" name="Straight Arrow Connector 149">
            <a:extLst>
              <a:ext uri="{FF2B5EF4-FFF2-40B4-BE49-F238E27FC236}">
                <a16:creationId xmlns:a16="http://schemas.microsoft.com/office/drawing/2014/main" id="{679B63B6-C672-44A3-A7D1-038818C0AFA4}"/>
              </a:ext>
            </a:extLst>
          </p:cNvPr>
          <p:cNvCxnSpPr>
            <a:cxnSpLocks/>
          </p:cNvCxnSpPr>
          <p:nvPr/>
        </p:nvCxnSpPr>
        <p:spPr>
          <a:xfrm flipV="1">
            <a:off x="3127324" y="2769989"/>
            <a:ext cx="0" cy="268109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2" name="Straight Arrow Connector 151">
            <a:extLst>
              <a:ext uri="{FF2B5EF4-FFF2-40B4-BE49-F238E27FC236}">
                <a16:creationId xmlns:a16="http://schemas.microsoft.com/office/drawing/2014/main" id="{FE92DE31-3531-4A9C-B5D5-2296FF0F8A43}"/>
              </a:ext>
            </a:extLst>
          </p:cNvPr>
          <p:cNvCxnSpPr>
            <a:cxnSpLocks/>
          </p:cNvCxnSpPr>
          <p:nvPr/>
        </p:nvCxnSpPr>
        <p:spPr>
          <a:xfrm>
            <a:off x="1893540" y="5451080"/>
            <a:ext cx="26708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90BAA105-A094-4F43-9460-C711F1FA45F7}"/>
              </a:ext>
            </a:extLst>
          </p:cNvPr>
          <p:cNvCxnSpPr/>
          <p:nvPr/>
        </p:nvCxnSpPr>
        <p:spPr>
          <a:xfrm flipV="1">
            <a:off x="843296" y="3101169"/>
            <a:ext cx="1329270" cy="6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1" name="TextBox 160">
            <a:extLst>
              <a:ext uri="{FF2B5EF4-FFF2-40B4-BE49-F238E27FC236}">
                <a16:creationId xmlns:a16="http://schemas.microsoft.com/office/drawing/2014/main" id="{D047024E-38CC-418D-8BF0-1E0ED16769BF}"/>
              </a:ext>
            </a:extLst>
          </p:cNvPr>
          <p:cNvSpPr txBox="1"/>
          <p:nvPr/>
        </p:nvSpPr>
        <p:spPr>
          <a:xfrm>
            <a:off x="3308181" y="3020935"/>
            <a:ext cx="610187" cy="507831"/>
          </a:xfrm>
          <a:prstGeom prst="rect">
            <a:avLst/>
          </a:prstGeom>
          <a:noFill/>
        </p:spPr>
        <p:txBody>
          <a:bodyPr wrap="square" rtlCol="0">
            <a:spAutoFit/>
          </a:bodyPr>
          <a:lstStyle/>
          <a:p>
            <a:pPr algn="ctr"/>
            <a:r>
              <a:rPr lang="en-US" sz="900" dirty="0"/>
              <a:t>Apply Mech.  Load</a:t>
            </a:r>
          </a:p>
        </p:txBody>
      </p:sp>
      <p:sp>
        <p:nvSpPr>
          <p:cNvPr id="162" name="Rectangle 161">
            <a:extLst>
              <a:ext uri="{FF2B5EF4-FFF2-40B4-BE49-F238E27FC236}">
                <a16:creationId xmlns:a16="http://schemas.microsoft.com/office/drawing/2014/main" id="{000D76B6-10BC-45F7-91AC-C9B5258529A6}"/>
              </a:ext>
            </a:extLst>
          </p:cNvPr>
          <p:cNvSpPr/>
          <p:nvPr/>
        </p:nvSpPr>
        <p:spPr>
          <a:xfrm>
            <a:off x="3305532" y="2301558"/>
            <a:ext cx="626933" cy="542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3" name="Rectangle 162">
            <a:extLst>
              <a:ext uri="{FF2B5EF4-FFF2-40B4-BE49-F238E27FC236}">
                <a16:creationId xmlns:a16="http://schemas.microsoft.com/office/drawing/2014/main" id="{06F57665-30C8-4B27-A369-413524C4CCD0}"/>
              </a:ext>
            </a:extLst>
          </p:cNvPr>
          <p:cNvSpPr/>
          <p:nvPr/>
        </p:nvSpPr>
        <p:spPr>
          <a:xfrm>
            <a:off x="3301389" y="3015646"/>
            <a:ext cx="626933" cy="520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7" name="Straight Arrow Connector 166">
            <a:extLst>
              <a:ext uri="{FF2B5EF4-FFF2-40B4-BE49-F238E27FC236}">
                <a16:creationId xmlns:a16="http://schemas.microsoft.com/office/drawing/2014/main" id="{D64A627F-47DB-4458-B9B1-1318832ADF40}"/>
              </a:ext>
            </a:extLst>
          </p:cNvPr>
          <p:cNvCxnSpPr>
            <a:cxnSpLocks/>
          </p:cNvCxnSpPr>
          <p:nvPr/>
        </p:nvCxnSpPr>
        <p:spPr>
          <a:xfrm>
            <a:off x="2787558" y="5451080"/>
            <a:ext cx="33230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0" name="Straight Arrow Connector 169">
            <a:extLst>
              <a:ext uri="{FF2B5EF4-FFF2-40B4-BE49-F238E27FC236}">
                <a16:creationId xmlns:a16="http://schemas.microsoft.com/office/drawing/2014/main" id="{E3E568CB-FC92-4CE8-9D29-1CDDB3B7169F}"/>
              </a:ext>
            </a:extLst>
          </p:cNvPr>
          <p:cNvCxnSpPr>
            <a:cxnSpLocks/>
          </p:cNvCxnSpPr>
          <p:nvPr/>
        </p:nvCxnSpPr>
        <p:spPr>
          <a:xfrm>
            <a:off x="3124102" y="2769989"/>
            <a:ext cx="18407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3" name="Straight Arrow Connector 172">
            <a:extLst>
              <a:ext uri="{FF2B5EF4-FFF2-40B4-BE49-F238E27FC236}">
                <a16:creationId xmlns:a16="http://schemas.microsoft.com/office/drawing/2014/main" id="{362E7BAE-EC07-480E-ABAA-FE46C6566B8A}"/>
              </a:ext>
            </a:extLst>
          </p:cNvPr>
          <p:cNvCxnSpPr>
            <a:cxnSpLocks/>
            <a:endCxn id="163" idx="1"/>
          </p:cNvCxnSpPr>
          <p:nvPr/>
        </p:nvCxnSpPr>
        <p:spPr>
          <a:xfrm>
            <a:off x="3127324" y="3276132"/>
            <a:ext cx="17406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5" name="Straight Arrow Connector 174">
            <a:extLst>
              <a:ext uri="{FF2B5EF4-FFF2-40B4-BE49-F238E27FC236}">
                <a16:creationId xmlns:a16="http://schemas.microsoft.com/office/drawing/2014/main" id="{AD2D4068-28A7-4C23-8554-7D11C0994C41}"/>
              </a:ext>
            </a:extLst>
          </p:cNvPr>
          <p:cNvCxnSpPr>
            <a:cxnSpLocks/>
          </p:cNvCxnSpPr>
          <p:nvPr/>
        </p:nvCxnSpPr>
        <p:spPr>
          <a:xfrm>
            <a:off x="2787558" y="4701482"/>
            <a:ext cx="33976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7" name="Straight Arrow Connector 176">
            <a:extLst>
              <a:ext uri="{FF2B5EF4-FFF2-40B4-BE49-F238E27FC236}">
                <a16:creationId xmlns:a16="http://schemas.microsoft.com/office/drawing/2014/main" id="{A5E009B6-1F4D-4FEA-9096-652C73061080}"/>
              </a:ext>
            </a:extLst>
          </p:cNvPr>
          <p:cNvCxnSpPr>
            <a:cxnSpLocks/>
          </p:cNvCxnSpPr>
          <p:nvPr/>
        </p:nvCxnSpPr>
        <p:spPr>
          <a:xfrm>
            <a:off x="2787558" y="3994396"/>
            <a:ext cx="33230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9" name="Straight Arrow Connector 178">
            <a:extLst>
              <a:ext uri="{FF2B5EF4-FFF2-40B4-BE49-F238E27FC236}">
                <a16:creationId xmlns:a16="http://schemas.microsoft.com/office/drawing/2014/main" id="{E166B70E-0748-44EE-925B-7C6583C48C0B}"/>
              </a:ext>
            </a:extLst>
          </p:cNvPr>
          <p:cNvCxnSpPr>
            <a:cxnSpLocks/>
          </p:cNvCxnSpPr>
          <p:nvPr/>
        </p:nvCxnSpPr>
        <p:spPr>
          <a:xfrm>
            <a:off x="2799380" y="3354192"/>
            <a:ext cx="32048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4" name="Straight Connector 183">
            <a:extLst>
              <a:ext uri="{FF2B5EF4-FFF2-40B4-BE49-F238E27FC236}">
                <a16:creationId xmlns:a16="http://schemas.microsoft.com/office/drawing/2014/main" id="{FF342AD5-9996-4F6C-A162-880D444CBBC8}"/>
              </a:ext>
            </a:extLst>
          </p:cNvPr>
          <p:cNvCxnSpPr>
            <a:cxnSpLocks/>
          </p:cNvCxnSpPr>
          <p:nvPr/>
        </p:nvCxnSpPr>
        <p:spPr>
          <a:xfrm>
            <a:off x="1891894" y="3536618"/>
            <a:ext cx="1646" cy="19144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4B1E7AEA-5317-44C5-9264-EFD2B96A6044}"/>
              </a:ext>
            </a:extLst>
          </p:cNvPr>
          <p:cNvCxnSpPr>
            <a:cxnSpLocks/>
          </p:cNvCxnSpPr>
          <p:nvPr/>
        </p:nvCxnSpPr>
        <p:spPr>
          <a:xfrm>
            <a:off x="1893539" y="4715060"/>
            <a:ext cx="26708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49D4ED7D-D0FB-4179-ACD9-7818B7400248}"/>
              </a:ext>
            </a:extLst>
          </p:cNvPr>
          <p:cNvCxnSpPr>
            <a:cxnSpLocks/>
          </p:cNvCxnSpPr>
          <p:nvPr/>
        </p:nvCxnSpPr>
        <p:spPr>
          <a:xfrm>
            <a:off x="1893538" y="4000524"/>
            <a:ext cx="26708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8E90211A-4C81-4E32-A945-9B219E1C2A48}"/>
              </a:ext>
            </a:extLst>
          </p:cNvPr>
          <p:cNvCxnSpPr>
            <a:cxnSpLocks/>
          </p:cNvCxnSpPr>
          <p:nvPr/>
        </p:nvCxnSpPr>
        <p:spPr>
          <a:xfrm>
            <a:off x="1891894" y="3536618"/>
            <a:ext cx="26708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2C4604C-9025-4F4D-A580-A301AB879DBF}"/>
              </a:ext>
            </a:extLst>
          </p:cNvPr>
          <p:cNvCxnSpPr>
            <a:cxnSpLocks/>
          </p:cNvCxnSpPr>
          <p:nvPr/>
        </p:nvCxnSpPr>
        <p:spPr>
          <a:xfrm>
            <a:off x="2866168" y="3020935"/>
            <a:ext cx="442013"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5" name="Straight Arrow Connector 194">
            <a:extLst>
              <a:ext uri="{FF2B5EF4-FFF2-40B4-BE49-F238E27FC236}">
                <a16:creationId xmlns:a16="http://schemas.microsoft.com/office/drawing/2014/main" id="{59C1E78F-C18A-4980-9655-B0FB802BB92E}"/>
              </a:ext>
            </a:extLst>
          </p:cNvPr>
          <p:cNvCxnSpPr>
            <a:cxnSpLocks/>
          </p:cNvCxnSpPr>
          <p:nvPr/>
        </p:nvCxnSpPr>
        <p:spPr>
          <a:xfrm flipV="1">
            <a:off x="2866168" y="2438511"/>
            <a:ext cx="0" cy="57072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4" name="TextBox 203">
            <a:extLst>
              <a:ext uri="{FF2B5EF4-FFF2-40B4-BE49-F238E27FC236}">
                <a16:creationId xmlns:a16="http://schemas.microsoft.com/office/drawing/2014/main" id="{A9101C05-ACEE-4860-85D4-9347B084BF56}"/>
              </a:ext>
            </a:extLst>
          </p:cNvPr>
          <p:cNvSpPr txBox="1"/>
          <p:nvPr/>
        </p:nvSpPr>
        <p:spPr>
          <a:xfrm>
            <a:off x="2849010" y="2231875"/>
            <a:ext cx="461986" cy="230832"/>
          </a:xfrm>
          <a:prstGeom prst="rect">
            <a:avLst/>
          </a:prstGeom>
          <a:noFill/>
        </p:spPr>
        <p:txBody>
          <a:bodyPr wrap="none" rtlCol="0">
            <a:spAutoFit/>
          </a:bodyPr>
          <a:lstStyle/>
          <a:p>
            <a:r>
              <a:rPr lang="en-US" sz="900" dirty="0"/>
              <a:t>Signal</a:t>
            </a:r>
          </a:p>
        </p:txBody>
      </p:sp>
      <p:cxnSp>
        <p:nvCxnSpPr>
          <p:cNvPr id="206" name="Straight Arrow Connector 205">
            <a:extLst>
              <a:ext uri="{FF2B5EF4-FFF2-40B4-BE49-F238E27FC236}">
                <a16:creationId xmlns:a16="http://schemas.microsoft.com/office/drawing/2014/main" id="{739DC8DF-131D-4AE0-9455-D7A6795A4BA2}"/>
              </a:ext>
            </a:extLst>
          </p:cNvPr>
          <p:cNvCxnSpPr>
            <a:cxnSpLocks/>
          </p:cNvCxnSpPr>
          <p:nvPr/>
        </p:nvCxnSpPr>
        <p:spPr>
          <a:xfrm flipV="1">
            <a:off x="3011386" y="3015646"/>
            <a:ext cx="0" cy="73304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7" name="Straight Arrow Connector 206">
            <a:extLst>
              <a:ext uri="{FF2B5EF4-FFF2-40B4-BE49-F238E27FC236}">
                <a16:creationId xmlns:a16="http://schemas.microsoft.com/office/drawing/2014/main" id="{D79512FF-4FE6-40DE-90E7-32391B3D0A89}"/>
              </a:ext>
            </a:extLst>
          </p:cNvPr>
          <p:cNvCxnSpPr>
            <a:cxnSpLocks/>
          </p:cNvCxnSpPr>
          <p:nvPr/>
        </p:nvCxnSpPr>
        <p:spPr>
          <a:xfrm>
            <a:off x="2799380" y="3103364"/>
            <a:ext cx="212006"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3" name="Straight Arrow Connector 212">
            <a:extLst>
              <a:ext uri="{FF2B5EF4-FFF2-40B4-BE49-F238E27FC236}">
                <a16:creationId xmlns:a16="http://schemas.microsoft.com/office/drawing/2014/main" id="{334CF494-53C5-424D-8874-9453158F677A}"/>
              </a:ext>
            </a:extLst>
          </p:cNvPr>
          <p:cNvCxnSpPr>
            <a:cxnSpLocks/>
          </p:cNvCxnSpPr>
          <p:nvPr/>
        </p:nvCxnSpPr>
        <p:spPr>
          <a:xfrm>
            <a:off x="3942296" y="3095550"/>
            <a:ext cx="559171" cy="0"/>
          </a:xfrm>
          <a:prstGeom prst="straightConnector1">
            <a:avLst/>
          </a:prstGeom>
          <a:ln>
            <a:solidFill>
              <a:srgbClr val="00B050"/>
            </a:solidFill>
            <a:tailEnd type="triangle"/>
          </a:ln>
        </p:spPr>
        <p:style>
          <a:lnRef idx="3">
            <a:schemeClr val="accent1"/>
          </a:lnRef>
          <a:fillRef idx="0">
            <a:schemeClr val="accent1"/>
          </a:fillRef>
          <a:effectRef idx="2">
            <a:schemeClr val="accent1"/>
          </a:effectRef>
          <a:fontRef idx="minor">
            <a:schemeClr val="tx1"/>
          </a:fontRef>
        </p:style>
      </p:cxnSp>
      <p:cxnSp>
        <p:nvCxnSpPr>
          <p:cNvPr id="219" name="Straight Arrow Connector 218">
            <a:extLst>
              <a:ext uri="{FF2B5EF4-FFF2-40B4-BE49-F238E27FC236}">
                <a16:creationId xmlns:a16="http://schemas.microsoft.com/office/drawing/2014/main" id="{B708977B-4D46-4D9F-BE5F-7715A83E9B98}"/>
              </a:ext>
            </a:extLst>
          </p:cNvPr>
          <p:cNvCxnSpPr>
            <a:cxnSpLocks/>
          </p:cNvCxnSpPr>
          <p:nvPr/>
        </p:nvCxnSpPr>
        <p:spPr>
          <a:xfrm>
            <a:off x="2787558" y="3180232"/>
            <a:ext cx="51383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0" name="Straight Arrow Connector 229">
            <a:extLst>
              <a:ext uri="{FF2B5EF4-FFF2-40B4-BE49-F238E27FC236}">
                <a16:creationId xmlns:a16="http://schemas.microsoft.com/office/drawing/2014/main" id="{4B2B87AB-9C0C-4CB7-B03B-0AE57EF8DD48}"/>
              </a:ext>
            </a:extLst>
          </p:cNvPr>
          <p:cNvCxnSpPr>
            <a:cxnSpLocks/>
          </p:cNvCxnSpPr>
          <p:nvPr/>
        </p:nvCxnSpPr>
        <p:spPr>
          <a:xfrm>
            <a:off x="3046472" y="2563326"/>
            <a:ext cx="25491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3" name="Straight Connector 232">
            <a:extLst>
              <a:ext uri="{FF2B5EF4-FFF2-40B4-BE49-F238E27FC236}">
                <a16:creationId xmlns:a16="http://schemas.microsoft.com/office/drawing/2014/main" id="{03C3B88D-4682-4C40-B5F2-CAA61A46ABF1}"/>
              </a:ext>
            </a:extLst>
          </p:cNvPr>
          <p:cNvCxnSpPr>
            <a:cxnSpLocks/>
          </p:cNvCxnSpPr>
          <p:nvPr/>
        </p:nvCxnSpPr>
        <p:spPr>
          <a:xfrm>
            <a:off x="3046472" y="2563326"/>
            <a:ext cx="0" cy="620036"/>
          </a:xfrm>
          <a:prstGeom prst="line">
            <a:avLst/>
          </a:prstGeom>
        </p:spPr>
        <p:style>
          <a:lnRef idx="1">
            <a:schemeClr val="accent2"/>
          </a:lnRef>
          <a:fillRef idx="0">
            <a:schemeClr val="accent2"/>
          </a:fillRef>
          <a:effectRef idx="0">
            <a:schemeClr val="accent2"/>
          </a:effectRef>
          <a:fontRef idx="minor">
            <a:schemeClr val="tx1"/>
          </a:fontRef>
        </p:style>
      </p:cxnSp>
      <p:cxnSp>
        <p:nvCxnSpPr>
          <p:cNvPr id="242" name="Straight Arrow Connector 241">
            <a:extLst>
              <a:ext uri="{FF2B5EF4-FFF2-40B4-BE49-F238E27FC236}">
                <a16:creationId xmlns:a16="http://schemas.microsoft.com/office/drawing/2014/main" id="{3E1B4227-F6BF-4B3B-81C0-77E7B58BE37B}"/>
              </a:ext>
            </a:extLst>
          </p:cNvPr>
          <p:cNvCxnSpPr>
            <a:cxnSpLocks/>
          </p:cNvCxnSpPr>
          <p:nvPr/>
        </p:nvCxnSpPr>
        <p:spPr>
          <a:xfrm>
            <a:off x="5138239" y="2756528"/>
            <a:ext cx="62192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4" name="TextBox 243">
            <a:extLst>
              <a:ext uri="{FF2B5EF4-FFF2-40B4-BE49-F238E27FC236}">
                <a16:creationId xmlns:a16="http://schemas.microsoft.com/office/drawing/2014/main" id="{60087F86-07DD-493D-AB2A-ECA1C4B5EE3C}"/>
              </a:ext>
            </a:extLst>
          </p:cNvPr>
          <p:cNvSpPr txBox="1"/>
          <p:nvPr/>
        </p:nvSpPr>
        <p:spPr>
          <a:xfrm>
            <a:off x="5757905" y="2642505"/>
            <a:ext cx="637901" cy="369332"/>
          </a:xfrm>
          <a:prstGeom prst="rect">
            <a:avLst/>
          </a:prstGeom>
          <a:noFill/>
        </p:spPr>
        <p:txBody>
          <a:bodyPr wrap="square" rtlCol="0">
            <a:spAutoFit/>
          </a:bodyPr>
          <a:lstStyle/>
          <a:p>
            <a:pPr algn="ctr"/>
            <a:r>
              <a:rPr lang="en-US" sz="900" dirty="0"/>
              <a:t>Sensor Output</a:t>
            </a:r>
          </a:p>
        </p:txBody>
      </p:sp>
      <p:sp>
        <p:nvSpPr>
          <p:cNvPr id="246" name="Rectangle 245">
            <a:extLst>
              <a:ext uri="{FF2B5EF4-FFF2-40B4-BE49-F238E27FC236}">
                <a16:creationId xmlns:a16="http://schemas.microsoft.com/office/drawing/2014/main" id="{85F88438-9467-470C-8786-D1572B6BC03D}"/>
              </a:ext>
            </a:extLst>
          </p:cNvPr>
          <p:cNvSpPr/>
          <p:nvPr/>
        </p:nvSpPr>
        <p:spPr>
          <a:xfrm>
            <a:off x="5763390" y="2559351"/>
            <a:ext cx="626933" cy="520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49" name="Straight Arrow Connector 248">
            <a:extLst>
              <a:ext uri="{FF2B5EF4-FFF2-40B4-BE49-F238E27FC236}">
                <a16:creationId xmlns:a16="http://schemas.microsoft.com/office/drawing/2014/main" id="{9B6074E0-F1C8-4CE2-A9F5-42D46DAFA7D2}"/>
              </a:ext>
            </a:extLst>
          </p:cNvPr>
          <p:cNvCxnSpPr>
            <a:cxnSpLocks/>
          </p:cNvCxnSpPr>
          <p:nvPr/>
        </p:nvCxnSpPr>
        <p:spPr>
          <a:xfrm>
            <a:off x="5138239" y="2830942"/>
            <a:ext cx="6219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1" name="Straight Arrow Connector 250">
            <a:extLst>
              <a:ext uri="{FF2B5EF4-FFF2-40B4-BE49-F238E27FC236}">
                <a16:creationId xmlns:a16="http://schemas.microsoft.com/office/drawing/2014/main" id="{56C82376-3FC1-4726-A937-5AE98871ABCE}"/>
              </a:ext>
            </a:extLst>
          </p:cNvPr>
          <p:cNvCxnSpPr>
            <a:cxnSpLocks/>
          </p:cNvCxnSpPr>
          <p:nvPr/>
        </p:nvCxnSpPr>
        <p:spPr>
          <a:xfrm>
            <a:off x="1740989" y="3750079"/>
            <a:ext cx="40582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3" name="Straight Connector 252">
            <a:extLst>
              <a:ext uri="{FF2B5EF4-FFF2-40B4-BE49-F238E27FC236}">
                <a16:creationId xmlns:a16="http://schemas.microsoft.com/office/drawing/2014/main" id="{2B7B73DB-2DC8-4B71-AE9B-1A3841790686}"/>
              </a:ext>
            </a:extLst>
          </p:cNvPr>
          <p:cNvCxnSpPr>
            <a:cxnSpLocks/>
          </p:cNvCxnSpPr>
          <p:nvPr/>
        </p:nvCxnSpPr>
        <p:spPr>
          <a:xfrm>
            <a:off x="1740989" y="3101169"/>
            <a:ext cx="0" cy="64891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5" name="Straight Arrow Connector 254">
            <a:extLst>
              <a:ext uri="{FF2B5EF4-FFF2-40B4-BE49-F238E27FC236}">
                <a16:creationId xmlns:a16="http://schemas.microsoft.com/office/drawing/2014/main" id="{5C592ECE-D1BA-4D89-8D04-2BC7652D4636}"/>
              </a:ext>
            </a:extLst>
          </p:cNvPr>
          <p:cNvCxnSpPr>
            <a:cxnSpLocks/>
          </p:cNvCxnSpPr>
          <p:nvPr/>
        </p:nvCxnSpPr>
        <p:spPr>
          <a:xfrm flipV="1">
            <a:off x="2785283" y="3748694"/>
            <a:ext cx="1889406" cy="1386"/>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9" name="Straight Arrow Connector 258">
            <a:extLst>
              <a:ext uri="{FF2B5EF4-FFF2-40B4-BE49-F238E27FC236}">
                <a16:creationId xmlns:a16="http://schemas.microsoft.com/office/drawing/2014/main" id="{26B73FD4-B94B-4132-9355-7B3D47B20B3F}"/>
              </a:ext>
            </a:extLst>
          </p:cNvPr>
          <p:cNvCxnSpPr>
            <a:cxnSpLocks/>
          </p:cNvCxnSpPr>
          <p:nvPr/>
        </p:nvCxnSpPr>
        <p:spPr>
          <a:xfrm flipV="1">
            <a:off x="4674689" y="3215250"/>
            <a:ext cx="1" cy="52634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4" name="Straight Arrow Connector 263">
            <a:extLst>
              <a:ext uri="{FF2B5EF4-FFF2-40B4-BE49-F238E27FC236}">
                <a16:creationId xmlns:a16="http://schemas.microsoft.com/office/drawing/2014/main" id="{A6FD19F2-6CCE-4030-97B7-E5C9E998738C}"/>
              </a:ext>
            </a:extLst>
          </p:cNvPr>
          <p:cNvCxnSpPr>
            <a:cxnSpLocks/>
          </p:cNvCxnSpPr>
          <p:nvPr/>
        </p:nvCxnSpPr>
        <p:spPr>
          <a:xfrm>
            <a:off x="2789292" y="3829347"/>
            <a:ext cx="197112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6" name="Straight Arrow Connector 265">
            <a:extLst>
              <a:ext uri="{FF2B5EF4-FFF2-40B4-BE49-F238E27FC236}">
                <a16:creationId xmlns:a16="http://schemas.microsoft.com/office/drawing/2014/main" id="{135AD7E1-7F65-40CE-A151-DBAD74F412C5}"/>
              </a:ext>
            </a:extLst>
          </p:cNvPr>
          <p:cNvCxnSpPr>
            <a:cxnSpLocks/>
          </p:cNvCxnSpPr>
          <p:nvPr/>
        </p:nvCxnSpPr>
        <p:spPr>
          <a:xfrm flipV="1">
            <a:off x="4760414" y="3208288"/>
            <a:ext cx="0" cy="6210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6" name="TextBox 275">
            <a:extLst>
              <a:ext uri="{FF2B5EF4-FFF2-40B4-BE49-F238E27FC236}">
                <a16:creationId xmlns:a16="http://schemas.microsoft.com/office/drawing/2014/main" id="{3133CE86-C7C0-4D44-8DDF-CB9D911BE11C}"/>
              </a:ext>
            </a:extLst>
          </p:cNvPr>
          <p:cNvSpPr txBox="1"/>
          <p:nvPr/>
        </p:nvSpPr>
        <p:spPr>
          <a:xfrm>
            <a:off x="3534804" y="3569431"/>
            <a:ext cx="461986" cy="230832"/>
          </a:xfrm>
          <a:prstGeom prst="rect">
            <a:avLst/>
          </a:prstGeom>
          <a:noFill/>
        </p:spPr>
        <p:txBody>
          <a:bodyPr wrap="none" rtlCol="0">
            <a:spAutoFit/>
          </a:bodyPr>
          <a:lstStyle/>
          <a:p>
            <a:r>
              <a:rPr lang="en-US" sz="900" dirty="0"/>
              <a:t>Signal</a:t>
            </a:r>
          </a:p>
        </p:txBody>
      </p:sp>
      <p:sp>
        <p:nvSpPr>
          <p:cNvPr id="277" name="TextBox 276">
            <a:extLst>
              <a:ext uri="{FF2B5EF4-FFF2-40B4-BE49-F238E27FC236}">
                <a16:creationId xmlns:a16="http://schemas.microsoft.com/office/drawing/2014/main" id="{D8B31148-52D9-4276-BB29-71048BE22625}"/>
              </a:ext>
            </a:extLst>
          </p:cNvPr>
          <p:cNvSpPr txBox="1"/>
          <p:nvPr/>
        </p:nvSpPr>
        <p:spPr>
          <a:xfrm>
            <a:off x="3444411" y="3778347"/>
            <a:ext cx="646331" cy="230832"/>
          </a:xfrm>
          <a:prstGeom prst="rect">
            <a:avLst/>
          </a:prstGeom>
          <a:noFill/>
        </p:spPr>
        <p:txBody>
          <a:bodyPr wrap="none" rtlCol="0">
            <a:spAutoFit/>
          </a:bodyPr>
          <a:lstStyle/>
          <a:p>
            <a:r>
              <a:rPr lang="en-US" sz="900" dirty="0"/>
              <a:t>Electricity</a:t>
            </a:r>
          </a:p>
        </p:txBody>
      </p:sp>
      <p:sp>
        <p:nvSpPr>
          <p:cNvPr id="278" name="TextBox 277">
            <a:extLst>
              <a:ext uri="{FF2B5EF4-FFF2-40B4-BE49-F238E27FC236}">
                <a16:creationId xmlns:a16="http://schemas.microsoft.com/office/drawing/2014/main" id="{7DDD9603-DD07-4DB5-BF34-C34AA039235A}"/>
              </a:ext>
            </a:extLst>
          </p:cNvPr>
          <p:cNvSpPr txBox="1"/>
          <p:nvPr/>
        </p:nvSpPr>
        <p:spPr>
          <a:xfrm>
            <a:off x="5194387" y="2559351"/>
            <a:ext cx="461986" cy="230832"/>
          </a:xfrm>
          <a:prstGeom prst="rect">
            <a:avLst/>
          </a:prstGeom>
          <a:noFill/>
        </p:spPr>
        <p:txBody>
          <a:bodyPr wrap="none" rtlCol="0">
            <a:spAutoFit/>
          </a:bodyPr>
          <a:lstStyle/>
          <a:p>
            <a:r>
              <a:rPr lang="en-US" sz="900" dirty="0"/>
              <a:t>Signal</a:t>
            </a:r>
          </a:p>
        </p:txBody>
      </p:sp>
      <p:sp>
        <p:nvSpPr>
          <p:cNvPr id="279" name="TextBox 278">
            <a:extLst>
              <a:ext uri="{FF2B5EF4-FFF2-40B4-BE49-F238E27FC236}">
                <a16:creationId xmlns:a16="http://schemas.microsoft.com/office/drawing/2014/main" id="{E3DC2328-7DD4-4EB3-95AD-C90B522F311B}"/>
              </a:ext>
            </a:extLst>
          </p:cNvPr>
          <p:cNvSpPr txBox="1"/>
          <p:nvPr/>
        </p:nvSpPr>
        <p:spPr>
          <a:xfrm>
            <a:off x="5103994" y="2768267"/>
            <a:ext cx="646331" cy="230832"/>
          </a:xfrm>
          <a:prstGeom prst="rect">
            <a:avLst/>
          </a:prstGeom>
          <a:noFill/>
        </p:spPr>
        <p:txBody>
          <a:bodyPr wrap="none" rtlCol="0">
            <a:spAutoFit/>
          </a:bodyPr>
          <a:lstStyle/>
          <a:p>
            <a:r>
              <a:rPr lang="en-US" sz="900" dirty="0"/>
              <a:t>Electricity</a:t>
            </a:r>
          </a:p>
        </p:txBody>
      </p:sp>
      <p:cxnSp>
        <p:nvCxnSpPr>
          <p:cNvPr id="280" name="Straight Arrow Connector 279">
            <a:extLst>
              <a:ext uri="{FF2B5EF4-FFF2-40B4-BE49-F238E27FC236}">
                <a16:creationId xmlns:a16="http://schemas.microsoft.com/office/drawing/2014/main" id="{7BCBB0B0-40BD-48A2-A1C8-38F2C1B03AEE}"/>
              </a:ext>
            </a:extLst>
          </p:cNvPr>
          <p:cNvCxnSpPr>
            <a:cxnSpLocks/>
          </p:cNvCxnSpPr>
          <p:nvPr/>
        </p:nvCxnSpPr>
        <p:spPr>
          <a:xfrm>
            <a:off x="843296" y="3352463"/>
            <a:ext cx="1316307" cy="9882"/>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5" name="TextBox 284">
            <a:extLst>
              <a:ext uri="{FF2B5EF4-FFF2-40B4-BE49-F238E27FC236}">
                <a16:creationId xmlns:a16="http://schemas.microsoft.com/office/drawing/2014/main" id="{67A76824-370B-4980-BC05-FF89B6B7EFAE}"/>
              </a:ext>
            </a:extLst>
          </p:cNvPr>
          <p:cNvSpPr txBox="1"/>
          <p:nvPr/>
        </p:nvSpPr>
        <p:spPr>
          <a:xfrm>
            <a:off x="753873" y="3173335"/>
            <a:ext cx="829073" cy="230832"/>
          </a:xfrm>
          <a:prstGeom prst="rect">
            <a:avLst/>
          </a:prstGeom>
          <a:noFill/>
        </p:spPr>
        <p:txBody>
          <a:bodyPr wrap="none" rtlCol="0">
            <a:spAutoFit/>
          </a:bodyPr>
          <a:lstStyle/>
          <a:p>
            <a:r>
              <a:rPr lang="en-US" sz="900" dirty="0"/>
              <a:t>Human Signal</a:t>
            </a:r>
          </a:p>
        </p:txBody>
      </p:sp>
      <p:cxnSp>
        <p:nvCxnSpPr>
          <p:cNvPr id="291" name="Straight Arrow Connector 290">
            <a:extLst>
              <a:ext uri="{FF2B5EF4-FFF2-40B4-BE49-F238E27FC236}">
                <a16:creationId xmlns:a16="http://schemas.microsoft.com/office/drawing/2014/main" id="{E43D48B7-5C1D-4E97-8483-A24ABB1ED78A}"/>
              </a:ext>
            </a:extLst>
          </p:cNvPr>
          <p:cNvCxnSpPr>
            <a:cxnSpLocks/>
          </p:cNvCxnSpPr>
          <p:nvPr/>
        </p:nvCxnSpPr>
        <p:spPr>
          <a:xfrm>
            <a:off x="6392261" y="2854773"/>
            <a:ext cx="682728"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2" name="TextBox 291">
            <a:extLst>
              <a:ext uri="{FF2B5EF4-FFF2-40B4-BE49-F238E27FC236}">
                <a16:creationId xmlns:a16="http://schemas.microsoft.com/office/drawing/2014/main" id="{2C6C3BD2-93C3-42DF-83D5-72CB572FD393}"/>
              </a:ext>
            </a:extLst>
          </p:cNvPr>
          <p:cNvSpPr txBox="1"/>
          <p:nvPr/>
        </p:nvSpPr>
        <p:spPr>
          <a:xfrm>
            <a:off x="7012247" y="2728383"/>
            <a:ext cx="1075936" cy="230832"/>
          </a:xfrm>
          <a:prstGeom prst="rect">
            <a:avLst/>
          </a:prstGeom>
          <a:noFill/>
        </p:spPr>
        <p:txBody>
          <a:bodyPr wrap="none" rtlCol="0">
            <a:spAutoFit/>
          </a:bodyPr>
          <a:lstStyle/>
          <a:p>
            <a:r>
              <a:rPr lang="en-US" sz="900" dirty="0"/>
              <a:t>Collect Strain Data</a:t>
            </a:r>
          </a:p>
        </p:txBody>
      </p:sp>
      <p:cxnSp>
        <p:nvCxnSpPr>
          <p:cNvPr id="293" name="Straight Arrow Connector 292">
            <a:extLst>
              <a:ext uri="{FF2B5EF4-FFF2-40B4-BE49-F238E27FC236}">
                <a16:creationId xmlns:a16="http://schemas.microsoft.com/office/drawing/2014/main" id="{9FD75473-F4FF-4680-A1C2-705054D89E07}"/>
              </a:ext>
            </a:extLst>
          </p:cNvPr>
          <p:cNvCxnSpPr>
            <a:cxnSpLocks/>
          </p:cNvCxnSpPr>
          <p:nvPr/>
        </p:nvCxnSpPr>
        <p:spPr>
          <a:xfrm>
            <a:off x="6390323" y="2612967"/>
            <a:ext cx="68466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95" name="TextBox 294">
            <a:extLst>
              <a:ext uri="{FF2B5EF4-FFF2-40B4-BE49-F238E27FC236}">
                <a16:creationId xmlns:a16="http://schemas.microsoft.com/office/drawing/2014/main" id="{C31D17C4-BAB1-46A2-B23F-A6894A6F9377}"/>
              </a:ext>
            </a:extLst>
          </p:cNvPr>
          <p:cNvSpPr txBox="1"/>
          <p:nvPr/>
        </p:nvSpPr>
        <p:spPr>
          <a:xfrm>
            <a:off x="7016989" y="2487364"/>
            <a:ext cx="1627369" cy="230832"/>
          </a:xfrm>
          <a:prstGeom prst="rect">
            <a:avLst/>
          </a:prstGeom>
          <a:noFill/>
        </p:spPr>
        <p:txBody>
          <a:bodyPr wrap="none" rtlCol="0">
            <a:spAutoFit/>
          </a:bodyPr>
          <a:lstStyle/>
          <a:p>
            <a:r>
              <a:rPr lang="en-US" sz="900" dirty="0"/>
              <a:t>Export Fixture, Parts &amp; Sensors</a:t>
            </a:r>
          </a:p>
        </p:txBody>
      </p:sp>
    </p:spTree>
    <p:extLst>
      <p:ext uri="{BB962C8B-B14F-4D97-AF65-F5344CB8AC3E}">
        <p14:creationId xmlns:p14="http://schemas.microsoft.com/office/powerpoint/2010/main" val="765989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0" y="285328"/>
            <a:ext cx="9144000" cy="1323439"/>
          </a:xfrm>
          <a:prstGeom prst="rect">
            <a:avLst/>
          </a:prstGeom>
          <a:noFill/>
        </p:spPr>
        <p:txBody>
          <a:bodyPr wrap="square" rtlCol="0">
            <a:spAutoFit/>
          </a:bodyPr>
          <a:lstStyle/>
          <a:p>
            <a:pPr algn="ctr"/>
            <a:r>
              <a:rPr lang="en-US" sz="4000" dirty="0">
                <a:solidFill>
                  <a:schemeClr val="bg1"/>
                </a:solidFill>
              </a:rPr>
              <a:t>Flight Envelope</a:t>
            </a:r>
          </a:p>
          <a:p>
            <a:pPr algn="ctr"/>
            <a:endParaRPr lang="en-US" sz="4000" dirty="0">
              <a:solidFill>
                <a:schemeClr val="bg1"/>
              </a:solidFill>
            </a:endParaRPr>
          </a:p>
        </p:txBody>
      </p:sp>
      <p:sp>
        <p:nvSpPr>
          <p:cNvPr id="9" name="TextBox 8">
            <a:extLst>
              <a:ext uri="{FF2B5EF4-FFF2-40B4-BE49-F238E27FC236}">
                <a16:creationId xmlns:a16="http://schemas.microsoft.com/office/drawing/2014/main" id="{CCE70885-A5F1-4961-B890-325184C8BC34}"/>
              </a:ext>
            </a:extLst>
          </p:cNvPr>
          <p:cNvSpPr txBox="1"/>
          <p:nvPr/>
        </p:nvSpPr>
        <p:spPr>
          <a:xfrm>
            <a:off x="1" y="6657615"/>
            <a:ext cx="9144000" cy="205841"/>
          </a:xfrm>
          <a:prstGeom prst="rect">
            <a:avLst/>
          </a:prstGeom>
          <a:noFill/>
        </p:spPr>
        <p:txBody>
          <a:bodyPr wrap="square" rtlCol="0">
            <a:spAutoFit/>
          </a:bodyPr>
          <a:lstStyle/>
          <a:p>
            <a:pPr algn="ctr"/>
            <a:r>
              <a:rPr lang="en-US" sz="700" dirty="0"/>
              <a:t>Test Fixture for Flight Components ● Israel Sotelo ● 26 Feb 2018</a:t>
            </a:r>
          </a:p>
        </p:txBody>
      </p:sp>
      <p:sp>
        <p:nvSpPr>
          <p:cNvPr id="10" name="TextBox 9">
            <a:extLst>
              <a:ext uri="{FF2B5EF4-FFF2-40B4-BE49-F238E27FC236}">
                <a16:creationId xmlns:a16="http://schemas.microsoft.com/office/drawing/2014/main" id="{BD4E3A93-FD3E-4FE9-838B-FD86BFC94076}"/>
              </a:ext>
            </a:extLst>
          </p:cNvPr>
          <p:cNvSpPr txBox="1"/>
          <p:nvPr/>
        </p:nvSpPr>
        <p:spPr>
          <a:xfrm>
            <a:off x="8907585" y="6657944"/>
            <a:ext cx="183661" cy="200055"/>
          </a:xfrm>
          <a:prstGeom prst="rect">
            <a:avLst/>
          </a:prstGeom>
          <a:noFill/>
        </p:spPr>
        <p:txBody>
          <a:bodyPr wrap="square" rtlCol="0">
            <a:spAutoFit/>
          </a:bodyPr>
          <a:lstStyle/>
          <a:p>
            <a:r>
              <a:rPr lang="en-US" sz="700" dirty="0"/>
              <a:t>2</a:t>
            </a:r>
          </a:p>
        </p:txBody>
      </p:sp>
      <p:sp>
        <p:nvSpPr>
          <p:cNvPr id="2" name="AutoShape 2" descr="Inline image 1">
            <a:extLst>
              <a:ext uri="{FF2B5EF4-FFF2-40B4-BE49-F238E27FC236}">
                <a16:creationId xmlns:a16="http://schemas.microsoft.com/office/drawing/2014/main" id="{5C1D8498-ADF9-4457-860F-FD54535F5D14}"/>
              </a:ext>
            </a:extLst>
          </p:cNvPr>
          <p:cNvSpPr>
            <a:spLocks noChangeAspect="1" noChangeArrowheads="1"/>
          </p:cNvSpPr>
          <p:nvPr/>
        </p:nvSpPr>
        <p:spPr bwMode="auto">
          <a:xfrm>
            <a:off x="3263528" y="2120528"/>
            <a:ext cx="1460872" cy="1460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 name="Picture 35">
            <a:extLst>
              <a:ext uri="{FF2B5EF4-FFF2-40B4-BE49-F238E27FC236}">
                <a16:creationId xmlns:a16="http://schemas.microsoft.com/office/drawing/2014/main" id="{0DA930D6-24F8-4A75-905E-222537FF1068}"/>
              </a:ext>
            </a:extLst>
          </p:cNvPr>
          <p:cNvPicPr>
            <a:picLocks noChangeAspect="1"/>
          </p:cNvPicPr>
          <p:nvPr/>
        </p:nvPicPr>
        <p:blipFill>
          <a:blip r:embed="rId3"/>
          <a:stretch>
            <a:fillRect/>
          </a:stretch>
        </p:blipFill>
        <p:spPr>
          <a:xfrm>
            <a:off x="4758212" y="1378475"/>
            <a:ext cx="4230183" cy="1969224"/>
          </a:xfrm>
          <a:prstGeom prst="rect">
            <a:avLst/>
          </a:prstGeom>
        </p:spPr>
      </p:pic>
      <p:sp>
        <p:nvSpPr>
          <p:cNvPr id="38" name="TextBox 37">
            <a:extLst>
              <a:ext uri="{FF2B5EF4-FFF2-40B4-BE49-F238E27FC236}">
                <a16:creationId xmlns:a16="http://schemas.microsoft.com/office/drawing/2014/main" id="{8E2C8AAD-8270-4D9C-BDCD-D3286EC49FF0}"/>
              </a:ext>
            </a:extLst>
          </p:cNvPr>
          <p:cNvSpPr txBox="1"/>
          <p:nvPr/>
        </p:nvSpPr>
        <p:spPr>
          <a:xfrm>
            <a:off x="574701" y="4083665"/>
            <a:ext cx="3236387" cy="2308324"/>
          </a:xfrm>
          <a:prstGeom prst="rect">
            <a:avLst/>
          </a:prstGeom>
          <a:noFill/>
        </p:spPr>
        <p:txBody>
          <a:bodyPr wrap="square" rtlCol="0">
            <a:spAutoFit/>
          </a:bodyPr>
          <a:lstStyle/>
          <a:p>
            <a:pPr marL="285750" lvl="0" indent="-285750">
              <a:buFont typeface="Arial" panose="020B0604020202020204" pitchFamily="34" charset="0"/>
              <a:buChar char="•"/>
            </a:pPr>
            <a:r>
              <a:rPr lang="en-US" dirty="0"/>
              <a:t>Maximum Speed </a:t>
            </a:r>
          </a:p>
          <a:p>
            <a:pPr lvl="1"/>
            <a:r>
              <a:rPr lang="en-US" dirty="0"/>
              <a:t>Mach 2.25 at 16km Altitude</a:t>
            </a:r>
          </a:p>
          <a:p>
            <a:pPr lvl="1"/>
            <a:r>
              <a:rPr lang="en-US" dirty="0"/>
              <a:t>Mach 1.1 at Sea Level</a:t>
            </a:r>
          </a:p>
          <a:p>
            <a:pPr lvl="1"/>
            <a:endParaRPr lang="en-US" dirty="0"/>
          </a:p>
          <a:p>
            <a:pPr marL="285750" indent="-285750">
              <a:buFont typeface="Arial" panose="020B0604020202020204" pitchFamily="34" charset="0"/>
              <a:buChar char="•"/>
            </a:pPr>
            <a:r>
              <a:rPr lang="en-US" dirty="0"/>
              <a:t>Maximum Altitude 22km </a:t>
            </a:r>
          </a:p>
          <a:p>
            <a:r>
              <a:rPr lang="en-US" dirty="0"/>
              <a:t>	Speed Unknown</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p:txBody>
      </p:sp>
      <p:sp>
        <p:nvSpPr>
          <p:cNvPr id="39" name="TextBox 38">
            <a:extLst>
              <a:ext uri="{FF2B5EF4-FFF2-40B4-BE49-F238E27FC236}">
                <a16:creationId xmlns:a16="http://schemas.microsoft.com/office/drawing/2014/main" id="{849A8B71-7379-4AF5-9C67-2A8BEA2E15C3}"/>
              </a:ext>
            </a:extLst>
          </p:cNvPr>
          <p:cNvSpPr txBox="1"/>
          <p:nvPr/>
        </p:nvSpPr>
        <p:spPr>
          <a:xfrm>
            <a:off x="273315" y="3728632"/>
            <a:ext cx="3694714" cy="369332"/>
          </a:xfrm>
          <a:prstGeom prst="rect">
            <a:avLst/>
          </a:prstGeom>
          <a:noFill/>
        </p:spPr>
        <p:txBody>
          <a:bodyPr wrap="square" rtlCol="0">
            <a:spAutoFit/>
          </a:bodyPr>
          <a:lstStyle/>
          <a:p>
            <a:pPr algn="ctr"/>
            <a:r>
              <a:rPr lang="en-US" u="sng" dirty="0"/>
              <a:t>Mikoyan MiG-35</a:t>
            </a:r>
          </a:p>
        </p:txBody>
      </p:sp>
      <p:pic>
        <p:nvPicPr>
          <p:cNvPr id="40" name="Picture 39">
            <a:extLst>
              <a:ext uri="{FF2B5EF4-FFF2-40B4-BE49-F238E27FC236}">
                <a16:creationId xmlns:a16="http://schemas.microsoft.com/office/drawing/2014/main" id="{D92A1F62-7D11-4B6F-B25B-0AF502B72BA6}"/>
              </a:ext>
            </a:extLst>
          </p:cNvPr>
          <p:cNvPicPr>
            <a:picLocks noChangeAspect="1"/>
          </p:cNvPicPr>
          <p:nvPr/>
        </p:nvPicPr>
        <p:blipFill>
          <a:blip r:embed="rId4"/>
          <a:stretch>
            <a:fillRect/>
          </a:stretch>
        </p:blipFill>
        <p:spPr>
          <a:xfrm>
            <a:off x="249111" y="1378475"/>
            <a:ext cx="3694715" cy="1919681"/>
          </a:xfrm>
          <a:prstGeom prst="rect">
            <a:avLst/>
          </a:prstGeom>
        </p:spPr>
      </p:pic>
      <p:cxnSp>
        <p:nvCxnSpPr>
          <p:cNvPr id="42" name="Straight Connector 41">
            <a:extLst>
              <a:ext uri="{FF2B5EF4-FFF2-40B4-BE49-F238E27FC236}">
                <a16:creationId xmlns:a16="http://schemas.microsoft.com/office/drawing/2014/main" id="{831A33B4-1B49-4CDC-96FD-7BEAB447D536}"/>
              </a:ext>
            </a:extLst>
          </p:cNvPr>
          <p:cNvCxnSpPr/>
          <p:nvPr/>
        </p:nvCxnSpPr>
        <p:spPr>
          <a:xfrm>
            <a:off x="4385789" y="1347258"/>
            <a:ext cx="30608" cy="4958421"/>
          </a:xfrm>
          <a:prstGeom prst="line">
            <a:avLst/>
          </a:prstGeom>
          <a:ln w="127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A4805EF-3898-46E0-9B23-6F10DB3D5AF9}"/>
              </a:ext>
            </a:extLst>
          </p:cNvPr>
          <p:cNvSpPr txBox="1"/>
          <p:nvPr/>
        </p:nvSpPr>
        <p:spPr>
          <a:xfrm>
            <a:off x="4758212" y="3708876"/>
            <a:ext cx="4152405" cy="369332"/>
          </a:xfrm>
          <a:prstGeom prst="rect">
            <a:avLst/>
          </a:prstGeom>
          <a:noFill/>
        </p:spPr>
        <p:txBody>
          <a:bodyPr wrap="square" rtlCol="0">
            <a:spAutoFit/>
          </a:bodyPr>
          <a:lstStyle/>
          <a:p>
            <a:pPr algn="ctr"/>
            <a:r>
              <a:rPr lang="en-US" u="sng" dirty="0"/>
              <a:t>AIM-120D AMRAAM</a:t>
            </a:r>
          </a:p>
        </p:txBody>
      </p:sp>
      <p:sp>
        <p:nvSpPr>
          <p:cNvPr id="44" name="TextBox 43">
            <a:extLst>
              <a:ext uri="{FF2B5EF4-FFF2-40B4-BE49-F238E27FC236}">
                <a16:creationId xmlns:a16="http://schemas.microsoft.com/office/drawing/2014/main" id="{52A87A40-FD4B-4CA2-BA08-419B2EC8D45A}"/>
              </a:ext>
            </a:extLst>
          </p:cNvPr>
          <p:cNvSpPr txBox="1"/>
          <p:nvPr/>
        </p:nvSpPr>
        <p:spPr>
          <a:xfrm>
            <a:off x="5246828" y="4083665"/>
            <a:ext cx="3236387" cy="923330"/>
          </a:xfrm>
          <a:prstGeom prst="rect">
            <a:avLst/>
          </a:prstGeom>
          <a:noFill/>
        </p:spPr>
        <p:txBody>
          <a:bodyPr wrap="square" rtlCol="0">
            <a:spAutoFit/>
          </a:bodyPr>
          <a:lstStyle/>
          <a:p>
            <a:pPr marL="285750" lvl="0" indent="-285750">
              <a:buFont typeface="Arial" panose="020B0604020202020204" pitchFamily="34" charset="0"/>
              <a:buChar char="•"/>
            </a:pPr>
            <a:r>
              <a:rPr lang="en-US" dirty="0"/>
              <a:t>Maximum Speed </a:t>
            </a:r>
          </a:p>
          <a:p>
            <a:pPr lvl="1"/>
            <a:r>
              <a:rPr lang="en-US" dirty="0"/>
              <a:t>Mach 4 (4,900 km/hr)</a:t>
            </a:r>
          </a:p>
          <a:p>
            <a:pPr marL="285750" lvl="0" indent="-285750">
              <a:buFont typeface="Arial" panose="020B0604020202020204" pitchFamily="34" charset="0"/>
              <a:buChar char="•"/>
            </a:pPr>
            <a:endParaRPr lang="en-US" dirty="0"/>
          </a:p>
        </p:txBody>
      </p:sp>
      <p:sp>
        <p:nvSpPr>
          <p:cNvPr id="48" name="TextBox 47">
            <a:extLst>
              <a:ext uri="{FF2B5EF4-FFF2-40B4-BE49-F238E27FC236}">
                <a16:creationId xmlns:a16="http://schemas.microsoft.com/office/drawing/2014/main" id="{1B0AD0CA-02A7-47B4-AB3E-DF19A6C47D44}"/>
              </a:ext>
            </a:extLst>
          </p:cNvPr>
          <p:cNvSpPr txBox="1"/>
          <p:nvPr/>
        </p:nvSpPr>
        <p:spPr>
          <a:xfrm>
            <a:off x="8272661" y="3288913"/>
            <a:ext cx="780154" cy="230832"/>
          </a:xfrm>
          <a:prstGeom prst="rect">
            <a:avLst/>
          </a:prstGeom>
          <a:noFill/>
        </p:spPr>
        <p:txBody>
          <a:bodyPr wrap="square" rtlCol="0">
            <a:spAutoFit/>
          </a:bodyPr>
          <a:lstStyle/>
          <a:p>
            <a:r>
              <a:rPr lang="en-US" sz="900" dirty="0"/>
              <a:t>[1] Raytheon</a:t>
            </a:r>
          </a:p>
        </p:txBody>
      </p:sp>
      <p:sp>
        <p:nvSpPr>
          <p:cNvPr id="49" name="TextBox 48">
            <a:extLst>
              <a:ext uri="{FF2B5EF4-FFF2-40B4-BE49-F238E27FC236}">
                <a16:creationId xmlns:a16="http://schemas.microsoft.com/office/drawing/2014/main" id="{4A1F0D52-F3ED-4D89-AF09-E95E11D00736}"/>
              </a:ext>
            </a:extLst>
          </p:cNvPr>
          <p:cNvSpPr txBox="1"/>
          <p:nvPr/>
        </p:nvSpPr>
        <p:spPr>
          <a:xfrm>
            <a:off x="2755166" y="3282562"/>
            <a:ext cx="1384298" cy="230832"/>
          </a:xfrm>
          <a:prstGeom prst="rect">
            <a:avLst/>
          </a:prstGeom>
          <a:noFill/>
        </p:spPr>
        <p:txBody>
          <a:bodyPr wrap="square" rtlCol="0">
            <a:spAutoFit/>
          </a:bodyPr>
          <a:lstStyle/>
          <a:p>
            <a:r>
              <a:rPr lang="en-US" sz="900" dirty="0"/>
              <a:t>[2] Airforce-Technology</a:t>
            </a:r>
          </a:p>
        </p:txBody>
      </p:sp>
    </p:spTree>
    <p:extLst>
      <p:ext uri="{BB962C8B-B14F-4D97-AF65-F5344CB8AC3E}">
        <p14:creationId xmlns:p14="http://schemas.microsoft.com/office/powerpoint/2010/main" val="15323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F7E8C-EC36-48C0-AA6E-DE067D6B085C}"/>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http://nau.edu/uploadedImages/NAU_PrimV_2C_R.jpg">
            <a:extLst>
              <a:ext uri="{FF2B5EF4-FFF2-40B4-BE49-F238E27FC236}">
                <a16:creationId xmlns:a16="http://schemas.microsoft.com/office/drawing/2014/main" id="{0F4FC9D0-F1A7-40B3-9F58-3C1A86FE520B}"/>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sp>
        <p:nvSpPr>
          <p:cNvPr id="16" name="TextBox 15">
            <a:extLst>
              <a:ext uri="{FF2B5EF4-FFF2-40B4-BE49-F238E27FC236}">
                <a16:creationId xmlns:a16="http://schemas.microsoft.com/office/drawing/2014/main" id="{60280924-EE3F-4363-AF0A-DC5C9C98C60E}"/>
              </a:ext>
            </a:extLst>
          </p:cNvPr>
          <p:cNvSpPr txBox="1"/>
          <p:nvPr/>
        </p:nvSpPr>
        <p:spPr>
          <a:xfrm>
            <a:off x="0" y="285328"/>
            <a:ext cx="9144000" cy="1323439"/>
          </a:xfrm>
          <a:prstGeom prst="rect">
            <a:avLst/>
          </a:prstGeom>
          <a:noFill/>
        </p:spPr>
        <p:txBody>
          <a:bodyPr wrap="square" rtlCol="0">
            <a:spAutoFit/>
          </a:bodyPr>
          <a:lstStyle/>
          <a:p>
            <a:pPr algn="ctr"/>
            <a:r>
              <a:rPr lang="en-US" sz="4000" dirty="0">
                <a:solidFill>
                  <a:schemeClr val="bg1"/>
                </a:solidFill>
              </a:rPr>
              <a:t>Parts Selected</a:t>
            </a:r>
          </a:p>
          <a:p>
            <a:pPr algn="ctr"/>
            <a:endParaRPr lang="en-US" sz="4000" dirty="0">
              <a:solidFill>
                <a:schemeClr val="bg1"/>
              </a:solidFill>
            </a:endParaRPr>
          </a:p>
        </p:txBody>
      </p:sp>
      <p:sp>
        <p:nvSpPr>
          <p:cNvPr id="9" name="TextBox 8">
            <a:extLst>
              <a:ext uri="{FF2B5EF4-FFF2-40B4-BE49-F238E27FC236}">
                <a16:creationId xmlns:a16="http://schemas.microsoft.com/office/drawing/2014/main" id="{CCE70885-A5F1-4961-B890-325184C8BC34}"/>
              </a:ext>
            </a:extLst>
          </p:cNvPr>
          <p:cNvSpPr txBox="1"/>
          <p:nvPr/>
        </p:nvSpPr>
        <p:spPr>
          <a:xfrm>
            <a:off x="1" y="6657615"/>
            <a:ext cx="9144000" cy="205841"/>
          </a:xfrm>
          <a:prstGeom prst="rect">
            <a:avLst/>
          </a:prstGeom>
          <a:noFill/>
        </p:spPr>
        <p:txBody>
          <a:bodyPr wrap="square" rtlCol="0">
            <a:spAutoFit/>
          </a:bodyPr>
          <a:lstStyle/>
          <a:p>
            <a:pPr algn="ctr"/>
            <a:r>
              <a:rPr lang="en-US" sz="700" dirty="0"/>
              <a:t>Test Fixture for Flight Components ● Israel Sotelo ● 26 Feb 2018</a:t>
            </a:r>
          </a:p>
        </p:txBody>
      </p:sp>
      <p:sp>
        <p:nvSpPr>
          <p:cNvPr id="10" name="TextBox 9">
            <a:extLst>
              <a:ext uri="{FF2B5EF4-FFF2-40B4-BE49-F238E27FC236}">
                <a16:creationId xmlns:a16="http://schemas.microsoft.com/office/drawing/2014/main" id="{BD4E3A93-FD3E-4FE9-838B-FD86BFC94076}"/>
              </a:ext>
            </a:extLst>
          </p:cNvPr>
          <p:cNvSpPr txBox="1"/>
          <p:nvPr/>
        </p:nvSpPr>
        <p:spPr>
          <a:xfrm>
            <a:off x="8907585" y="6657944"/>
            <a:ext cx="183661" cy="200055"/>
          </a:xfrm>
          <a:prstGeom prst="rect">
            <a:avLst/>
          </a:prstGeom>
          <a:noFill/>
        </p:spPr>
        <p:txBody>
          <a:bodyPr wrap="square" rtlCol="0">
            <a:spAutoFit/>
          </a:bodyPr>
          <a:lstStyle/>
          <a:p>
            <a:r>
              <a:rPr lang="en-US" sz="700" dirty="0"/>
              <a:t>2</a:t>
            </a:r>
          </a:p>
        </p:txBody>
      </p:sp>
      <p:sp>
        <p:nvSpPr>
          <p:cNvPr id="2" name="AutoShape 2" descr="Inline image 1">
            <a:extLst>
              <a:ext uri="{FF2B5EF4-FFF2-40B4-BE49-F238E27FC236}">
                <a16:creationId xmlns:a16="http://schemas.microsoft.com/office/drawing/2014/main" id="{5C1D8498-ADF9-4457-860F-FD54535F5D14}"/>
              </a:ext>
            </a:extLst>
          </p:cNvPr>
          <p:cNvSpPr>
            <a:spLocks noChangeAspect="1" noChangeArrowheads="1"/>
          </p:cNvSpPr>
          <p:nvPr/>
        </p:nvSpPr>
        <p:spPr bwMode="auto">
          <a:xfrm>
            <a:off x="3263528" y="2120528"/>
            <a:ext cx="1460872" cy="1460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TextBox 27">
            <a:extLst>
              <a:ext uri="{FF2B5EF4-FFF2-40B4-BE49-F238E27FC236}">
                <a16:creationId xmlns:a16="http://schemas.microsoft.com/office/drawing/2014/main" id="{BA999561-836A-4571-8F11-20B3A1CC0290}"/>
              </a:ext>
            </a:extLst>
          </p:cNvPr>
          <p:cNvSpPr txBox="1"/>
          <p:nvPr/>
        </p:nvSpPr>
        <p:spPr>
          <a:xfrm>
            <a:off x="955510" y="3130545"/>
            <a:ext cx="3052622" cy="369332"/>
          </a:xfrm>
          <a:prstGeom prst="rect">
            <a:avLst/>
          </a:prstGeom>
          <a:noFill/>
        </p:spPr>
        <p:txBody>
          <a:bodyPr wrap="square" rtlCol="0">
            <a:spAutoFit/>
          </a:bodyPr>
          <a:lstStyle/>
          <a:p>
            <a:pPr algn="ctr"/>
            <a:r>
              <a:rPr lang="en-US" dirty="0"/>
              <a:t>AMRAAM Radome</a:t>
            </a:r>
          </a:p>
        </p:txBody>
      </p:sp>
      <p:sp>
        <p:nvSpPr>
          <p:cNvPr id="29" name="TextBox 28">
            <a:extLst>
              <a:ext uri="{FF2B5EF4-FFF2-40B4-BE49-F238E27FC236}">
                <a16:creationId xmlns:a16="http://schemas.microsoft.com/office/drawing/2014/main" id="{A26F2394-0D0D-4886-9EAC-02F153149080}"/>
              </a:ext>
            </a:extLst>
          </p:cNvPr>
          <p:cNvSpPr txBox="1"/>
          <p:nvPr/>
        </p:nvSpPr>
        <p:spPr>
          <a:xfrm>
            <a:off x="5117547" y="5973138"/>
            <a:ext cx="3100653" cy="369332"/>
          </a:xfrm>
          <a:prstGeom prst="rect">
            <a:avLst/>
          </a:prstGeom>
          <a:noFill/>
        </p:spPr>
        <p:txBody>
          <a:bodyPr wrap="square" rtlCol="0">
            <a:spAutoFit/>
          </a:bodyPr>
          <a:lstStyle/>
          <a:p>
            <a:pPr algn="ctr"/>
            <a:r>
              <a:rPr lang="en-US" dirty="0"/>
              <a:t>AMRAAM Control Surface</a:t>
            </a:r>
          </a:p>
        </p:txBody>
      </p:sp>
      <p:sp>
        <p:nvSpPr>
          <p:cNvPr id="30" name="TextBox 29">
            <a:extLst>
              <a:ext uri="{FF2B5EF4-FFF2-40B4-BE49-F238E27FC236}">
                <a16:creationId xmlns:a16="http://schemas.microsoft.com/office/drawing/2014/main" id="{32E541B6-4FD1-4024-8775-A6DF00FD5DAD}"/>
              </a:ext>
            </a:extLst>
          </p:cNvPr>
          <p:cNvSpPr txBox="1"/>
          <p:nvPr/>
        </p:nvSpPr>
        <p:spPr>
          <a:xfrm>
            <a:off x="5416076" y="3531056"/>
            <a:ext cx="2513043" cy="646331"/>
          </a:xfrm>
          <a:prstGeom prst="rect">
            <a:avLst/>
          </a:prstGeom>
          <a:noFill/>
        </p:spPr>
        <p:txBody>
          <a:bodyPr wrap="square" rtlCol="0">
            <a:spAutoFit/>
          </a:bodyPr>
          <a:lstStyle/>
          <a:p>
            <a:pPr algn="ctr"/>
            <a:r>
              <a:rPr lang="en-US" dirty="0"/>
              <a:t>AMRAAM Radome Mounting Ring</a:t>
            </a:r>
          </a:p>
        </p:txBody>
      </p:sp>
      <p:pic>
        <p:nvPicPr>
          <p:cNvPr id="31" name="Picture 30">
            <a:extLst>
              <a:ext uri="{FF2B5EF4-FFF2-40B4-BE49-F238E27FC236}">
                <a16:creationId xmlns:a16="http://schemas.microsoft.com/office/drawing/2014/main" id="{537CD589-F956-4E02-AE31-F70D962577C9}"/>
              </a:ext>
            </a:extLst>
          </p:cNvPr>
          <p:cNvPicPr>
            <a:picLocks noChangeAspect="1"/>
          </p:cNvPicPr>
          <p:nvPr/>
        </p:nvPicPr>
        <p:blipFill>
          <a:blip r:embed="rId3"/>
          <a:stretch>
            <a:fillRect/>
          </a:stretch>
        </p:blipFill>
        <p:spPr>
          <a:xfrm>
            <a:off x="973831" y="3720516"/>
            <a:ext cx="3052623" cy="2035082"/>
          </a:xfrm>
          <a:prstGeom prst="rect">
            <a:avLst/>
          </a:prstGeom>
        </p:spPr>
      </p:pic>
      <p:sp>
        <p:nvSpPr>
          <p:cNvPr id="32" name="TextBox 31">
            <a:extLst>
              <a:ext uri="{FF2B5EF4-FFF2-40B4-BE49-F238E27FC236}">
                <a16:creationId xmlns:a16="http://schemas.microsoft.com/office/drawing/2014/main" id="{0CA42B03-ABAF-4A2F-8CC0-31BF2D612C54}"/>
              </a:ext>
            </a:extLst>
          </p:cNvPr>
          <p:cNvSpPr txBox="1"/>
          <p:nvPr/>
        </p:nvSpPr>
        <p:spPr>
          <a:xfrm>
            <a:off x="973831" y="5755598"/>
            <a:ext cx="3047900" cy="369332"/>
          </a:xfrm>
          <a:prstGeom prst="rect">
            <a:avLst/>
          </a:prstGeom>
          <a:noFill/>
        </p:spPr>
        <p:txBody>
          <a:bodyPr wrap="square" rtlCol="0">
            <a:spAutoFit/>
          </a:bodyPr>
          <a:lstStyle/>
          <a:p>
            <a:pPr algn="ctr"/>
            <a:r>
              <a:rPr lang="en-US" dirty="0"/>
              <a:t>Sidewinder Radome</a:t>
            </a:r>
          </a:p>
        </p:txBody>
      </p:sp>
      <p:pic>
        <p:nvPicPr>
          <p:cNvPr id="33" name="Picture 32">
            <a:extLst>
              <a:ext uri="{FF2B5EF4-FFF2-40B4-BE49-F238E27FC236}">
                <a16:creationId xmlns:a16="http://schemas.microsoft.com/office/drawing/2014/main" id="{C0A72CD3-3874-450B-A168-DD689B16CA97}"/>
              </a:ext>
            </a:extLst>
          </p:cNvPr>
          <p:cNvPicPr>
            <a:picLocks noChangeAspect="1"/>
          </p:cNvPicPr>
          <p:nvPr/>
        </p:nvPicPr>
        <p:blipFill>
          <a:blip r:embed="rId4"/>
          <a:stretch>
            <a:fillRect/>
          </a:stretch>
        </p:blipFill>
        <p:spPr>
          <a:xfrm>
            <a:off x="955510" y="1310466"/>
            <a:ext cx="3061770" cy="1877364"/>
          </a:xfrm>
          <a:prstGeom prst="rect">
            <a:avLst/>
          </a:prstGeom>
        </p:spPr>
      </p:pic>
      <p:pic>
        <p:nvPicPr>
          <p:cNvPr id="34" name="Picture 33">
            <a:extLst>
              <a:ext uri="{FF2B5EF4-FFF2-40B4-BE49-F238E27FC236}">
                <a16:creationId xmlns:a16="http://schemas.microsoft.com/office/drawing/2014/main" id="{2FFD83D2-03BC-458D-B376-153D1AC7F566}"/>
              </a:ext>
            </a:extLst>
          </p:cNvPr>
          <p:cNvPicPr>
            <a:picLocks noChangeAspect="1"/>
          </p:cNvPicPr>
          <p:nvPr/>
        </p:nvPicPr>
        <p:blipFill>
          <a:blip r:embed="rId5"/>
          <a:stretch>
            <a:fillRect/>
          </a:stretch>
        </p:blipFill>
        <p:spPr>
          <a:xfrm>
            <a:off x="5122270" y="4338440"/>
            <a:ext cx="3100653" cy="1634698"/>
          </a:xfrm>
          <a:prstGeom prst="rect">
            <a:avLst/>
          </a:prstGeom>
        </p:spPr>
      </p:pic>
      <p:pic>
        <p:nvPicPr>
          <p:cNvPr id="35" name="Picture 34">
            <a:extLst>
              <a:ext uri="{FF2B5EF4-FFF2-40B4-BE49-F238E27FC236}">
                <a16:creationId xmlns:a16="http://schemas.microsoft.com/office/drawing/2014/main" id="{46EF41DC-6972-4518-80D2-2741C3107C0E}"/>
              </a:ext>
            </a:extLst>
          </p:cNvPr>
          <p:cNvPicPr>
            <a:picLocks noChangeAspect="1"/>
          </p:cNvPicPr>
          <p:nvPr/>
        </p:nvPicPr>
        <p:blipFill>
          <a:blip r:embed="rId6"/>
          <a:stretch>
            <a:fillRect/>
          </a:stretch>
        </p:blipFill>
        <p:spPr>
          <a:xfrm>
            <a:off x="5416076" y="1310466"/>
            <a:ext cx="2513043" cy="2228611"/>
          </a:xfrm>
          <a:prstGeom prst="rect">
            <a:avLst/>
          </a:prstGeom>
        </p:spPr>
      </p:pic>
    </p:spTree>
    <p:extLst>
      <p:ext uri="{BB962C8B-B14F-4D97-AF65-F5344CB8AC3E}">
        <p14:creationId xmlns:p14="http://schemas.microsoft.com/office/powerpoint/2010/main" val="150549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CCBA81-D46E-5640-83C1-FDDB894BE810}"/>
              </a:ext>
            </a:extLst>
          </p:cNvPr>
          <p:cNvSpPr>
            <a:spLocks noGrp="1"/>
          </p:cNvSpPr>
          <p:nvPr>
            <p:ph type="sldNum" sz="quarter" idx="12"/>
          </p:nvPr>
        </p:nvSpPr>
        <p:spPr/>
        <p:txBody>
          <a:bodyPr/>
          <a:lstStyle/>
          <a:p>
            <a:fld id="{AFC15A54-0B3F-4F0C-920E-C9697521373C}" type="slidenum">
              <a:rPr lang="en-US" smtClean="0"/>
              <a:t>7</a:t>
            </a:fld>
            <a:endParaRPr lang="en-US"/>
          </a:p>
        </p:txBody>
      </p:sp>
      <p:sp>
        <p:nvSpPr>
          <p:cNvPr id="5" name="TextBox 4">
            <a:extLst>
              <a:ext uri="{FF2B5EF4-FFF2-40B4-BE49-F238E27FC236}">
                <a16:creationId xmlns:a16="http://schemas.microsoft.com/office/drawing/2014/main" id="{8CE5A03E-9EFB-CB46-AA32-F65E343CEAB0}"/>
              </a:ext>
            </a:extLst>
          </p:cNvPr>
          <p:cNvSpPr txBox="1"/>
          <p:nvPr/>
        </p:nvSpPr>
        <p:spPr>
          <a:xfrm>
            <a:off x="0" y="380331"/>
            <a:ext cx="9144000" cy="707886"/>
          </a:xfrm>
          <a:prstGeom prst="rect">
            <a:avLst/>
          </a:prstGeom>
          <a:noFill/>
        </p:spPr>
        <p:txBody>
          <a:bodyPr wrap="square" rtlCol="0">
            <a:spAutoFit/>
          </a:bodyPr>
          <a:lstStyle/>
          <a:p>
            <a:pPr algn="ctr"/>
            <a:r>
              <a:rPr lang="en-US" sz="4000" dirty="0">
                <a:solidFill>
                  <a:schemeClr val="bg1"/>
                </a:solidFill>
              </a:rPr>
              <a:t>Black Box Model</a:t>
            </a:r>
          </a:p>
        </p:txBody>
      </p:sp>
      <p:sp>
        <p:nvSpPr>
          <p:cNvPr id="6" name="Rectangle 5">
            <a:extLst>
              <a:ext uri="{FF2B5EF4-FFF2-40B4-BE49-F238E27FC236}">
                <a16:creationId xmlns:a16="http://schemas.microsoft.com/office/drawing/2014/main" id="{C80A3BD6-D812-C444-A872-030C912FEC40}"/>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4A1775C1-3623-4A45-9A16-BFA6B2732DA5}"/>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t>Mechanical Loading Calculations</a:t>
            </a:r>
          </a:p>
        </p:txBody>
      </p:sp>
      <p:pic>
        <p:nvPicPr>
          <p:cNvPr id="8" name="Picture 7" descr="http://nau.edu/uploadedImages/NAU_PrimV_2C_R.jpg">
            <a:extLst>
              <a:ext uri="{FF2B5EF4-FFF2-40B4-BE49-F238E27FC236}">
                <a16:creationId xmlns:a16="http://schemas.microsoft.com/office/drawing/2014/main" id="{3A12B91F-6511-5B43-9600-43DCA58BCA38}"/>
              </a:ext>
            </a:extLst>
          </p:cNvPr>
          <p:cNvPicPr/>
          <p:nvPr/>
        </p:nvPicPr>
        <p:blipFill rotWithShape="1">
          <a:blip r:embed="rId2" cstate="print">
            <a:extLst>
              <a:ext uri="{28A0092B-C50C-407E-A947-70E740481C1C}">
                <a14:useLocalDpi xmlns:a14="http://schemas.microsoft.com/office/drawing/2010/main" val="0"/>
              </a:ext>
            </a:extLst>
          </a:blip>
          <a:srcRect l="24106" t="33935" r="24068" b="16428"/>
          <a:stretch/>
        </p:blipFill>
        <p:spPr bwMode="auto">
          <a:xfrm>
            <a:off x="191324" y="283221"/>
            <a:ext cx="584200" cy="712100"/>
          </a:xfrm>
          <a:prstGeom prst="rect">
            <a:avLst/>
          </a:prstGeom>
          <a:noFill/>
          <a:ln>
            <a:noFill/>
          </a:ln>
        </p:spPr>
      </p:pic>
      <p:sp>
        <p:nvSpPr>
          <p:cNvPr id="9" name="TextBox 8">
            <a:extLst>
              <a:ext uri="{FF2B5EF4-FFF2-40B4-BE49-F238E27FC236}">
                <a16:creationId xmlns:a16="http://schemas.microsoft.com/office/drawing/2014/main" id="{425DFC14-F6EE-403E-A5E7-AB9EADE58D35}"/>
              </a:ext>
            </a:extLst>
          </p:cNvPr>
          <p:cNvSpPr txBox="1"/>
          <p:nvPr/>
        </p:nvSpPr>
        <p:spPr>
          <a:xfrm>
            <a:off x="1" y="6657615"/>
            <a:ext cx="9144000" cy="205841"/>
          </a:xfrm>
          <a:prstGeom prst="rect">
            <a:avLst/>
          </a:prstGeom>
          <a:noFill/>
        </p:spPr>
        <p:txBody>
          <a:bodyPr wrap="square" rtlCol="0">
            <a:spAutoFit/>
          </a:bodyPr>
          <a:lstStyle/>
          <a:p>
            <a:pPr algn="ctr"/>
            <a:r>
              <a:rPr lang="en-US" sz="700" dirty="0"/>
              <a:t>Test Fixture for Flight Components ● Lexie Spots ● 26 Feb 2018</a:t>
            </a:r>
          </a:p>
        </p:txBody>
      </p:sp>
      <p:sp>
        <p:nvSpPr>
          <p:cNvPr id="11" name="Content Placeholder 2">
            <a:extLst>
              <a:ext uri="{FF2B5EF4-FFF2-40B4-BE49-F238E27FC236}">
                <a16:creationId xmlns:a16="http://schemas.microsoft.com/office/drawing/2014/main" id="{F94346B3-E3E6-42DB-9FA6-0A3F094F3E06}"/>
              </a:ext>
            </a:extLst>
          </p:cNvPr>
          <p:cNvSpPr>
            <a:spLocks noGrp="1"/>
          </p:cNvSpPr>
          <p:nvPr>
            <p:ph idx="1"/>
          </p:nvPr>
        </p:nvSpPr>
        <p:spPr>
          <a:xfrm>
            <a:off x="679271" y="1912117"/>
            <a:ext cx="10515600" cy="4351338"/>
          </a:xfrm>
        </p:spPr>
        <p:txBody>
          <a:bodyPr/>
          <a:lstStyle/>
          <a:p>
            <a:r>
              <a:rPr lang="en-US" dirty="0"/>
              <a:t>Assuming steady level flight for a leading edge (N = 1)</a:t>
            </a:r>
          </a:p>
          <a:p>
            <a:r>
              <a:rPr lang="en-US" dirty="0"/>
              <a:t>q(y) = L’(y) – N*g*m’(y)</a:t>
            </a:r>
          </a:p>
          <a:p>
            <a:r>
              <a:rPr lang="en-US" dirty="0"/>
              <a:t>q = net beam loading for a leading edge</a:t>
            </a:r>
          </a:p>
          <a:p>
            <a:r>
              <a:rPr lang="en-US" dirty="0"/>
              <a:t>L’ = Lift/span distribution</a:t>
            </a:r>
          </a:p>
          <a:p>
            <a:r>
              <a:rPr lang="en-US" dirty="0"/>
              <a:t>N = Load factor</a:t>
            </a:r>
          </a:p>
          <a:p>
            <a:r>
              <a:rPr lang="en-US" dirty="0"/>
              <a:t>g = gravity acceleration</a:t>
            </a:r>
          </a:p>
          <a:p>
            <a:r>
              <a:rPr lang="en-US" dirty="0"/>
              <a:t>m’ = wing mass/span distribution</a:t>
            </a:r>
          </a:p>
        </p:txBody>
      </p:sp>
    </p:spTree>
    <p:extLst>
      <p:ext uri="{BB962C8B-B14F-4D97-AF65-F5344CB8AC3E}">
        <p14:creationId xmlns:p14="http://schemas.microsoft.com/office/powerpoint/2010/main" val="361578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D036AF-1FF6-F643-B7E2-3318915EE0C0}"/>
                  </a:ext>
                </a:extLst>
              </p:cNvPr>
              <p:cNvSpPr>
                <a:spLocks noGrp="1"/>
              </p:cNvSpPr>
              <p:nvPr>
                <p:ph idx="1"/>
              </p:nvPr>
            </p:nvSpPr>
            <p:spPr>
              <a:xfrm>
                <a:off x="483424" y="1356821"/>
                <a:ext cx="7886700" cy="5300794"/>
              </a:xfrm>
            </p:spPr>
            <p:txBody>
              <a:bodyPr>
                <a:normAutofit fontScale="92500" lnSpcReduction="20000"/>
              </a:bodyPr>
              <a:lstStyle/>
              <a:p>
                <a:r>
                  <a:rPr lang="en-US" dirty="0"/>
                  <a:t>We’re not accounting for temperature profiles</a:t>
                </a:r>
              </a:p>
              <a:p>
                <a:r>
                  <a:rPr lang="en-US" dirty="0"/>
                  <a:t>To calculate fluxes we will use stagnation point heating as well as flat plate boundary layer heating</a:t>
                </a:r>
              </a:p>
              <a:p>
                <a:r>
                  <a:rPr lang="en-US" dirty="0"/>
                  <a:t>We will interpolate between laminar and turbulent fluxes to get the transient flux</a:t>
                </a:r>
              </a:p>
              <a:p>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𝜌</m:t>
                            </m:r>
                          </m:num>
                          <m:den>
                            <m:r>
                              <a:rPr lang="en-US" b="0" i="1" smtClean="0">
                                <a:latin typeface="Cambria Math" panose="02040503050406030204" pitchFamily="18" charset="0"/>
                                <a:ea typeface="Cambria Math" panose="02040503050406030204" pitchFamily="18" charset="0"/>
                              </a:rPr>
                              <m:t>𝑟</m:t>
                            </m:r>
                          </m:den>
                        </m:f>
                      </m:e>
                    </m:ra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/10000</m:t>
                            </m:r>
                          </m:e>
                        </m:d>
                      </m:e>
                      <m:sup>
                        <m:r>
                          <a:rPr lang="en-US" b="0" i="1" smtClean="0">
                            <a:latin typeface="Cambria Math" panose="02040503050406030204" pitchFamily="18" charset="0"/>
                            <a:ea typeface="Cambria Math" panose="02040503050406030204" pitchFamily="18" charset="0"/>
                          </a:rPr>
                          <m:t>3</m:t>
                        </m:r>
                      </m:sup>
                    </m:sSup>
                  </m:oMath>
                </a14:m>
                <a:r>
                  <a:rPr lang="en-US" dirty="0"/>
                  <a:t>  (stagnation point heat flux)</a:t>
                </a:r>
              </a:p>
              <a:p>
                <a:r>
                  <a:rPr lang="en-US" dirty="0"/>
                  <a:t>Some other variables required for laminar and turbulent flux calculations – </a:t>
                </a:r>
                <a:r>
                  <a:rPr lang="en-US" dirty="0" err="1"/>
                  <a:t>Nusselt</a:t>
                </a:r>
                <a:r>
                  <a:rPr lang="en-US" dirty="0"/>
                  <a:t> number, Reynolds number, heat transfer coefficient, thermal conductivity, </a:t>
                </a:r>
                <a:r>
                  <a:rPr lang="en-US" dirty="0" err="1"/>
                  <a:t>Prandtl</a:t>
                </a:r>
                <a:r>
                  <a:rPr lang="en-US" dirty="0"/>
                  <a:t> number, specific heat capacity, adiabatic wall temperature</a:t>
                </a:r>
              </a:p>
              <a:p>
                <a:r>
                  <a:rPr lang="en-US" dirty="0"/>
                  <a:t>For example: when a missile is at 32000 </a:t>
                </a:r>
                <a:r>
                  <a:rPr lang="en-US" dirty="0" err="1"/>
                  <a:t>ft</a:t>
                </a:r>
                <a:r>
                  <a:rPr lang="en-US" dirty="0"/>
                  <a:t> and is at a speed of about 1200 m/s (nearly </a:t>
                </a:r>
                <a:r>
                  <a:rPr lang="en-US" dirty="0" err="1"/>
                  <a:t>mach</a:t>
                </a:r>
                <a:r>
                  <a:rPr lang="en-US" dirty="0"/>
                  <a:t> 4) its transient heat flux is 88.6 W/cm^2</a:t>
                </a:r>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AD036AF-1FF6-F643-B7E2-3318915EE0C0}"/>
                  </a:ext>
                </a:extLst>
              </p:cNvPr>
              <p:cNvSpPr>
                <a:spLocks noGrp="1" noRot="1" noChangeAspect="1" noMove="1" noResize="1" noEditPoints="1" noAdjustHandles="1" noChangeArrowheads="1" noChangeShapeType="1" noTextEdit="1"/>
              </p:cNvSpPr>
              <p:nvPr>
                <p:ph idx="1"/>
              </p:nvPr>
            </p:nvSpPr>
            <p:spPr>
              <a:xfrm>
                <a:off x="483424" y="1356821"/>
                <a:ext cx="7886700" cy="5300794"/>
              </a:xfrm>
              <a:blipFill>
                <a:blip r:embed="rId2"/>
                <a:stretch>
                  <a:fillRect l="-1159" t="-2992" r="-131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5CCBA81-D46E-5640-83C1-FDDB894BE810}"/>
              </a:ext>
            </a:extLst>
          </p:cNvPr>
          <p:cNvSpPr>
            <a:spLocks noGrp="1"/>
          </p:cNvSpPr>
          <p:nvPr>
            <p:ph type="sldNum" sz="quarter" idx="12"/>
          </p:nvPr>
        </p:nvSpPr>
        <p:spPr/>
        <p:txBody>
          <a:bodyPr/>
          <a:lstStyle/>
          <a:p>
            <a:fld id="{AFC15A54-0B3F-4F0C-920E-C9697521373C}" type="slidenum">
              <a:rPr lang="en-US" smtClean="0"/>
              <a:t>8</a:t>
            </a:fld>
            <a:endParaRPr lang="en-US"/>
          </a:p>
        </p:txBody>
      </p:sp>
      <p:sp>
        <p:nvSpPr>
          <p:cNvPr id="5" name="TextBox 4">
            <a:extLst>
              <a:ext uri="{FF2B5EF4-FFF2-40B4-BE49-F238E27FC236}">
                <a16:creationId xmlns:a16="http://schemas.microsoft.com/office/drawing/2014/main" id="{8CE5A03E-9EFB-CB46-AA32-F65E343CEAB0}"/>
              </a:ext>
            </a:extLst>
          </p:cNvPr>
          <p:cNvSpPr txBox="1"/>
          <p:nvPr/>
        </p:nvSpPr>
        <p:spPr>
          <a:xfrm>
            <a:off x="0" y="380331"/>
            <a:ext cx="9144000" cy="707886"/>
          </a:xfrm>
          <a:prstGeom prst="rect">
            <a:avLst/>
          </a:prstGeom>
          <a:noFill/>
        </p:spPr>
        <p:txBody>
          <a:bodyPr wrap="square" rtlCol="0">
            <a:spAutoFit/>
          </a:bodyPr>
          <a:lstStyle/>
          <a:p>
            <a:pPr algn="ctr"/>
            <a:r>
              <a:rPr lang="en-US" sz="4000" dirty="0">
                <a:solidFill>
                  <a:schemeClr val="bg1"/>
                </a:solidFill>
              </a:rPr>
              <a:t>Black Box Model</a:t>
            </a:r>
          </a:p>
        </p:txBody>
      </p:sp>
      <p:sp>
        <p:nvSpPr>
          <p:cNvPr id="6" name="Rectangle 5">
            <a:extLst>
              <a:ext uri="{FF2B5EF4-FFF2-40B4-BE49-F238E27FC236}">
                <a16:creationId xmlns:a16="http://schemas.microsoft.com/office/drawing/2014/main" id="{C80A3BD6-D812-C444-A872-030C912FEC40}"/>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4A1775C1-3623-4A45-9A16-BFA6B2732DA5}"/>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t>Thermal Loading Calculations</a:t>
            </a:r>
          </a:p>
        </p:txBody>
      </p:sp>
      <p:pic>
        <p:nvPicPr>
          <p:cNvPr id="8" name="Picture 7" descr="http://nau.edu/uploadedImages/NAU_PrimV_2C_R.jpg">
            <a:extLst>
              <a:ext uri="{FF2B5EF4-FFF2-40B4-BE49-F238E27FC236}">
                <a16:creationId xmlns:a16="http://schemas.microsoft.com/office/drawing/2014/main" id="{3A12B91F-6511-5B43-9600-43DCA58BCA38}"/>
              </a:ext>
            </a:extLst>
          </p:cNvPr>
          <p:cNvPicPr/>
          <p:nvPr/>
        </p:nvPicPr>
        <p:blipFill rotWithShape="1">
          <a:blip r:embed="rId3" cstate="print">
            <a:extLst>
              <a:ext uri="{28A0092B-C50C-407E-A947-70E740481C1C}">
                <a14:useLocalDpi xmlns:a14="http://schemas.microsoft.com/office/drawing/2010/main" val="0"/>
              </a:ext>
            </a:extLst>
          </a:blip>
          <a:srcRect l="24106" t="33935" r="24068" b="16428"/>
          <a:stretch/>
        </p:blipFill>
        <p:spPr bwMode="auto">
          <a:xfrm>
            <a:off x="191324" y="283221"/>
            <a:ext cx="584200" cy="712100"/>
          </a:xfrm>
          <a:prstGeom prst="rect">
            <a:avLst/>
          </a:prstGeom>
          <a:noFill/>
          <a:ln>
            <a:noFill/>
          </a:ln>
        </p:spPr>
      </p:pic>
      <p:sp>
        <p:nvSpPr>
          <p:cNvPr id="9" name="TextBox 8">
            <a:extLst>
              <a:ext uri="{FF2B5EF4-FFF2-40B4-BE49-F238E27FC236}">
                <a16:creationId xmlns:a16="http://schemas.microsoft.com/office/drawing/2014/main" id="{425DFC14-F6EE-403E-A5E7-AB9EADE58D35}"/>
              </a:ext>
            </a:extLst>
          </p:cNvPr>
          <p:cNvSpPr txBox="1"/>
          <p:nvPr/>
        </p:nvSpPr>
        <p:spPr>
          <a:xfrm>
            <a:off x="1" y="6657615"/>
            <a:ext cx="9144000" cy="205841"/>
          </a:xfrm>
          <a:prstGeom prst="rect">
            <a:avLst/>
          </a:prstGeom>
          <a:noFill/>
        </p:spPr>
        <p:txBody>
          <a:bodyPr wrap="square" rtlCol="0">
            <a:spAutoFit/>
          </a:bodyPr>
          <a:lstStyle/>
          <a:p>
            <a:pPr algn="ctr"/>
            <a:r>
              <a:rPr lang="en-US" sz="700" dirty="0"/>
              <a:t>Test Fixture for Flight Components ● Lexie Spots ● 26 Feb 2018</a:t>
            </a:r>
          </a:p>
        </p:txBody>
      </p:sp>
    </p:spTree>
    <p:extLst>
      <p:ext uri="{BB962C8B-B14F-4D97-AF65-F5344CB8AC3E}">
        <p14:creationId xmlns:p14="http://schemas.microsoft.com/office/powerpoint/2010/main" val="64469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39A600-94CC-7543-9135-CF6B4FDD78EA}"/>
              </a:ext>
            </a:extLst>
          </p:cNvPr>
          <p:cNvSpPr>
            <a:spLocks noGrp="1"/>
          </p:cNvSpPr>
          <p:nvPr>
            <p:ph type="sldNum" sz="quarter" idx="12"/>
          </p:nvPr>
        </p:nvSpPr>
        <p:spPr/>
        <p:txBody>
          <a:bodyPr/>
          <a:lstStyle/>
          <a:p>
            <a:fld id="{AFC15A54-0B3F-4F0C-920E-C9697521373C}" type="slidenum">
              <a:rPr lang="en-US" smtClean="0"/>
              <a:t>9</a:t>
            </a:fld>
            <a:endParaRPr lang="en-US"/>
          </a:p>
        </p:txBody>
      </p:sp>
      <p:pic>
        <p:nvPicPr>
          <p:cNvPr id="7" name="Picture 6">
            <a:extLst>
              <a:ext uri="{FF2B5EF4-FFF2-40B4-BE49-F238E27FC236}">
                <a16:creationId xmlns:a16="http://schemas.microsoft.com/office/drawing/2014/main" id="{7BFDFD33-407E-2045-88FE-C8C06A2377AE}"/>
              </a:ext>
            </a:extLst>
          </p:cNvPr>
          <p:cNvPicPr>
            <a:picLocks noChangeAspect="1"/>
          </p:cNvPicPr>
          <p:nvPr/>
        </p:nvPicPr>
        <p:blipFill>
          <a:blip r:embed="rId2"/>
          <a:stretch>
            <a:fillRect/>
          </a:stretch>
        </p:blipFill>
        <p:spPr>
          <a:xfrm>
            <a:off x="674096" y="1020732"/>
            <a:ext cx="3306916" cy="1803773"/>
          </a:xfrm>
          <a:prstGeom prst="rect">
            <a:avLst/>
          </a:prstGeom>
        </p:spPr>
      </p:pic>
      <p:pic>
        <p:nvPicPr>
          <p:cNvPr id="10" name="Picture 9">
            <a:extLst>
              <a:ext uri="{FF2B5EF4-FFF2-40B4-BE49-F238E27FC236}">
                <a16:creationId xmlns:a16="http://schemas.microsoft.com/office/drawing/2014/main" id="{43F03E63-80A8-D744-B744-1799346DDDF8}"/>
              </a:ext>
            </a:extLst>
          </p:cNvPr>
          <p:cNvPicPr>
            <a:picLocks noChangeAspect="1"/>
          </p:cNvPicPr>
          <p:nvPr/>
        </p:nvPicPr>
        <p:blipFill>
          <a:blip r:embed="rId3"/>
          <a:stretch>
            <a:fillRect/>
          </a:stretch>
        </p:blipFill>
        <p:spPr>
          <a:xfrm>
            <a:off x="5099753" y="897739"/>
            <a:ext cx="3010924" cy="1923886"/>
          </a:xfrm>
          <a:prstGeom prst="rect">
            <a:avLst/>
          </a:prstGeom>
        </p:spPr>
      </p:pic>
      <p:sp>
        <p:nvSpPr>
          <p:cNvPr id="5" name="Rectangle 4">
            <a:extLst>
              <a:ext uri="{FF2B5EF4-FFF2-40B4-BE49-F238E27FC236}">
                <a16:creationId xmlns:a16="http://schemas.microsoft.com/office/drawing/2014/main" id="{6DA3ECF1-A4EB-5145-821A-2FD77DBFA47D}"/>
              </a:ext>
            </a:extLst>
          </p:cNvPr>
          <p:cNvSpPr/>
          <p:nvPr/>
        </p:nvSpPr>
        <p:spPr>
          <a:xfrm>
            <a:off x="0" y="283222"/>
            <a:ext cx="9144000" cy="712099"/>
          </a:xfrm>
          <a:prstGeom prst="rect">
            <a:avLst/>
          </a:prstGeom>
          <a:solidFill>
            <a:srgbClr val="283A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Designs Considered</a:t>
            </a:r>
          </a:p>
        </p:txBody>
      </p:sp>
      <p:pic>
        <p:nvPicPr>
          <p:cNvPr id="6" name="Picture 5" descr="http://nau.edu/uploadedImages/NAU_PrimV_2C_R.jpg">
            <a:extLst>
              <a:ext uri="{FF2B5EF4-FFF2-40B4-BE49-F238E27FC236}">
                <a16:creationId xmlns:a16="http://schemas.microsoft.com/office/drawing/2014/main" id="{6C8BFB37-2A8D-BE48-A9E4-E6A62A6C826D}"/>
              </a:ext>
            </a:extLst>
          </p:cNvPr>
          <p:cNvPicPr/>
          <p:nvPr/>
        </p:nvPicPr>
        <p:blipFill rotWithShape="1">
          <a:blip r:embed="rId4" cstate="print">
            <a:extLst>
              <a:ext uri="{28A0092B-C50C-407E-A947-70E740481C1C}">
                <a14:useLocalDpi xmlns:a14="http://schemas.microsoft.com/office/drawing/2010/main" val="0"/>
              </a:ext>
            </a:extLst>
          </a:blip>
          <a:srcRect l="24106" t="33935" r="24068" b="16428"/>
          <a:stretch/>
        </p:blipFill>
        <p:spPr bwMode="auto">
          <a:xfrm>
            <a:off x="203200" y="283221"/>
            <a:ext cx="584200" cy="712100"/>
          </a:xfrm>
          <a:prstGeom prst="rect">
            <a:avLst/>
          </a:prstGeom>
          <a:noFill/>
          <a:ln>
            <a:noFill/>
          </a:ln>
        </p:spPr>
      </p:pic>
      <p:pic>
        <p:nvPicPr>
          <p:cNvPr id="8" name="Picture 7">
            <a:extLst>
              <a:ext uri="{FF2B5EF4-FFF2-40B4-BE49-F238E27FC236}">
                <a16:creationId xmlns:a16="http://schemas.microsoft.com/office/drawing/2014/main" id="{5B4C26CC-D6A2-A343-9F66-A6095FFF2CA6}"/>
              </a:ext>
            </a:extLst>
          </p:cNvPr>
          <p:cNvPicPr>
            <a:picLocks noChangeAspect="1"/>
          </p:cNvPicPr>
          <p:nvPr/>
        </p:nvPicPr>
        <p:blipFill>
          <a:blip r:embed="rId5"/>
          <a:stretch>
            <a:fillRect/>
          </a:stretch>
        </p:blipFill>
        <p:spPr>
          <a:xfrm>
            <a:off x="5099753" y="2821626"/>
            <a:ext cx="2687396" cy="3899849"/>
          </a:xfrm>
          <a:prstGeom prst="rect">
            <a:avLst/>
          </a:prstGeom>
        </p:spPr>
      </p:pic>
      <p:pic>
        <p:nvPicPr>
          <p:cNvPr id="9" name="Picture 8">
            <a:extLst>
              <a:ext uri="{FF2B5EF4-FFF2-40B4-BE49-F238E27FC236}">
                <a16:creationId xmlns:a16="http://schemas.microsoft.com/office/drawing/2014/main" id="{3B421848-1BBB-704F-9216-7EDBC03A99DC}"/>
              </a:ext>
            </a:extLst>
          </p:cNvPr>
          <p:cNvPicPr>
            <a:picLocks noChangeAspect="1"/>
          </p:cNvPicPr>
          <p:nvPr/>
        </p:nvPicPr>
        <p:blipFill>
          <a:blip r:embed="rId6"/>
          <a:stretch>
            <a:fillRect/>
          </a:stretch>
        </p:blipFill>
        <p:spPr>
          <a:xfrm>
            <a:off x="970154" y="2903582"/>
            <a:ext cx="2714800" cy="3817894"/>
          </a:xfrm>
          <a:prstGeom prst="rect">
            <a:avLst/>
          </a:prstGeom>
        </p:spPr>
      </p:pic>
      <p:sp>
        <p:nvSpPr>
          <p:cNvPr id="11" name="TextBox 10">
            <a:extLst>
              <a:ext uri="{FF2B5EF4-FFF2-40B4-BE49-F238E27FC236}">
                <a16:creationId xmlns:a16="http://schemas.microsoft.com/office/drawing/2014/main" id="{B7202E0A-1A77-4C64-A3BB-8CB5A446953D}"/>
              </a:ext>
            </a:extLst>
          </p:cNvPr>
          <p:cNvSpPr txBox="1"/>
          <p:nvPr/>
        </p:nvSpPr>
        <p:spPr>
          <a:xfrm>
            <a:off x="1" y="6657615"/>
            <a:ext cx="9144000" cy="205841"/>
          </a:xfrm>
          <a:prstGeom prst="rect">
            <a:avLst/>
          </a:prstGeom>
          <a:noFill/>
        </p:spPr>
        <p:txBody>
          <a:bodyPr wrap="square" rtlCol="0">
            <a:spAutoFit/>
          </a:bodyPr>
          <a:lstStyle/>
          <a:p>
            <a:pPr algn="ctr"/>
            <a:r>
              <a:rPr lang="en-US" sz="700" dirty="0"/>
              <a:t>Test Fixture for Flight Components ● Lexie Spots ● 26 Feb 2018</a:t>
            </a:r>
          </a:p>
        </p:txBody>
      </p:sp>
    </p:spTree>
    <p:extLst>
      <p:ext uri="{BB962C8B-B14F-4D97-AF65-F5344CB8AC3E}">
        <p14:creationId xmlns:p14="http://schemas.microsoft.com/office/powerpoint/2010/main" val="249426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1178</TotalTime>
  <Words>1326</Words>
  <Application>Microsoft Office PowerPoint</Application>
  <PresentationFormat>On-screen Show (4:3)</PresentationFormat>
  <Paragraphs>363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Israel Sotelo</dc:creator>
  <cp:lastModifiedBy>Israel Sotelo</cp:lastModifiedBy>
  <cp:revision>144</cp:revision>
  <dcterms:created xsi:type="dcterms:W3CDTF">2017-12-03T18:19:20Z</dcterms:created>
  <dcterms:modified xsi:type="dcterms:W3CDTF">2018-02-27T05:10:40Z</dcterms:modified>
</cp:coreProperties>
</file>