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302" r:id="rId4"/>
    <p:sldId id="258" r:id="rId5"/>
    <p:sldId id="264" r:id="rId6"/>
    <p:sldId id="259" r:id="rId7"/>
    <p:sldId id="273" r:id="rId8"/>
    <p:sldId id="294" r:id="rId9"/>
    <p:sldId id="265" r:id="rId10"/>
    <p:sldId id="275" r:id="rId11"/>
    <p:sldId id="288" r:id="rId12"/>
    <p:sldId id="297" r:id="rId13"/>
    <p:sldId id="300" r:id="rId14"/>
    <p:sldId id="299" r:id="rId15"/>
    <p:sldId id="296" r:id="rId16"/>
    <p:sldId id="303" r:id="rId17"/>
    <p:sldId id="276" r:id="rId18"/>
    <p:sldId id="261" r:id="rId19"/>
    <p:sldId id="301" r:id="rId20"/>
    <p:sldId id="298" r:id="rId21"/>
    <p:sldId id="266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ECA2"/>
    <a:srgbClr val="2F4731"/>
    <a:srgbClr val="FEC96A"/>
    <a:srgbClr val="FF8601"/>
    <a:srgbClr val="72A376"/>
    <a:srgbClr val="D052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1" autoAdjust="0"/>
    <p:restoredTop sz="94660"/>
  </p:normalViewPr>
  <p:slideViewPr>
    <p:cSldViewPr>
      <p:cViewPr varScale="1">
        <p:scale>
          <a:sx n="75" d="100"/>
          <a:sy n="75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AB6D9-575D-4D63-A45B-E2E2F1BE0AC3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A4097-E154-4B8E-9833-36FB4EFF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6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4680A70-CB0D-47F6-B7BB-370330B0D01C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D58871-830A-4D7A-8AFC-4C01CEEC5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00A8C-4CDB-4A95-AB2E-68DE1A3ADEE9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8871-830A-4D7A-8AFC-4C01CEEC5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FF672-CFBB-44EB-88AB-2B26F2CBA3AA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8871-830A-4D7A-8AFC-4C01CEEC5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21C46-5CBD-4E55-A7B7-05F7F8B9AAD4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8871-830A-4D7A-8AFC-4C01CEEC5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5FEB962-E751-422D-ACAC-26636E6C4C08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D58871-830A-4D7A-8AFC-4C01CEEC5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95904-7C10-4A2F-94B5-63ECF3185299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D58871-830A-4D7A-8AFC-4C01CEEC5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08C8D-CB52-464B-9AF5-E7D478E3B2ED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D58871-830A-4D7A-8AFC-4C01CEEC5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01090-14A9-49BF-ACA5-33417BE39D2C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8871-830A-4D7A-8AFC-4C01CEEC5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1D928F-7465-43A1-9A0A-CC00FD0BE876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58871-830A-4D7A-8AFC-4C01CEEC5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2B64EAF-9EC6-412E-AA8F-1D337F8336AC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D58871-830A-4D7A-8AFC-4C01CEEC5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FF4AC02-A0EA-4D8C-B88F-BF8A87764E47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D58871-830A-4D7A-8AFC-4C01CEEC5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C5C476F-DF88-4AA6-B928-2DB8C8CD3F5B}" type="datetime1">
              <a:rPr lang="en-US" smtClean="0"/>
              <a:pPr/>
              <a:t>5/1/2012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3D58871-830A-4D7A-8AFC-4C01CEEC58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A Universal Design for the Classic Teaching Lectern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91200"/>
            <a:ext cx="9144000" cy="10668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 algn="ctr">
              <a:buClr>
                <a:schemeClr val="bg1"/>
              </a:buClr>
            </a:pP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Robin Schwartz    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•    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Kevin Clark    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•    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 Neisen    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•    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Yoder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alpha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09800" y="2667000"/>
            <a:ext cx="4791075" cy="35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6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1260" cy="1181641"/>
          </a:xfrm>
        </p:spPr>
        <p:txBody>
          <a:bodyPr>
            <a:normAutofit fontScale="90000"/>
          </a:bodyPr>
          <a:lstStyle/>
          <a:p>
            <a:pPr algn="r"/>
            <a:r>
              <a:rPr lang="en-US" b="1" u="sng" dirty="0" smtClean="0"/>
              <a:t>Fall 2011 Research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Professor Interviews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839199" cy="5257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1400" b="1" dirty="0" smtClean="0"/>
          </a:p>
          <a:p>
            <a:pPr marL="45720" indent="0">
              <a:buNone/>
            </a:pPr>
            <a:r>
              <a:rPr lang="en-US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majority of users…</a:t>
            </a:r>
          </a:p>
          <a:p>
            <a:pPr marL="687388"/>
            <a:r>
              <a:rPr lang="en-US" sz="2000" dirty="0" smtClean="0"/>
              <a:t>Prefer standing </a:t>
            </a:r>
            <a:r>
              <a:rPr lang="en-US" sz="2000" i="1" dirty="0" smtClean="0">
                <a:solidFill>
                  <a:srgbClr val="70ECA2"/>
                </a:solidFill>
              </a:rPr>
              <a:t>(“Sitting does not engage students…”)</a:t>
            </a:r>
          </a:p>
          <a:p>
            <a:pPr marL="687388"/>
            <a:r>
              <a:rPr lang="en-US" sz="2000" dirty="0" smtClean="0"/>
              <a:t>Enjoy the freedom to move around the room</a:t>
            </a:r>
          </a:p>
          <a:p>
            <a:pPr marL="687388"/>
            <a:r>
              <a:rPr lang="en-US" sz="2000" dirty="0" smtClean="0"/>
              <a:t>Want easy electronic connectivity</a:t>
            </a:r>
          </a:p>
          <a:p>
            <a:pPr marL="687388"/>
            <a:r>
              <a:rPr lang="en-US" sz="2000" dirty="0" smtClean="0"/>
              <a:t>Need a dedicated room PC</a:t>
            </a:r>
          </a:p>
          <a:p>
            <a:pPr marL="45720" indent="0">
              <a:buNone/>
            </a:pPr>
            <a:endParaRPr lang="en-US" sz="2000" dirty="0" smtClean="0"/>
          </a:p>
          <a:p>
            <a:pPr marL="45720" indent="0">
              <a:buNone/>
            </a:pPr>
            <a:r>
              <a:rPr lang="en-US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substantial amount…</a:t>
            </a:r>
          </a:p>
          <a:p>
            <a:pPr marL="687388"/>
            <a:r>
              <a:rPr lang="en-US" sz="2000" dirty="0" smtClean="0"/>
              <a:t>Want all room controls integrated</a:t>
            </a:r>
          </a:p>
          <a:p>
            <a:pPr marL="687388"/>
            <a:r>
              <a:rPr lang="en-US" sz="2000" dirty="0" smtClean="0"/>
              <a:t>Want less complexity</a:t>
            </a:r>
          </a:p>
          <a:p>
            <a:pPr marL="687388"/>
            <a:r>
              <a:rPr lang="en-US" sz="2000" dirty="0" smtClean="0"/>
              <a:t>Use </a:t>
            </a:r>
            <a:r>
              <a:rPr lang="en-US" sz="2000" i="1" dirty="0" smtClean="0">
                <a:solidFill>
                  <a:srgbClr val="70ECA2"/>
                </a:solidFill>
              </a:rPr>
              <a:t>doc cams</a:t>
            </a:r>
            <a:r>
              <a:rPr lang="en-US" sz="2000" dirty="0" smtClean="0"/>
              <a:t>, when available</a:t>
            </a:r>
          </a:p>
          <a:p>
            <a:pPr marL="687388"/>
            <a:r>
              <a:rPr lang="en-US" sz="2000" dirty="0" smtClean="0"/>
              <a:t>Complained of having to “</a:t>
            </a:r>
            <a:r>
              <a:rPr lang="en-US" sz="2000" i="1" dirty="0" smtClean="0"/>
              <a:t>click slides</a:t>
            </a:r>
            <a:r>
              <a:rPr lang="en-US" sz="2000" dirty="0" smtClean="0"/>
              <a:t>”</a:t>
            </a:r>
          </a:p>
          <a:p>
            <a:pPr marL="45720" indent="0">
              <a:buNone/>
            </a:pPr>
            <a:endParaRPr lang="en-US" sz="2000" dirty="0"/>
          </a:p>
          <a:p>
            <a:pPr marL="45720" indent="0">
              <a:buNone/>
            </a:pPr>
            <a:r>
              <a:rPr lang="en-US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few…</a:t>
            </a:r>
          </a:p>
          <a:p>
            <a:pPr marL="687388"/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Sit frequently during lecture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0" y="6579457"/>
            <a:ext cx="111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Kevin Clark</a:t>
            </a:r>
            <a:endParaRPr lang="en-US" sz="1100" b="1" dirty="0"/>
          </a:p>
        </p:txBody>
      </p:sp>
      <p:sp>
        <p:nvSpPr>
          <p:cNvPr id="29" name="Rectangle 28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uo.JPG"/>
          <p:cNvPicPr>
            <a:picLocks noChangeAspect="1"/>
          </p:cNvPicPr>
          <p:nvPr/>
        </p:nvPicPr>
        <p:blipFill rotWithShape="1">
          <a:blip r:embed="rId2" cstate="screen"/>
          <a:srcRect l="-4274"/>
          <a:stretch/>
        </p:blipFill>
        <p:spPr>
          <a:xfrm>
            <a:off x="6248400" y="1647378"/>
            <a:ext cx="2379160" cy="1828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anchor="ctr" anchorCtr="0"/>
          <a:lstStyle/>
          <a:p>
            <a:pPr algn="r"/>
            <a:r>
              <a:rPr lang="en-US" b="1" dirty="0" smtClean="0"/>
              <a:t>Design Selection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693277"/>
            <a:ext cx="1914728" cy="175516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72400" y="6629400"/>
            <a:ext cx="111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Kevin Clark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172200"/>
            <a:ext cx="2961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Concept 2: Modular Lectern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267200"/>
            <a:ext cx="1727149" cy="19001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3855" y="3448444"/>
            <a:ext cx="2610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Concept 1: Rotary Lectern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4419600"/>
            <a:ext cx="2419009" cy="1678259"/>
          </a:xfrm>
          <a:prstGeom prst="rect">
            <a:avLst/>
          </a:prstGeom>
        </p:spPr>
      </p:pic>
      <p:pic>
        <p:nvPicPr>
          <p:cNvPr id="14" name="Picture 3" descr="\\EGRSHARES\Homes\kc358\Desktop\Lectern\TwoPartKevin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53828" y="1524000"/>
            <a:ext cx="2094572" cy="20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84387" y="3617721"/>
            <a:ext cx="2961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Concept 3: Two-Part Lectern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Two-part concept </a:t>
            </a:r>
            <a:r>
              <a:rPr lang="en-US" dirty="0" smtClean="0"/>
              <a:t>selected by Steelcase. </a:t>
            </a:r>
            <a:r>
              <a:rPr lang="en-US" dirty="0" err="1" smtClean="0"/>
              <a:t>Inc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029200" y="4572000"/>
            <a:ext cx="3650071" cy="1429130"/>
          </a:xfrm>
          <a:prstGeom prst="ellipse">
            <a:avLst/>
          </a:prstGeom>
          <a:noFill/>
          <a:ln>
            <a:solidFill>
              <a:srgbClr val="70EC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H="1" flipV="1">
            <a:off x="6621872" y="4024800"/>
            <a:ext cx="232364" cy="547200"/>
          </a:xfrm>
          <a:prstGeom prst="straightConnector1">
            <a:avLst/>
          </a:prstGeom>
          <a:ln w="38100">
            <a:solidFill>
              <a:srgbClr val="70EC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5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b="1" dirty="0" smtClean="0"/>
              <a:t>Spring User-Testing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S:\Capstone\ME\ME-Cap-03\CAD Photos\2-19\IMG_20120219_1754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80000" y="9906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52401" y="1447800"/>
            <a:ext cx="4571999" cy="52578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" indent="0">
              <a:buFont typeface="Wingdings 2"/>
              <a:buNone/>
            </a:pPr>
            <a:r>
              <a:rPr lang="en-US" sz="1800" i="1" dirty="0" smtClean="0"/>
              <a:t>Reached </a:t>
            </a:r>
            <a:r>
              <a:rPr lang="en-US" sz="1800" b="1" i="1" dirty="0" smtClean="0">
                <a:solidFill>
                  <a:srgbClr val="70ECA2"/>
                </a:solidFill>
              </a:rPr>
              <a:t>53 instructors </a:t>
            </a:r>
            <a:r>
              <a:rPr lang="en-US" sz="1800" i="1" dirty="0" smtClean="0"/>
              <a:t>from various specialties at Northern Arizona University</a:t>
            </a:r>
          </a:p>
          <a:p>
            <a:pPr marL="45720" indent="0">
              <a:buFont typeface="Wingdings 2"/>
              <a:buNone/>
            </a:pPr>
            <a:endParaRPr lang="en-US" sz="1200" b="1" dirty="0" smtClean="0"/>
          </a:p>
          <a:p>
            <a:pPr marL="45720" indent="0">
              <a:buFont typeface="Wingdings 2"/>
              <a:buNone/>
            </a:pP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Suggestions for improvement</a:t>
            </a:r>
          </a:p>
          <a:p>
            <a:pPr marL="687388"/>
            <a:r>
              <a:rPr lang="en-US" sz="1800" dirty="0" smtClean="0"/>
              <a:t>Base cabinet and lectern surface were too large</a:t>
            </a:r>
          </a:p>
          <a:p>
            <a:pPr marL="687388"/>
            <a:r>
              <a:rPr lang="en-US" sz="1800" dirty="0" smtClean="0"/>
              <a:t>Surface must be tilt adjustable</a:t>
            </a:r>
          </a:p>
          <a:p>
            <a:pPr marL="395288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Positive Feedback</a:t>
            </a:r>
          </a:p>
          <a:p>
            <a:pPr marL="688975"/>
            <a:r>
              <a:rPr lang="en-US" sz="1800" dirty="0" smtClean="0"/>
              <a:t>Ease of wheelchair access</a:t>
            </a:r>
          </a:p>
          <a:p>
            <a:pPr marL="688975"/>
            <a:r>
              <a:rPr lang="en-US" sz="1800" dirty="0" smtClean="0"/>
              <a:t>Height adjustment mechanism</a:t>
            </a:r>
          </a:p>
          <a:p>
            <a:pPr marL="688975"/>
            <a:r>
              <a:rPr lang="en-US" sz="1800" dirty="0" smtClean="0"/>
              <a:t>Wireless freedom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Conflicting Feedback</a:t>
            </a:r>
          </a:p>
          <a:p>
            <a:pPr marL="688975"/>
            <a:r>
              <a:rPr lang="en-US" sz="1800" dirty="0" smtClean="0"/>
              <a:t>Necessity of sidewall</a:t>
            </a:r>
          </a:p>
          <a:p>
            <a:pPr marL="688975"/>
            <a:r>
              <a:rPr lang="en-US" sz="1800" dirty="0" smtClean="0"/>
              <a:t>Monitor placement</a:t>
            </a:r>
          </a:p>
          <a:p>
            <a:pPr marL="688975"/>
            <a:r>
              <a:rPr lang="en-US" sz="1800" dirty="0" smtClean="0"/>
              <a:t>Power source</a:t>
            </a:r>
            <a:endParaRPr lang="en-US" sz="1800" dirty="0"/>
          </a:p>
          <a:p>
            <a:pPr marL="688975"/>
            <a:endParaRPr lang="en-US" sz="1800" dirty="0" smtClean="0"/>
          </a:p>
          <a:p>
            <a:pPr marL="688975"/>
            <a:endParaRPr lang="en-US" sz="1800" dirty="0"/>
          </a:p>
          <a:p>
            <a:pPr marL="0" indent="0">
              <a:buNone/>
            </a:pPr>
            <a:endParaRPr lang="en-US" sz="1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687388"/>
            <a:endParaRPr lang="en-US" sz="1800" dirty="0" smtClean="0"/>
          </a:p>
          <a:p>
            <a:pPr marL="45720" indent="0">
              <a:buFont typeface="Wingdings 2"/>
              <a:buNone/>
            </a:pPr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3581400"/>
            <a:ext cx="33718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772400" y="6629400"/>
            <a:ext cx="111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Kevin Clark</a:t>
            </a:r>
            <a:endParaRPr lang="en-US" sz="1100" b="1" dirty="0"/>
          </a:p>
        </p:txBody>
      </p:sp>
      <p:sp>
        <p:nvSpPr>
          <p:cNvPr id="31" name="Rectangle 30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5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9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5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3453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Application of User-Test Results</a:t>
            </a:r>
            <a:endParaRPr lang="en-US" sz="4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027083"/>
              </p:ext>
            </p:extLst>
          </p:nvPr>
        </p:nvGraphicFramePr>
        <p:xfrm>
          <a:off x="304800" y="838200"/>
          <a:ext cx="8610600" cy="578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02"/>
                <a:gridCol w="3643553"/>
                <a:gridCol w="4582645"/>
              </a:tblGrid>
              <a:tr h="3917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Interview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Outcome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EC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 Rounded MT Bol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Design</a:t>
                      </a:r>
                      <a:r>
                        <a:rPr lang="en-U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Rounded MT Bold" pitchFamily="34" charset="0"/>
                        </a:rPr>
                        <a:t> Addition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ECA2"/>
                    </a:solidFill>
                  </a:tcPr>
                </a:tc>
              </a:tr>
              <a:tr h="1036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131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2</a:t>
                      </a:r>
                      <a:endParaRPr lang="en-US" sz="2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1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5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82880"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581400" y="1066800"/>
            <a:ext cx="1524000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1447800"/>
            <a:ext cx="358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Wanted more freedom to move around the room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600200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Attach casters, and reduce overall weight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514600"/>
            <a:ext cx="3505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surface of the foam prototype was excessively large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2514600"/>
            <a:ext cx="441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Use an open textbook and piece of </a:t>
            </a:r>
          </a:p>
          <a:p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8.5 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x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11” paper to size final surface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505200"/>
            <a:ext cx="358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vertical computer monitors are a barrier between teacher and students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9600" y="3657600"/>
            <a:ext cx="449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Inlay a monitor into the surface, which can be written upon, or tilted upwards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4724400"/>
            <a:ext cx="3505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angled surfaces are more comfortable to use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4724400"/>
            <a:ext cx="449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Design a mechanism that allows entire surface to tilt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5791200"/>
            <a:ext cx="358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conflicting  preferences on type of power source for the lectern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5638800"/>
            <a:ext cx="4495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Specify an 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uninterrupted power supply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which can run on battery power, or be bypassed with outlet power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2400" y="6629400"/>
            <a:ext cx="111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Kevin Clark</a:t>
            </a:r>
            <a:endParaRPr lang="en-US" sz="1100" b="1" dirty="0"/>
          </a:p>
        </p:txBody>
      </p:sp>
      <p:sp>
        <p:nvSpPr>
          <p:cNvPr id="43" name="Rectangle 42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2971800"/>
            <a:ext cx="3362325" cy="24481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1" name="Picture 7" descr="http://www.powercom-usa.com/ProductImg/ps2f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1600200"/>
            <a:ext cx="5029200" cy="29583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7" name="TextBox 66"/>
          <p:cNvSpPr txBox="1"/>
          <p:nvPr/>
        </p:nvSpPr>
        <p:spPr>
          <a:xfrm>
            <a:off x="3657600" y="4572000"/>
            <a:ext cx="1828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Powercom</a:t>
            </a:r>
            <a:r>
              <a:rPr lang="en-US" dirty="0" smtClean="0">
                <a:solidFill>
                  <a:sysClr val="windowText" lastClr="000000"/>
                </a:solidFill>
              </a:rPr>
              <a:t> UPS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68" name="Picture 67" descr="text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886200" y="3733800"/>
            <a:ext cx="4953000" cy="276941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C5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C5B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C5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C5B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C5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C5B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C5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C5B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20" grpId="0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3917138"/>
            <a:ext cx="3886200" cy="2359837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0" y="0"/>
            <a:ext cx="5181600" cy="889464"/>
          </a:xfrm>
        </p:spPr>
        <p:txBody>
          <a:bodyPr anchor="ctr" anchorCtr="0"/>
          <a:lstStyle/>
          <a:p>
            <a:pPr algn="r"/>
            <a:r>
              <a:rPr lang="en-US" b="1" dirty="0" smtClean="0"/>
              <a:t>Design Lifecycle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72400" y="6629400"/>
            <a:ext cx="111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Kevin Clark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3429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Prototype for user testing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914400"/>
            <a:ext cx="2819400" cy="257733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838200"/>
            <a:ext cx="2971800" cy="23783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62000" y="381000"/>
            <a:ext cx="1752600" cy="369332"/>
          </a:xfrm>
          <a:prstGeom prst="rect">
            <a:avLst/>
          </a:prstGeom>
          <a:solidFill>
            <a:srgbClr val="70ECA2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January 2012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57800" y="3886200"/>
            <a:ext cx="3352800" cy="238684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04800" y="32004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Refined chosen concept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914400" y="63246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Surface tilt mechanism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800600" y="62484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Adjustable mount for inlayed monitor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162800" y="1371600"/>
            <a:ext cx="1752600" cy="369332"/>
          </a:xfrm>
          <a:prstGeom prst="rect">
            <a:avLst/>
          </a:prstGeom>
          <a:solidFill>
            <a:srgbClr val="70ECA2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February 2012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91400" y="3810000"/>
            <a:ext cx="1524000" cy="369332"/>
          </a:xfrm>
          <a:prstGeom prst="rect">
            <a:avLst/>
          </a:prstGeom>
          <a:solidFill>
            <a:srgbClr val="70ECA2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April 2012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4600" y="3962400"/>
            <a:ext cx="1524000" cy="369332"/>
          </a:xfrm>
          <a:prstGeom prst="rect">
            <a:avLst/>
          </a:prstGeom>
          <a:solidFill>
            <a:srgbClr val="70ECA2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March 2012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352800" y="1676400"/>
            <a:ext cx="762000" cy="457200"/>
          </a:xfrm>
          <a:prstGeom prst="straightConnector1">
            <a:avLst/>
          </a:prstGeom>
          <a:ln w="57150">
            <a:solidFill>
              <a:srgbClr val="70ECA2"/>
            </a:solidFill>
            <a:tailEnd type="arrow"/>
          </a:ln>
          <a:effectLst>
            <a:glow rad="101600">
              <a:srgbClr val="2F4731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29000" y="2895600"/>
            <a:ext cx="762000" cy="838200"/>
          </a:xfrm>
          <a:prstGeom prst="straightConnector1">
            <a:avLst/>
          </a:prstGeom>
          <a:ln w="57150">
            <a:solidFill>
              <a:srgbClr val="70ECA2"/>
            </a:solidFill>
            <a:tailEnd type="arrow"/>
          </a:ln>
          <a:effectLst>
            <a:glow rad="101600">
              <a:srgbClr val="2F4731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191000" y="4953000"/>
            <a:ext cx="990600" cy="457200"/>
          </a:xfrm>
          <a:prstGeom prst="straightConnector1">
            <a:avLst/>
          </a:prstGeom>
          <a:ln w="57150">
            <a:solidFill>
              <a:srgbClr val="70ECA2"/>
            </a:solidFill>
            <a:tailEnd type="arrow"/>
          </a:ln>
          <a:effectLst>
            <a:glow rad="101600">
              <a:srgbClr val="2F4731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5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9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0" grpId="0"/>
      <p:bldP spid="30" grpId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2362200"/>
            <a:ext cx="4495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342900"/>
            <a:r>
              <a:rPr lang="en-US" sz="2800" b="1" u="sng" dirty="0" smtClean="0">
                <a:solidFill>
                  <a:srgbClr val="70ECA2"/>
                </a:solidFill>
              </a:rPr>
              <a:t>Mobile lectern</a:t>
            </a:r>
          </a:p>
          <a:p>
            <a:pPr marL="401638" indent="-342900"/>
            <a:endParaRPr lang="en-US" sz="1000" b="1" dirty="0" smtClean="0">
              <a:solidFill>
                <a:srgbClr val="70ECA2"/>
              </a:solidFill>
            </a:endParaRPr>
          </a:p>
          <a:p>
            <a:pPr marL="341313" lvl="1" indent="-285750">
              <a:buFont typeface="Arial" pitchFamily="34" charset="0"/>
              <a:buChar char="•"/>
            </a:pPr>
            <a:r>
              <a:rPr lang="en-US" sz="2000" dirty="0" smtClean="0"/>
              <a:t>spring-assisted, height and tilt adjustability</a:t>
            </a:r>
          </a:p>
          <a:p>
            <a:pPr marL="341313" lvl="1" indent="-285750">
              <a:buFont typeface="Arial" pitchFamily="34" charset="0"/>
              <a:buChar char="•"/>
            </a:pPr>
            <a:endParaRPr lang="en-US" sz="1000" dirty="0" smtClean="0"/>
          </a:p>
          <a:p>
            <a:pPr marL="341313" lvl="1" indent="-285750">
              <a:buFont typeface="Arial" pitchFamily="34" charset="0"/>
              <a:buChar char="•"/>
            </a:pPr>
            <a:r>
              <a:rPr lang="en-US" sz="2000" dirty="0" smtClean="0"/>
              <a:t>completely wireless</a:t>
            </a:r>
          </a:p>
          <a:p>
            <a:pPr marL="688975" lvl="1" indent="-168275">
              <a:buFont typeface="Arial" pitchFamily="34" charset="0"/>
              <a:buChar char="•"/>
            </a:pPr>
            <a:r>
              <a:rPr lang="en-US" sz="2000" i="1" dirty="0" smtClean="0"/>
              <a:t>12 hours battery power</a:t>
            </a:r>
          </a:p>
          <a:p>
            <a:pPr marL="341313" lvl="1" indent="-285750">
              <a:buFont typeface="Arial" pitchFamily="34" charset="0"/>
              <a:buChar char="•"/>
            </a:pPr>
            <a:endParaRPr lang="en-US" sz="1000" i="1" dirty="0" smtClean="0"/>
          </a:p>
          <a:p>
            <a:pPr marL="341313" lvl="1" indent="-285750">
              <a:buFont typeface="Arial" pitchFamily="34" charset="0"/>
              <a:buChar char="•"/>
            </a:pPr>
            <a:r>
              <a:rPr lang="en-US" sz="2000" dirty="0" smtClean="0"/>
              <a:t>inlayed, adjustable computer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724400" y="228600"/>
            <a:ext cx="4191000" cy="1143000"/>
          </a:xfrm>
        </p:spPr>
        <p:txBody>
          <a:bodyPr anchor="ctr" anchorCtr="0"/>
          <a:lstStyle/>
          <a:p>
            <a:pPr algn="r"/>
            <a:r>
              <a:rPr lang="en-US" b="1" dirty="0" smtClean="0"/>
              <a:t>Final Product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2133600"/>
            <a:ext cx="449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342900"/>
            <a:r>
              <a:rPr lang="en-US" sz="2800" b="1" u="sng" dirty="0" smtClean="0">
                <a:solidFill>
                  <a:srgbClr val="70ECA2"/>
                </a:solidFill>
              </a:rPr>
              <a:t>Stationary base</a:t>
            </a:r>
          </a:p>
          <a:p>
            <a:pPr marL="401638" indent="-342900"/>
            <a:endParaRPr lang="en-US" sz="1000" b="1" u="sng" dirty="0" smtClean="0">
              <a:solidFill>
                <a:srgbClr val="70ECA2"/>
              </a:solidFill>
            </a:endParaRPr>
          </a:p>
          <a:p>
            <a:pPr marL="225425" lvl="1" indent="-169863">
              <a:buFont typeface="Arial" pitchFamily="34" charset="0"/>
              <a:buChar char="•"/>
            </a:pPr>
            <a:r>
              <a:rPr lang="en-US" sz="2000" dirty="0" smtClean="0"/>
              <a:t>ventilated AV housing</a:t>
            </a:r>
          </a:p>
          <a:p>
            <a:pPr marL="225425" lvl="1" indent="-169863">
              <a:buFont typeface="Arial" pitchFamily="34" charset="0"/>
              <a:buChar char="•"/>
            </a:pPr>
            <a:endParaRPr lang="en-US" sz="1000" dirty="0" smtClean="0"/>
          </a:p>
          <a:p>
            <a:pPr marL="225425" lvl="1" indent="-169863">
              <a:buFont typeface="Arial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oc cam storage</a:t>
            </a:r>
          </a:p>
          <a:p>
            <a:pPr marL="225425" lvl="1" indent="-169863">
              <a:buFont typeface="Arial" pitchFamily="34" charset="0"/>
              <a:buChar char="•"/>
            </a:pPr>
            <a:endParaRPr lang="en-US" sz="1000" dirty="0" smtClean="0"/>
          </a:p>
          <a:p>
            <a:pPr marL="225425" lvl="1" indent="-169863">
              <a:buFont typeface="Arial" pitchFamily="34" charset="0"/>
              <a:buChar char="•"/>
            </a:pPr>
            <a:r>
              <a:rPr lang="en-US" sz="2000" dirty="0" smtClean="0"/>
              <a:t>slide-out AV rack, accessible through side (</a:t>
            </a:r>
            <a:r>
              <a:rPr lang="en-US" sz="2000" i="1" dirty="0" smtClean="0"/>
              <a:t>IT use</a:t>
            </a:r>
            <a:r>
              <a:rPr lang="en-US" sz="2000" dirty="0" smtClean="0"/>
              <a:t>) </a:t>
            </a:r>
          </a:p>
          <a:p>
            <a:pPr marL="225425" lvl="1" indent="-169863">
              <a:buFont typeface="Arial" pitchFamily="34" charset="0"/>
              <a:buChar char="•"/>
            </a:pPr>
            <a:endParaRPr lang="en-US" sz="1000" dirty="0" smtClean="0"/>
          </a:p>
          <a:p>
            <a:pPr marL="225425" lvl="1" indent="-169863">
              <a:buFont typeface="Arial" pitchFamily="34" charset="0"/>
              <a:buChar char="•"/>
            </a:pPr>
            <a:r>
              <a:rPr lang="en-US" sz="2000" dirty="0" smtClean="0"/>
              <a:t>access to PC tower</a:t>
            </a:r>
          </a:p>
          <a:p>
            <a:pPr marL="225425" lvl="1" indent="-169863">
              <a:buFont typeface="Arial" pitchFamily="34" charset="0"/>
              <a:buChar char="•"/>
            </a:pPr>
            <a:endParaRPr lang="en-US" sz="1000" dirty="0" smtClean="0"/>
          </a:p>
          <a:p>
            <a:pPr marL="225425" lvl="1" indent="-169863">
              <a:buFont typeface="Arial" pitchFamily="34" charset="0"/>
              <a:buChar char="•"/>
            </a:pPr>
            <a:r>
              <a:rPr lang="en-US" sz="2000" dirty="0" smtClean="0"/>
              <a:t>customizable Soto</a:t>
            </a:r>
            <a:r>
              <a:rPr lang="en-US" sz="1600" baseline="50000" dirty="0" smtClean="0"/>
              <a:t>TM</a:t>
            </a:r>
            <a:r>
              <a:rPr lang="en-US" sz="2000" dirty="0" smtClean="0"/>
              <a:t> Rail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888" y="2093079"/>
            <a:ext cx="449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342900"/>
            <a:r>
              <a:rPr lang="en-US" sz="2800" b="1" u="sng" dirty="0" smtClean="0">
                <a:solidFill>
                  <a:srgbClr val="70ECA2"/>
                </a:solidFill>
              </a:rPr>
              <a:t>Together</a:t>
            </a:r>
          </a:p>
          <a:p>
            <a:pPr marL="284163" indent="-342900"/>
            <a:endParaRPr lang="en-US" sz="1000" b="1" u="sng" dirty="0" smtClean="0">
              <a:solidFill>
                <a:srgbClr val="70ECA2"/>
              </a:solidFill>
            </a:endParaRPr>
          </a:p>
          <a:p>
            <a:pPr marL="231775" indent="-177800">
              <a:buFont typeface="Arial" pitchFamily="34" charset="0"/>
              <a:buChar char="•"/>
            </a:pPr>
            <a:r>
              <a:rPr lang="en-US" sz="2000" dirty="0" smtClean="0"/>
              <a:t>compliant with </a:t>
            </a:r>
            <a:r>
              <a:rPr lang="en-US" sz="2000" b="1" dirty="0" smtClean="0"/>
              <a:t>2010 ADA standards</a:t>
            </a:r>
          </a:p>
          <a:p>
            <a:pPr marL="231775" indent="-177800">
              <a:buFont typeface="Arial" pitchFamily="34" charset="0"/>
              <a:buChar char="•"/>
            </a:pPr>
            <a:endParaRPr lang="en-US" sz="1000" dirty="0" smtClean="0"/>
          </a:p>
          <a:p>
            <a:pPr marL="231775" indent="-177800">
              <a:buFont typeface="Arial" pitchFamily="34" charset="0"/>
              <a:buChar char="•"/>
            </a:pPr>
            <a:r>
              <a:rPr lang="en-US" sz="2000" dirty="0" smtClean="0"/>
              <a:t>60” work surface, with desk seating</a:t>
            </a:r>
          </a:p>
          <a:p>
            <a:pPr marL="231775" indent="-177800">
              <a:buFont typeface="Arial" pitchFamily="34" charset="0"/>
              <a:buChar char="•"/>
            </a:pPr>
            <a:endParaRPr lang="en-US" sz="1000" dirty="0" smtClean="0"/>
          </a:p>
          <a:p>
            <a:pPr marL="231775" indent="-177800">
              <a:buFont typeface="Arial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aptop/tablet connectivity</a:t>
            </a:r>
          </a:p>
          <a:p>
            <a:pPr marL="231775" indent="-177800">
              <a:buFont typeface="Arial" pitchFamily="34" charset="0"/>
              <a:buChar char="•"/>
            </a:pPr>
            <a:endParaRPr lang="en-US" sz="2000" dirty="0" smtClean="0"/>
          </a:p>
          <a:p>
            <a:pPr marL="231775" indent="-177800">
              <a:buFont typeface="Arial" pitchFamily="34" charset="0"/>
              <a:buChar char="•"/>
            </a:pPr>
            <a:r>
              <a:rPr lang="en-US" sz="2000" dirty="0" smtClean="0"/>
              <a:t>Spill-proof outlets </a:t>
            </a:r>
            <a:r>
              <a:rPr lang="en-US" i="1" dirty="0" smtClean="0"/>
              <a:t>(Byrne Electrical)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6096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342900"/>
            <a:r>
              <a:rPr lang="en-US" sz="2000" b="1" dirty="0" smtClean="0">
                <a:solidFill>
                  <a:srgbClr val="70ECA2"/>
                </a:solidFill>
              </a:rPr>
              <a:t>[2] Stationary base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228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342900"/>
            <a:r>
              <a:rPr lang="en-US" sz="2000" b="1" dirty="0" smtClean="0">
                <a:solidFill>
                  <a:srgbClr val="70ECA2"/>
                </a:solidFill>
              </a:rPr>
              <a:t>[1] Mobile lectern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07988"/>
            <a:r>
              <a:rPr lang="en-US" sz="2000" b="1" dirty="0" smtClean="0">
                <a:solidFill>
                  <a:srgbClr val="70ECA2"/>
                </a:solidFill>
              </a:rPr>
              <a:t>[3] Together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0" y="6629400"/>
            <a:ext cx="111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Adam Yoder</a:t>
            </a:r>
            <a:endParaRPr lang="en-US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447800"/>
            <a:ext cx="441117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3429000"/>
            <a:ext cx="3797113" cy="31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00" y="1676400"/>
            <a:ext cx="3763545" cy="4495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29200" y="1447800"/>
            <a:ext cx="2640152" cy="26574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38800" y="4191000"/>
            <a:ext cx="2772833" cy="243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765"/>
          <a:stretch/>
        </p:blipFill>
        <p:spPr bwMode="auto">
          <a:xfrm>
            <a:off x="4876800" y="2362200"/>
            <a:ext cx="41116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876800" y="2286000"/>
            <a:ext cx="4067736" cy="3352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269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16" grpId="0"/>
      <p:bldP spid="17" grpId="1"/>
      <p:bldP spid="17" grpId="2"/>
      <p:bldP spid="17" grpId="3"/>
      <p:bldP spid="18" grpId="0"/>
      <p:bldP spid="18" grpId="1"/>
      <p:bldP spid="18" grpId="2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r"/>
            <a:r>
              <a:rPr lang="en-US" b="1" u="sng" dirty="0" smtClean="0"/>
              <a:t>Final Product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Bill of Materials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6537718"/>
              </p:ext>
            </p:extLst>
          </p:nvPr>
        </p:nvGraphicFramePr>
        <p:xfrm>
          <a:off x="304800" y="1524000"/>
          <a:ext cx="855410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524000"/>
                <a:gridCol w="3067706"/>
              </a:tblGrid>
              <a:tr h="346154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Item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Quantity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Vendor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Steelcase </a:t>
                      </a:r>
                      <a:r>
                        <a:rPr lang="en-US" sz="1700" dirty="0" err="1" smtClean="0">
                          <a:solidFill>
                            <a:schemeClr val="bg1"/>
                          </a:solidFill>
                        </a:rPr>
                        <a:t>Airtouch</a:t>
                      </a:r>
                      <a:r>
                        <a:rPr kumimoji="0" lang="en-US" sz="17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column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Steelcase Inc.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HOST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AV rack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Steelcase Inc.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solidFill>
                            <a:schemeClr val="bg1"/>
                          </a:solidFill>
                        </a:rPr>
                        <a:t>Soto</a:t>
                      </a:r>
                      <a:r>
                        <a:rPr lang="en-US" sz="1700" baseline="50000" dirty="0" err="1" smtClean="0">
                          <a:solidFill>
                            <a:schemeClr val="bg1"/>
                          </a:solidFill>
                        </a:rPr>
                        <a:t>TM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rail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0" baseline="0" dirty="0" smtClean="0">
                          <a:solidFill>
                            <a:schemeClr val="bg1"/>
                          </a:solidFill>
                        </a:rPr>
                        <a:t>Steelcase Inc.</a:t>
                      </a:r>
                      <a:endParaRPr lang="en-US" sz="17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19” </a:t>
                      </a:r>
                      <a:r>
                        <a:rPr lang="en-US" sz="1700" baseline="0" dirty="0" err="1" smtClean="0">
                          <a:solidFill>
                            <a:schemeClr val="bg1"/>
                          </a:solidFill>
                        </a:rPr>
                        <a:t>flatscreen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monitor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wireless KVM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Cables Unlimited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uninterrupted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power supply </a:t>
                      </a:r>
                      <a:r>
                        <a:rPr lang="en-US" sz="1700" i="1" baseline="0" dirty="0" smtClean="0">
                          <a:solidFill>
                            <a:schemeClr val="bg1"/>
                          </a:solidFill>
                        </a:rPr>
                        <a:t>(500VA)</a:t>
                      </a:r>
                      <a:endParaRPr lang="en-US" sz="17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solidFill>
                            <a:schemeClr val="bg1"/>
                          </a:solidFill>
                        </a:rPr>
                        <a:t>Powercom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solidFill>
                            <a:schemeClr val="bg1"/>
                          </a:solidFill>
                        </a:rPr>
                        <a:t>Axil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-Z</a:t>
                      </a:r>
                      <a:r>
                        <a:rPr lang="en-US" sz="1700" baseline="5000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power faceplates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Byrne Electric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¾” laminate 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64 sq. ft.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Associated Woodworks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bolts,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washers, &amp; spacers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Ace Hardware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threaded casters</a:t>
                      </a:r>
                      <a:endParaRPr lang="en-US" sz="17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McMaster Carr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2400" y="6629400"/>
            <a:ext cx="111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Adam Yoder</a:t>
            </a:r>
            <a:endParaRPr lang="en-US" sz="11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304800"/>
            <a:ext cx="1600200" cy="99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304800"/>
            <a:ext cx="1206313" cy="100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7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 anchor="ctr" anchorCtr="0"/>
          <a:lstStyle/>
          <a:p>
            <a:pPr algn="r"/>
            <a:r>
              <a:rPr lang="en-US" b="1" dirty="0" smtClean="0"/>
              <a:t>Budget Details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7627917"/>
              </p:ext>
            </p:extLst>
          </p:nvPr>
        </p:nvGraphicFramePr>
        <p:xfrm>
          <a:off x="228600" y="1219200"/>
          <a:ext cx="86868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105"/>
                <a:gridCol w="1580495"/>
                <a:gridCol w="3886200"/>
              </a:tblGrid>
              <a:tr h="346154"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/>
                        <a:t>Item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Cost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Source</a:t>
                      </a:r>
                      <a:endParaRPr lang="en-US" sz="1700" dirty="0"/>
                    </a:p>
                  </a:txBody>
                  <a:tcPr/>
                </a:tc>
              </a:tr>
              <a:tr h="2743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Initial Prototype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Foam, threaded rod,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glue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$57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Home Depot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743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Final Prototype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solidFill>
                            <a:schemeClr val="bg1"/>
                          </a:solidFill>
                        </a:rPr>
                        <a:t>Airtouch</a:t>
                      </a:r>
                      <a:r>
                        <a:rPr kumimoji="0" lang="en-US" sz="17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column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$650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Steelcase Inc.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HOST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AV Rack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$430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Steelcase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Inc.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Soto</a:t>
                      </a:r>
                      <a:r>
                        <a:rPr lang="en-US" sz="1700" baseline="5000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 Rail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$250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0" baseline="0" dirty="0" smtClean="0">
                          <a:solidFill>
                            <a:schemeClr val="bg1"/>
                          </a:solidFill>
                        </a:rPr>
                        <a:t>Steelcase Inc.</a:t>
                      </a:r>
                      <a:endParaRPr lang="en-US" sz="17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computer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monitor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$125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custom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laminate surface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$75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0" dirty="0" smtClean="0">
                          <a:solidFill>
                            <a:schemeClr val="bg1"/>
                          </a:solidFill>
                        </a:rPr>
                        <a:t>AZ Top Shop</a:t>
                      </a:r>
                      <a:endParaRPr lang="en-US" sz="17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fasteners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$11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Ace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Hardware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electronic components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$110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Newegg.com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solidFill>
                            <a:schemeClr val="bg1"/>
                          </a:solidFill>
                        </a:rPr>
                        <a:t>Axil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-Z</a:t>
                      </a:r>
                      <a:r>
                        <a:rPr lang="en-US" sz="1700" baseline="50000" dirty="0" smtClean="0">
                          <a:solidFill>
                            <a:schemeClr val="bg1"/>
                          </a:solidFill>
                        </a:rPr>
                        <a:t>TM 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aceplates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$0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Byrne Electrical,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donation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custom cabinet base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$0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bg1"/>
                          </a:solidFill>
                        </a:rPr>
                        <a:t>Associated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</a:rPr>
                        <a:t> Woodworks</a:t>
                      </a:r>
                      <a:endParaRPr lang="en-US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OVERALL TOTAL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$1,708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2400" y="6629400"/>
            <a:ext cx="111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Adam Yoder</a:t>
            </a:r>
            <a:endParaRPr lang="en-US" sz="11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7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359" y="1431073"/>
            <a:ext cx="8686800" cy="5181600"/>
          </a:xfrm>
        </p:spPr>
        <p:txBody>
          <a:bodyPr>
            <a:normAutofit fontScale="92500" lnSpcReduction="20000"/>
          </a:bodyPr>
          <a:lstStyle/>
          <a:p>
            <a:pPr marL="45720" indent="0">
              <a:buClrTx/>
              <a:buNone/>
            </a:pPr>
            <a:r>
              <a:rPr lang="en-US" sz="21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Phase 1</a:t>
            </a:r>
            <a:r>
              <a:rPr lang="en-US" sz="2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Background research and concepts</a:t>
            </a:r>
          </a:p>
          <a:p>
            <a:pPr marL="736600" indent="-338138">
              <a:buClrTx/>
            </a:pPr>
            <a:r>
              <a:rPr lang="en-US" sz="1600" i="1" dirty="0" smtClean="0"/>
              <a:t>October 1</a:t>
            </a:r>
            <a:r>
              <a:rPr lang="en-US" sz="1600" i="1" baseline="30000" dirty="0" smtClean="0"/>
              <a:t>st </a:t>
            </a:r>
            <a:r>
              <a:rPr lang="en-US" sz="1600" i="1" dirty="0" smtClean="0"/>
              <a:t>, 2011 – January 16</a:t>
            </a:r>
            <a:r>
              <a:rPr lang="en-US" sz="1600" i="1" baseline="30000" dirty="0" smtClean="0"/>
              <a:t>th </a:t>
            </a:r>
            <a:r>
              <a:rPr lang="en-US" sz="1600" i="1" dirty="0" smtClean="0"/>
              <a:t>, 2012</a:t>
            </a:r>
          </a:p>
          <a:p>
            <a:pPr marL="736600" indent="-338138">
              <a:buClrTx/>
            </a:pPr>
            <a:endParaRPr lang="en-US" sz="21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" indent="0">
              <a:buClrTx/>
              <a:buNone/>
            </a:pPr>
            <a:r>
              <a:rPr lang="en-US" sz="21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Phase 2:</a:t>
            </a:r>
            <a:r>
              <a:rPr lang="en-US" sz="2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Form and function</a:t>
            </a:r>
          </a:p>
          <a:p>
            <a:pPr marL="736600" indent="-338138">
              <a:lnSpc>
                <a:spcPct val="120000"/>
              </a:lnSpc>
              <a:buClrTx/>
            </a:pPr>
            <a:r>
              <a:rPr lang="en-US" sz="1600" i="1" dirty="0" smtClean="0"/>
              <a:t>January 16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- February 14</a:t>
            </a:r>
            <a:r>
              <a:rPr lang="en-US" sz="1600" i="1" baseline="30000" dirty="0" smtClean="0"/>
              <a:t>th</a:t>
            </a:r>
          </a:p>
          <a:p>
            <a:pPr marL="736600" indent="-338138">
              <a:lnSpc>
                <a:spcPct val="120000"/>
              </a:lnSpc>
              <a:buClrTx/>
            </a:pPr>
            <a:r>
              <a:rPr lang="en-US" sz="1600" b="1" dirty="0" smtClean="0">
                <a:solidFill>
                  <a:srgbClr val="70ECA2"/>
                </a:solidFill>
              </a:rPr>
              <a:t>Completed CAD assembly</a:t>
            </a:r>
          </a:p>
          <a:p>
            <a:pPr marL="736600" indent="-338138">
              <a:buClrTx/>
            </a:pPr>
            <a:endParaRPr lang="en-US" sz="2100" dirty="0" smtClean="0">
              <a:solidFill>
                <a:srgbClr val="92D050"/>
              </a:solidFill>
            </a:endParaRPr>
          </a:p>
          <a:p>
            <a:pPr marL="45720" indent="0">
              <a:buClrTx/>
              <a:buNone/>
            </a:pPr>
            <a:r>
              <a:rPr lang="en-US" sz="21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Phase 3:</a:t>
            </a:r>
            <a:r>
              <a:rPr lang="en-US" sz="2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Seating &amp; wheelchair accommodation</a:t>
            </a:r>
          </a:p>
          <a:p>
            <a:pPr marL="736600" indent="-338138">
              <a:buClrTx/>
            </a:pPr>
            <a:r>
              <a:rPr lang="en-US" sz="1600" i="1" dirty="0" smtClean="0"/>
              <a:t>February 14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- February 26</a:t>
            </a:r>
            <a:r>
              <a:rPr lang="en-US" sz="1600" i="1" baseline="30000" dirty="0" smtClean="0"/>
              <a:t>th </a:t>
            </a:r>
          </a:p>
          <a:p>
            <a:pPr marL="736600" indent="-338138">
              <a:buClrTx/>
            </a:pPr>
            <a:endParaRPr lang="en-US" sz="2100" dirty="0">
              <a:solidFill>
                <a:schemeClr val="tx1">
                  <a:lumMod val="75000"/>
                </a:schemeClr>
              </a:solidFill>
            </a:endParaRPr>
          </a:p>
          <a:p>
            <a:pPr marL="45720" indent="0">
              <a:buClrTx/>
              <a:buNone/>
            </a:pPr>
            <a:r>
              <a:rPr lang="en-US" sz="21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Phase 4:</a:t>
            </a:r>
            <a:r>
              <a:rPr lang="en-US" sz="2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Modularization and adjustability</a:t>
            </a:r>
          </a:p>
          <a:p>
            <a:pPr marL="736600" indent="-338138">
              <a:buClrTx/>
            </a:pPr>
            <a:r>
              <a:rPr lang="en-US" sz="1600" i="1" dirty="0" smtClean="0"/>
              <a:t>February 19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– March 8</a:t>
            </a:r>
            <a:r>
              <a:rPr lang="en-US" sz="1600" i="1" baseline="30000" dirty="0" smtClean="0"/>
              <a:t>th</a:t>
            </a:r>
            <a:endParaRPr lang="en-US" sz="1600" i="1" dirty="0" smtClean="0"/>
          </a:p>
          <a:p>
            <a:pPr marL="736600" indent="-338138">
              <a:buClrTx/>
            </a:pPr>
            <a:r>
              <a:rPr lang="en-US" sz="1600" b="1" dirty="0" smtClean="0">
                <a:solidFill>
                  <a:srgbClr val="70ECA2"/>
                </a:solidFill>
              </a:rPr>
              <a:t>Included user testing with Prototype 1</a:t>
            </a:r>
            <a:endParaRPr lang="en-US" sz="1600" b="1" dirty="0">
              <a:solidFill>
                <a:srgbClr val="70ECA2"/>
              </a:solidFill>
            </a:endParaRPr>
          </a:p>
          <a:p>
            <a:pPr marL="398462" indent="0">
              <a:buClrTx/>
              <a:buNone/>
            </a:pPr>
            <a:endParaRPr lang="en-US" sz="2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" indent="0">
              <a:buClrTx/>
              <a:buNone/>
            </a:pPr>
            <a:r>
              <a:rPr lang="en-US" sz="21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Phase </a:t>
            </a:r>
            <a:r>
              <a:rPr lang="en-US" sz="21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5:</a:t>
            </a:r>
            <a:r>
              <a:rPr lang="en-US" sz="2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Technology </a:t>
            </a:r>
            <a:r>
              <a:rPr lang="en-US" sz="2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integration</a:t>
            </a:r>
            <a:endParaRPr lang="en-US" sz="2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36600" indent="-338138">
              <a:buClrTx/>
            </a:pPr>
            <a:r>
              <a:rPr lang="en-US" sz="1600" i="1" dirty="0"/>
              <a:t>March </a:t>
            </a:r>
            <a:r>
              <a:rPr lang="en-US" sz="1600" i="1" dirty="0" smtClean="0"/>
              <a:t>8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– March 23</a:t>
            </a:r>
            <a:r>
              <a:rPr lang="en-US" sz="1600" i="1" baseline="30000" dirty="0" smtClean="0"/>
              <a:t>rd</a:t>
            </a:r>
            <a:r>
              <a:rPr lang="en-US" sz="1600" i="1" dirty="0" smtClean="0"/>
              <a:t> </a:t>
            </a:r>
          </a:p>
          <a:p>
            <a:pPr marL="736600" indent="-338138">
              <a:buClrTx/>
            </a:pPr>
            <a:endParaRPr lang="en-US" sz="2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" indent="0">
              <a:buClrTx/>
              <a:buNone/>
            </a:pPr>
            <a:r>
              <a:rPr lang="en-US" sz="21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Phase </a:t>
            </a:r>
            <a:r>
              <a:rPr lang="en-US" sz="21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2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Wire, </a:t>
            </a:r>
            <a:r>
              <a:rPr lang="en-US" sz="2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utility</a:t>
            </a:r>
            <a:r>
              <a:rPr lang="en-US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and </a:t>
            </a:r>
            <a:r>
              <a:rPr lang="en-US" sz="2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peripheral </a:t>
            </a:r>
            <a:r>
              <a:rPr lang="en-US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anagement</a:t>
            </a:r>
            <a:endParaRPr lang="en-US" sz="2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36600" indent="-338138">
              <a:buClrTx/>
            </a:pPr>
            <a:r>
              <a:rPr lang="en-US" sz="1600" i="1" dirty="0" smtClean="0"/>
              <a:t>March 21</a:t>
            </a:r>
            <a:r>
              <a:rPr lang="en-US" sz="1600" i="1" baseline="30000" dirty="0" smtClean="0"/>
              <a:t>st</a:t>
            </a:r>
            <a:r>
              <a:rPr lang="en-US" sz="1600" i="1" dirty="0"/>
              <a:t> </a:t>
            </a:r>
            <a:r>
              <a:rPr lang="en-US" sz="1600" i="1" dirty="0" smtClean="0"/>
              <a:t>– </a:t>
            </a:r>
            <a:r>
              <a:rPr lang="en-US" sz="1600" i="1" dirty="0"/>
              <a:t>April 6</a:t>
            </a:r>
            <a:r>
              <a:rPr lang="en-US" sz="1600" i="1" baseline="30000" dirty="0" smtClean="0"/>
              <a:t>th</a:t>
            </a:r>
          </a:p>
          <a:p>
            <a:pPr marL="736600" indent="-338138">
              <a:buClrTx/>
            </a:pPr>
            <a:endParaRPr lang="en-US" sz="2100" dirty="0"/>
          </a:p>
          <a:p>
            <a:pPr marL="45720" indent="0">
              <a:buClrTx/>
              <a:buNone/>
            </a:pPr>
            <a:r>
              <a:rPr lang="en-US" sz="21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Phase </a:t>
            </a:r>
            <a:r>
              <a:rPr lang="en-US" sz="21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7:</a:t>
            </a:r>
            <a:r>
              <a:rPr lang="en-US" sz="2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Manufacturing </a:t>
            </a:r>
            <a:r>
              <a:rPr lang="en-US" sz="2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refinement</a:t>
            </a:r>
            <a:endParaRPr lang="en-US" sz="2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36600" indent="-338138">
              <a:buClrTx/>
            </a:pPr>
            <a:r>
              <a:rPr lang="en-US" sz="1600" i="1" dirty="0"/>
              <a:t>April </a:t>
            </a:r>
            <a:r>
              <a:rPr lang="en-US" sz="1600" i="1" dirty="0" smtClean="0"/>
              <a:t>3</a:t>
            </a:r>
            <a:r>
              <a:rPr lang="en-US" sz="1600" i="1" baseline="30000" dirty="0" smtClean="0"/>
              <a:t>rd</a:t>
            </a:r>
            <a:r>
              <a:rPr lang="en-US" sz="1600" i="1" dirty="0" smtClean="0"/>
              <a:t>  </a:t>
            </a:r>
            <a:r>
              <a:rPr lang="en-US" sz="1600" i="1" dirty="0"/>
              <a:t>– </a:t>
            </a:r>
            <a:r>
              <a:rPr lang="en-US" sz="1600" i="1" dirty="0" smtClean="0"/>
              <a:t>April 20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</a:t>
            </a:r>
          </a:p>
          <a:p>
            <a:pPr marL="736600" indent="-338138">
              <a:buClrTx/>
            </a:pPr>
            <a:r>
              <a:rPr lang="en-US" sz="1600" b="1" dirty="0" smtClean="0">
                <a:solidFill>
                  <a:srgbClr val="70ECA2"/>
                </a:solidFill>
              </a:rPr>
              <a:t>Culminated with Prototype 2 completion</a:t>
            </a:r>
            <a:endParaRPr lang="en-US" sz="1600" b="1" dirty="0">
              <a:solidFill>
                <a:srgbClr val="70ECA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 anchor="ctr" anchorCtr="0">
            <a:normAutofit fontScale="90000"/>
          </a:bodyPr>
          <a:lstStyle/>
          <a:p>
            <a:r>
              <a:rPr lang="en-US" b="1" u="sng" dirty="0" smtClean="0"/>
              <a:t>Project Schedule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Progression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72400" y="6629400"/>
            <a:ext cx="111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Adam Yoder</a:t>
            </a:r>
            <a:endParaRPr lang="en-US" sz="11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4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Project Schedule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Manpower Estimates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9827044"/>
              </p:ext>
            </p:extLst>
          </p:nvPr>
        </p:nvGraphicFramePr>
        <p:xfrm>
          <a:off x="228600" y="1447800"/>
          <a:ext cx="8686800" cy="483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1295400"/>
                <a:gridCol w="3124200"/>
              </a:tblGrid>
              <a:tr h="3641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Scope of Work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Hours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Group Total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6413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Fall 2011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13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state</a:t>
                      </a:r>
                      <a:r>
                        <a:rPr lang="en-US" sz="1800" b="0" baseline="0" dirty="0" smtClean="0"/>
                        <a:t>-of-the-art research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190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416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6413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proposal</a:t>
                      </a:r>
                      <a:r>
                        <a:rPr lang="en-US" sz="1800" b="0" baseline="0" dirty="0" smtClean="0"/>
                        <a:t> writing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46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22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concept development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180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17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Spring 2012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user  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524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641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prototype</a:t>
                      </a:r>
                      <a:r>
                        <a:rPr lang="en-US" sz="1800" baseline="0" dirty="0" smtClean="0"/>
                        <a:t> design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160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component</a:t>
                      </a:r>
                      <a:r>
                        <a:rPr lang="en-US" sz="1800" b="0" baseline="0" dirty="0" smtClean="0"/>
                        <a:t> sourcing</a:t>
                      </a:r>
                      <a:endParaRPr lang="en-US" sz="18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84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NAU Machine</a:t>
                      </a:r>
                      <a:r>
                        <a:rPr lang="en-US" sz="1800" baseline="0" dirty="0" smtClean="0"/>
                        <a:t> Shop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150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1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reports &amp; presentations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17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OVERALL TOTAL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940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6324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dirty="0" smtClean="0"/>
              <a:t>* Totals of each row are </a:t>
            </a:r>
            <a:r>
              <a:rPr lang="en-US" i="1" dirty="0" smtClean="0"/>
              <a:t>sums between 4 group members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2400" y="6629400"/>
            <a:ext cx="111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Adam Yoder</a:t>
            </a:r>
            <a:endParaRPr lang="en-US" sz="1100" b="1" dirty="0"/>
          </a:p>
        </p:txBody>
      </p:sp>
      <p:sp>
        <p:nvSpPr>
          <p:cNvPr id="9" name="Rectangle 8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371600"/>
          </a:xfrm>
        </p:spPr>
        <p:txBody>
          <a:bodyPr anchor="ctr" anchorCtr="0"/>
          <a:lstStyle/>
          <a:p>
            <a:pPr algn="r"/>
            <a:r>
              <a:rPr lang="en-US" b="1" dirty="0" smtClean="0">
                <a:cs typeface="Arial" pitchFamily="34" charset="0"/>
              </a:rPr>
              <a:t>Team Members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81600"/>
          </a:xfrm>
        </p:spPr>
        <p:txBody>
          <a:bodyPr>
            <a:noAutofit/>
          </a:bodyPr>
          <a:lstStyle/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Adam Yoder</a:t>
            </a:r>
          </a:p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000" dirty="0" smtClean="0"/>
              <a:t>Sponsor Liaison</a:t>
            </a:r>
          </a:p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000" dirty="0" smtClean="0"/>
              <a:t>	Proposal Coordinator</a:t>
            </a:r>
          </a:p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endPara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Eric Neisen</a:t>
            </a:r>
          </a:p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000" dirty="0" smtClean="0"/>
              <a:t>Secretary/Historian</a:t>
            </a:r>
          </a:p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000" dirty="0" smtClean="0"/>
              <a:t>	Website Coordinator</a:t>
            </a:r>
          </a:p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Kevin Clark</a:t>
            </a:r>
          </a:p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000" dirty="0" smtClean="0"/>
              <a:t>Budget Lead</a:t>
            </a:r>
          </a:p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000" dirty="0" smtClean="0"/>
              <a:t>	CAD Lead</a:t>
            </a:r>
          </a:p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Robin Schwartz</a:t>
            </a:r>
          </a:p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000" dirty="0" smtClean="0"/>
              <a:t>Scheduling Lead</a:t>
            </a:r>
          </a:p>
          <a:p>
            <a:pPr lvl="1" indent="-34289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000" dirty="0" smtClean="0"/>
              <a:t>	Faculty/Technical  Advisor  Liaison</a:t>
            </a:r>
          </a:p>
        </p:txBody>
      </p:sp>
      <p:pic>
        <p:nvPicPr>
          <p:cNvPr id="34818" name="Picture 2" descr="http://www.azcentral.com/arizonarepublic/news/pics/breaking/0301naulogo01-autosized1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1200" y="1600200"/>
            <a:ext cx="2486025" cy="433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48600" y="6596390"/>
            <a:ext cx="103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Eric </a:t>
            </a:r>
            <a:r>
              <a:rPr lang="en-US" sz="1100" b="1" dirty="0" err="1" smtClean="0"/>
              <a:t>Neisen</a:t>
            </a:r>
            <a:endParaRPr lang="en-US" sz="11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1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Deliverables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305800" cy="45262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To client: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Steelcase, Inc.</a:t>
            </a:r>
          </a:p>
          <a:p>
            <a:pPr marL="342900" indent="-165100">
              <a:buFont typeface="+mj-lt"/>
              <a:buAutoNum type="arabicPeriod"/>
            </a:pPr>
            <a:endParaRPr lang="en-US" sz="2400" dirty="0"/>
          </a:p>
          <a:p>
            <a:pPr marL="685800" indent="-508000"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+mj-lt"/>
              <a:buAutoNum type="arabicPeriod"/>
            </a:pPr>
            <a:r>
              <a:rPr lang="en-US" sz="2800" dirty="0" smtClean="0"/>
              <a:t>Final, to-scale prototype</a:t>
            </a:r>
          </a:p>
          <a:p>
            <a:pPr marL="1206500" lvl="1" indent="-406400">
              <a:buClr>
                <a:schemeClr val="tx1"/>
              </a:buClr>
              <a:buSzPct val="150000"/>
            </a:pPr>
            <a:r>
              <a:rPr lang="en-US" sz="2000" dirty="0" smtClean="0"/>
              <a:t>April 27th</a:t>
            </a:r>
          </a:p>
          <a:p>
            <a:pPr marL="342900" indent="-165100">
              <a:buFont typeface="+mj-lt"/>
              <a:buAutoNum type="arabicPeriod"/>
            </a:pPr>
            <a:endParaRPr lang="en-US" sz="1600" dirty="0" smtClean="0"/>
          </a:p>
          <a:p>
            <a:pPr marL="685800" indent="-508000"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+mj-lt"/>
              <a:buAutoNum type="arabicPeriod"/>
            </a:pPr>
            <a:r>
              <a:rPr lang="en-US" sz="2800" dirty="0" smtClean="0"/>
              <a:t>Design report</a:t>
            </a:r>
          </a:p>
          <a:p>
            <a:pPr marL="1206500" lvl="1" indent="-406400">
              <a:buClr>
                <a:schemeClr val="tx1"/>
              </a:buClr>
              <a:buSzPct val="150000"/>
            </a:pPr>
            <a:r>
              <a:rPr lang="en-US" sz="2000" dirty="0" smtClean="0"/>
              <a:t>May 4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pPr marL="1206500" lvl="1" indent="-406400">
              <a:buClr>
                <a:schemeClr val="tx1"/>
              </a:buClr>
              <a:buSzPct val="150000"/>
            </a:pPr>
            <a:r>
              <a:rPr lang="en-US" sz="2000" dirty="0" smtClean="0"/>
              <a:t>Manufacturing specs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72400" y="6629400"/>
            <a:ext cx="111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Adam Yoder</a:t>
            </a:r>
            <a:endParaRPr lang="en-US" sz="11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7800" y="2209800"/>
            <a:ext cx="3505200" cy="38117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69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r"/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6"/>
            <a:ext cx="8458200" cy="4906963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70ECA2"/>
              </a:buClr>
              <a:buSzPct val="130000"/>
              <a:buFont typeface="Wingdings" pitchFamily="2" charset="2"/>
              <a:buChar char="Ø"/>
            </a:pPr>
            <a:r>
              <a:rPr lang="en-US" sz="2400" dirty="0" smtClean="0"/>
              <a:t>The project goal was met</a:t>
            </a:r>
          </a:p>
          <a:p>
            <a:pPr marL="804863" lvl="1" indent="0">
              <a:buClr>
                <a:srgbClr val="70ECA2"/>
              </a:buClr>
              <a:buSzPct val="130000"/>
              <a:buNone/>
            </a:pPr>
            <a:r>
              <a:rPr lang="en-US" sz="22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Design a lectern that is easily accessible by anyone, </a:t>
            </a:r>
            <a:r>
              <a:rPr lang="en-US" sz="2200" b="1" i="1" dirty="0" smtClean="0">
                <a:solidFill>
                  <a:srgbClr val="70ECA2"/>
                </a:solidFill>
              </a:rPr>
              <a:t>with or without </a:t>
            </a:r>
            <a:r>
              <a:rPr lang="en-US" sz="22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</a:t>
            </a:r>
            <a:r>
              <a:rPr lang="en-US" sz="2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disability</a:t>
            </a:r>
            <a:endParaRPr lang="en-US" sz="2200" i="1" dirty="0" smtClean="0"/>
          </a:p>
          <a:p>
            <a:pPr marL="457200" indent="-457200">
              <a:buClr>
                <a:srgbClr val="70ECA2"/>
              </a:buClr>
              <a:buSzPct val="130000"/>
              <a:buFont typeface="Wingdings" pitchFamily="2" charset="2"/>
              <a:buChar char="Ø"/>
            </a:pPr>
            <a:endParaRPr lang="en-US" sz="2400" dirty="0" smtClean="0"/>
          </a:p>
          <a:p>
            <a:pPr marL="457200" indent="-457200">
              <a:buClr>
                <a:srgbClr val="70ECA2"/>
              </a:buClr>
              <a:buSzPct val="130000"/>
              <a:buFont typeface="Wingdings" pitchFamily="2" charset="2"/>
              <a:buChar char="Ø"/>
            </a:pPr>
            <a:r>
              <a:rPr lang="en-US" sz="2400" dirty="0" smtClean="0"/>
              <a:t>Design changes were driven by actionable user requests</a:t>
            </a:r>
          </a:p>
          <a:p>
            <a:pPr marL="457200" indent="-457200">
              <a:buClr>
                <a:srgbClr val="70ECA2"/>
              </a:buClr>
              <a:buSzPct val="130000"/>
              <a:buFont typeface="Wingdings" pitchFamily="2" charset="2"/>
              <a:buChar char="Ø"/>
            </a:pPr>
            <a:endParaRPr lang="en-US" sz="2400" dirty="0" smtClean="0"/>
          </a:p>
          <a:p>
            <a:pPr marL="457200" indent="-457200">
              <a:buClr>
                <a:srgbClr val="70ECA2"/>
              </a:buClr>
              <a:buSzPct val="130000"/>
              <a:buFont typeface="Wingdings" pitchFamily="2" charset="2"/>
              <a:buChar char="Ø"/>
            </a:pPr>
            <a:r>
              <a:rPr lang="en-US" sz="2400" dirty="0" smtClean="0"/>
              <a:t>Product is unique in the current market due to:</a:t>
            </a:r>
          </a:p>
          <a:p>
            <a:pPr marL="1316038" indent="-457200">
              <a:buClr>
                <a:srgbClr val="70ECA2"/>
              </a:buClr>
              <a:buSzPct val="130000"/>
              <a:buFont typeface="Arial" pitchFamily="34" charset="0"/>
              <a:buChar char="•"/>
            </a:pPr>
            <a:r>
              <a:rPr lang="en-US" sz="2000" dirty="0" smtClean="0"/>
              <a:t>Compliance with </a:t>
            </a:r>
            <a:r>
              <a:rPr lang="en-US" sz="2000" b="1" dirty="0" smtClean="0">
                <a:solidFill>
                  <a:srgbClr val="70ECA2"/>
                </a:solidFill>
              </a:rPr>
              <a:t>2010 ADA standards</a:t>
            </a:r>
            <a:endParaRPr lang="en-US" sz="2000" dirty="0" smtClean="0"/>
          </a:p>
          <a:p>
            <a:pPr marL="1316038" indent="-457200">
              <a:buClr>
                <a:srgbClr val="70ECA2"/>
              </a:buClr>
              <a:buSzPct val="130000"/>
              <a:buFont typeface="Arial" pitchFamily="34" charset="0"/>
              <a:buChar char="•"/>
            </a:pPr>
            <a:r>
              <a:rPr lang="en-US" sz="2000" dirty="0" smtClean="0"/>
              <a:t>Height &amp; tilt adjustability</a:t>
            </a:r>
            <a:endParaRPr lang="en-US" sz="2000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buClr>
                <a:srgbClr val="70ECA2"/>
              </a:buClr>
              <a:buSzPct val="130000"/>
              <a:buFont typeface="Wingdings" pitchFamily="2" charset="2"/>
              <a:buChar char="Ø"/>
            </a:pPr>
            <a:endParaRPr lang="en-US" sz="2400" dirty="0" smtClean="0"/>
          </a:p>
          <a:p>
            <a:pPr marL="457200" indent="-457200">
              <a:buClr>
                <a:srgbClr val="70ECA2"/>
              </a:buClr>
              <a:buSzPct val="130000"/>
              <a:buFont typeface="Wingdings" pitchFamily="2" charset="2"/>
              <a:buChar char="Ø"/>
            </a:pPr>
            <a:r>
              <a:rPr lang="en-US" sz="2400" dirty="0" smtClean="0"/>
              <a:t>Final prototype is fully specified and documented for manufacturing</a:t>
            </a:r>
          </a:p>
          <a:p>
            <a:pPr marL="457200" indent="-457200">
              <a:buClr>
                <a:srgbClr val="70ECA2"/>
              </a:buClr>
              <a:buSzPct val="130000"/>
              <a:buFont typeface="Wingdings" pitchFamily="2" charset="2"/>
              <a:buChar char="Ø"/>
            </a:pPr>
            <a:endParaRPr lang="en-US" sz="2400" dirty="0" smtClean="0"/>
          </a:p>
          <a:p>
            <a:pPr marL="457200" indent="-457200">
              <a:buClr>
                <a:srgbClr val="70ECA2"/>
              </a:buClr>
              <a:buSzPct val="130000"/>
              <a:buFont typeface="Wingdings" pitchFamily="2" charset="2"/>
              <a:buChar char="Ø"/>
            </a:pPr>
            <a:endParaRPr lang="en-US" sz="1050" dirty="0" smtClean="0"/>
          </a:p>
          <a:p>
            <a:pPr>
              <a:buClrTx/>
              <a:buFont typeface="Arial" pitchFamily="34" charset="0"/>
              <a:buChar char="•"/>
            </a:pPr>
            <a:endParaRPr lang="en-US" dirty="0" smtClean="0"/>
          </a:p>
          <a:p>
            <a:pPr>
              <a:buClrTx/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48600" y="6596390"/>
            <a:ext cx="103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Eric Neisen</a:t>
            </a:r>
            <a:endParaRPr lang="en-US" sz="11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407893" cy="1600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2400" dirty="0" smtClean="0"/>
          </a:p>
          <a:p>
            <a:pPr marL="45720" indent="0" algn="ctr">
              <a:buNone/>
            </a:pPr>
            <a:r>
              <a:rPr lang="en-US" sz="5400" dirty="0" smtClean="0"/>
              <a:t>Questions ?</a:t>
            </a:r>
            <a:endParaRPr lang="en-US" sz="5400" dirty="0"/>
          </a:p>
        </p:txBody>
      </p:sp>
      <p:pic>
        <p:nvPicPr>
          <p:cNvPr id="4" name="Picture 2" descr="http://www.azcentral.com/arizonarepublic/news/pics/breaking/0301naulogo01-autosized1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0" y="3293132"/>
            <a:ext cx="1787216" cy="31181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09" b="14362"/>
          <a:stretch>
            <a:fillRect/>
          </a:stretch>
        </p:blipFill>
        <p:spPr bwMode="auto">
          <a:xfrm>
            <a:off x="4419600" y="3429000"/>
            <a:ext cx="3556000" cy="1143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4" descr="Byrn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5181600"/>
            <a:ext cx="3581400" cy="7700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9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39336"/>
          </a:xfrm>
        </p:spPr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76800"/>
          </a:xfrm>
        </p:spPr>
        <p:txBody>
          <a:bodyPr/>
          <a:lstStyle/>
          <a:p>
            <a:pPr marL="519113" indent="-519113"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dirty="0" smtClean="0"/>
              <a:t>The design team would like to thank:</a:t>
            </a:r>
          </a:p>
          <a:p>
            <a:pPr marL="519113" indent="-519113">
              <a:spcAft>
                <a:spcPts val="600"/>
              </a:spcAft>
              <a:buClr>
                <a:srgbClr val="92D050"/>
              </a:buClr>
            </a:pPr>
            <a:endParaRPr lang="en-US" sz="1050" dirty="0" smtClean="0"/>
          </a:p>
          <a:p>
            <a:pPr marL="1201738" indent="-519113">
              <a:buClr>
                <a:srgbClr val="70ECA2"/>
              </a:buClr>
              <a:buSzPct val="10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ECA2"/>
                </a:solidFill>
              </a:rPr>
              <a:t>Steelcase Inc. </a:t>
            </a:r>
            <a:r>
              <a:rPr lang="en-US" sz="1800" dirty="0" smtClean="0"/>
              <a:t>for their generous financial support that made this project possible</a:t>
            </a:r>
          </a:p>
          <a:p>
            <a:pPr marL="1201738" indent="-519113">
              <a:buClr>
                <a:srgbClr val="70ECA2"/>
              </a:buClr>
              <a:buSzPct val="100000"/>
              <a:buFont typeface="Wingdings" pitchFamily="2" charset="2"/>
              <a:buChar char="Ø"/>
            </a:pPr>
            <a:endParaRPr lang="en-US" sz="1800" dirty="0" smtClean="0"/>
          </a:p>
          <a:p>
            <a:pPr marL="1201738" indent="-519113">
              <a:spcBef>
                <a:spcPts val="600"/>
              </a:spcBef>
              <a:buClr>
                <a:srgbClr val="70ECA2"/>
              </a:buClr>
              <a:buSzPct val="10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ECA2"/>
                </a:solidFill>
              </a:rPr>
              <a:t>Byrne Electrical </a:t>
            </a:r>
            <a:r>
              <a:rPr lang="en-US" sz="1800" dirty="0" smtClean="0"/>
              <a:t>for the donation of their </a:t>
            </a:r>
            <a:r>
              <a:rPr lang="en-US" sz="1800" dirty="0" err="1" smtClean="0"/>
              <a:t>Axil</a:t>
            </a:r>
            <a:r>
              <a:rPr lang="en-US" sz="1800" baseline="50000" dirty="0" err="1" smtClean="0"/>
              <a:t>TM</a:t>
            </a:r>
            <a:r>
              <a:rPr lang="en-US" sz="1800" dirty="0" smtClean="0"/>
              <a:t>-Z product</a:t>
            </a:r>
          </a:p>
          <a:p>
            <a:pPr marL="1201738" indent="-519113">
              <a:spcBef>
                <a:spcPts val="600"/>
              </a:spcBef>
              <a:buClr>
                <a:srgbClr val="70ECA2"/>
              </a:buClr>
              <a:buSzPct val="100000"/>
              <a:buFont typeface="Wingdings" pitchFamily="2" charset="2"/>
              <a:buChar char="Ø"/>
            </a:pPr>
            <a:endParaRPr lang="en-US" sz="1800" b="1" dirty="0"/>
          </a:p>
          <a:p>
            <a:pPr marL="1201738" indent="-519113">
              <a:spcBef>
                <a:spcPts val="600"/>
              </a:spcBef>
              <a:buClr>
                <a:srgbClr val="70ECA2"/>
              </a:buClr>
              <a:buSzPct val="100000"/>
              <a:buFont typeface="Wingdings" pitchFamily="2" charset="2"/>
              <a:buChar char="Ø"/>
            </a:pPr>
            <a:endParaRPr lang="en-US" sz="1800" b="1" dirty="0" smtClean="0"/>
          </a:p>
          <a:p>
            <a:pPr marL="1201738" indent="-519113">
              <a:spcBef>
                <a:spcPts val="600"/>
              </a:spcBef>
              <a:buClr>
                <a:srgbClr val="70ECA2"/>
              </a:buClr>
              <a:buSzPct val="100000"/>
              <a:buFont typeface="Wingdings" pitchFamily="2" charset="2"/>
              <a:buChar char="Ø"/>
            </a:pPr>
            <a:endParaRPr lang="en-US" sz="1800" b="1" dirty="0"/>
          </a:p>
          <a:p>
            <a:pPr marL="1201738" indent="-519113">
              <a:spcBef>
                <a:spcPts val="600"/>
              </a:spcBef>
              <a:buClr>
                <a:srgbClr val="70ECA2"/>
              </a:buClr>
              <a:buSzPct val="100000"/>
              <a:buFont typeface="Wingdings" pitchFamily="2" charset="2"/>
              <a:buChar char="Ø"/>
            </a:pPr>
            <a:endParaRPr lang="en-US" sz="1800" b="1" dirty="0" smtClean="0"/>
          </a:p>
          <a:p>
            <a:pPr marL="1201738" indent="-519113">
              <a:spcBef>
                <a:spcPts val="600"/>
              </a:spcBef>
              <a:buClr>
                <a:srgbClr val="70ECA2"/>
              </a:buClr>
              <a:buSzPct val="100000"/>
              <a:buFont typeface="Wingdings" pitchFamily="2" charset="2"/>
              <a:buChar char="Ø"/>
            </a:pPr>
            <a:endParaRPr lang="en-US" sz="1800" b="1" dirty="0"/>
          </a:p>
          <a:p>
            <a:pPr marL="1201738" indent="-519113">
              <a:spcBef>
                <a:spcPts val="600"/>
              </a:spcBef>
              <a:buClr>
                <a:srgbClr val="70ECA2"/>
              </a:buClr>
              <a:buSzPct val="10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ECA2"/>
                </a:solidFill>
              </a:rPr>
              <a:t>Clinton Baker, </a:t>
            </a:r>
            <a:r>
              <a:rPr lang="en-US" sz="2400" dirty="0" smtClean="0"/>
              <a:t>Systems Administrator Sr., NAU Engineering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46" b="18644"/>
          <a:stretch>
            <a:fillRect/>
          </a:stretch>
        </p:blipFill>
        <p:spPr bwMode="auto">
          <a:xfrm>
            <a:off x="534186" y="3962400"/>
            <a:ext cx="3556000" cy="12192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yrn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4186999"/>
            <a:ext cx="3581400" cy="7700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848600" y="6596390"/>
            <a:ext cx="103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Eric </a:t>
            </a:r>
            <a:r>
              <a:rPr lang="en-US" sz="1100" b="1" dirty="0" err="1" smtClean="0"/>
              <a:t>Neisen</a:t>
            </a:r>
            <a:endParaRPr lang="en-US" sz="1100" b="1" dirty="0"/>
          </a:p>
        </p:txBody>
      </p:sp>
      <p:sp>
        <p:nvSpPr>
          <p:cNvPr id="9" name="Rectangle 8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0" y="0"/>
            <a:ext cx="5410200" cy="1447800"/>
          </a:xfrm>
        </p:spPr>
        <p:txBody>
          <a:bodyPr anchor="ctr" anchorCtr="0">
            <a:normAutofit fontScale="90000"/>
          </a:bodyPr>
          <a:lstStyle/>
          <a:p>
            <a:pPr algn="r"/>
            <a:r>
              <a:rPr lang="en-US" b="1" dirty="0" smtClean="0"/>
              <a:t>Client Description: </a:t>
            </a:r>
            <a:br>
              <a:rPr lang="en-US" b="1" dirty="0" smtClean="0"/>
            </a:br>
            <a:r>
              <a:rPr lang="en-US" b="1" dirty="0" smtClean="0"/>
              <a:t>Steelcase Inc.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10200"/>
          </a:xfrm>
        </p:spPr>
        <p:txBody>
          <a:bodyPr>
            <a:normAutofit/>
          </a:bodyPr>
          <a:lstStyle/>
          <a:p>
            <a:pPr marL="573088" lvl="1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/>
              <a:t>Largest furniture manufacturer in US</a:t>
            </a:r>
            <a:endParaRPr lang="en-US" sz="2000" dirty="0"/>
          </a:p>
          <a:p>
            <a:pPr marL="341313" lvl="1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1313" lvl="1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1313" lvl="1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1313" lvl="1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1313" lvl="1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1313" lvl="1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lvl="1" indent="0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1313" lvl="1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573088" lvl="1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en-US" sz="20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Contacts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: </a:t>
            </a:r>
            <a:r>
              <a:rPr lang="en-US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Steelcase </a:t>
            </a:r>
            <a:r>
              <a:rPr lang="en-US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Workplace Consultants</a:t>
            </a:r>
          </a:p>
          <a:p>
            <a:pPr marL="1201738" lvl="3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en-US" sz="1800" dirty="0" smtClean="0"/>
              <a:t>Alejandro </a:t>
            </a:r>
            <a:r>
              <a:rPr lang="en-US" sz="1800" dirty="0" err="1" smtClean="0"/>
              <a:t>Rengifo</a:t>
            </a:r>
            <a:endParaRPr lang="en-US" sz="1800" dirty="0" smtClean="0"/>
          </a:p>
          <a:p>
            <a:pPr marL="1201738" lvl="3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en-US" sz="1800" dirty="0" smtClean="0"/>
              <a:t>Matt </a:t>
            </a:r>
            <a:r>
              <a:rPr lang="en-US" sz="1800" dirty="0" err="1" smtClean="0"/>
              <a:t>Beals</a:t>
            </a:r>
            <a:endParaRPr lang="en-US" sz="1800" dirty="0" smtClean="0"/>
          </a:p>
          <a:p>
            <a:pPr marL="341313" lvl="1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endParaRPr lang="en-US" sz="2000" dirty="0"/>
          </a:p>
          <a:p>
            <a:pPr marL="573088" lvl="1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en-US" sz="1800" dirty="0" smtClean="0"/>
              <a:t>2011 </a:t>
            </a:r>
            <a:r>
              <a:rPr lang="en-US" sz="1800" dirty="0"/>
              <a:t>revenue of approximately $2.4 billion </a:t>
            </a:r>
            <a:r>
              <a:rPr lang="en-US" sz="1800" dirty="0" smtClean="0"/>
              <a:t>with </a:t>
            </a:r>
            <a:r>
              <a:rPr lang="en-US" sz="1800" dirty="0"/>
              <a:t>nearly 10,000 </a:t>
            </a:r>
            <a:r>
              <a:rPr lang="en-US" sz="1800" dirty="0" smtClean="0"/>
              <a:t>employees</a:t>
            </a:r>
          </a:p>
          <a:p>
            <a:pPr marL="573088" lvl="1" indent="-341313" algn="r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None/>
            </a:pPr>
            <a:r>
              <a:rPr lang="en-US" sz="1200" b="1" dirty="0"/>
              <a:t>–Steelcase.com</a:t>
            </a:r>
            <a:endParaRPr lang="en-US" sz="2400" b="1" dirty="0"/>
          </a:p>
          <a:p>
            <a:pPr marL="573088" lvl="1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endParaRPr lang="en-US" sz="1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73088" lvl="1" indent="-341313">
              <a:lnSpc>
                <a:spcPct val="95000"/>
              </a:lnSpc>
              <a:spcBef>
                <a:spcPct val="0"/>
              </a:spcBef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Target market </a:t>
            </a: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dirty="0" smtClean="0">
                <a:sym typeface="Wingdings" pitchFamily="2" charset="2"/>
              </a:rPr>
              <a:t>higher education professors</a:t>
            </a:r>
            <a:endParaRPr lang="en-US" sz="1800" dirty="0"/>
          </a:p>
          <a:p>
            <a:pPr marL="341313" lvl="1" indent="-341313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FontTx/>
              <a:buChar char="•"/>
            </a:pPr>
            <a:endParaRPr lang="en-U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1984917"/>
            <a:ext cx="3886200" cy="180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files.turbosquid.com/Preview/2011/03/29__13_30_40/steelcase%20node%201.jpg6f00a7b2-ca82-4ac4-9675-217ab441bb82Lar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0530" y="1649773"/>
            <a:ext cx="2286000" cy="3219061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0" y="6596390"/>
            <a:ext cx="1264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Eric </a:t>
            </a:r>
            <a:r>
              <a:rPr lang="en-US" sz="1100" b="1" dirty="0" err="1" smtClean="0"/>
              <a:t>Neisen</a:t>
            </a:r>
            <a:endParaRPr lang="en-US" sz="1100" b="1" dirty="0"/>
          </a:p>
        </p:txBody>
      </p:sp>
      <p:sp>
        <p:nvSpPr>
          <p:cNvPr id="9" name="Rectangle 8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1" cy="2362200"/>
          </a:xfrm>
        </p:spPr>
        <p:txBody>
          <a:bodyPr>
            <a:normAutofit/>
          </a:bodyPr>
          <a:lstStyle/>
          <a:p>
            <a:pPr marL="53975" lvl="1" indent="0">
              <a:lnSpc>
                <a:spcPct val="95000"/>
              </a:lnSpc>
              <a:spcBef>
                <a:spcPct val="0"/>
              </a:spcBef>
              <a:buClr>
                <a:schemeClr val="accent1">
                  <a:lumMod val="20000"/>
                  <a:lumOff val="80000"/>
                </a:schemeClr>
              </a:buClr>
              <a:buNone/>
            </a:pPr>
            <a:r>
              <a:rPr lang="en-US" sz="2400" dirty="0" smtClean="0"/>
              <a:t>Design </a:t>
            </a:r>
            <a:r>
              <a:rPr lang="en-US" sz="2400" dirty="0"/>
              <a:t>a </a:t>
            </a:r>
            <a:r>
              <a:rPr lang="en-US" sz="2400" dirty="0" smtClean="0"/>
              <a:t>marketable </a:t>
            </a:r>
            <a:r>
              <a:rPr lang="en-US" sz="2400" dirty="0" smtClean="0">
                <a:solidFill>
                  <a:srgbClr val="70ECA2"/>
                </a:solidFill>
              </a:rPr>
              <a:t>lectern</a:t>
            </a:r>
            <a:r>
              <a:rPr lang="en-US" sz="2400" dirty="0" smtClean="0"/>
              <a:t>, that is:</a:t>
            </a:r>
          </a:p>
          <a:p>
            <a:pPr marL="205747" lvl="1" indent="0">
              <a:lnSpc>
                <a:spcPct val="95000"/>
              </a:lnSpc>
              <a:spcBef>
                <a:spcPct val="0"/>
              </a:spcBef>
              <a:buClr>
                <a:schemeClr val="accent1">
                  <a:lumMod val="20000"/>
                  <a:lumOff val="80000"/>
                </a:schemeClr>
              </a:buClr>
              <a:buNone/>
            </a:pPr>
            <a:endParaRPr lang="en-US" sz="1050" dirty="0"/>
          </a:p>
          <a:p>
            <a:pPr marL="627063" lvl="1" indent="-28575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Pct val="150000"/>
            </a:pPr>
            <a:r>
              <a:rPr lang="en-US" sz="2200" dirty="0" smtClean="0"/>
              <a:t>easily accessible by anyone, </a:t>
            </a:r>
            <a:r>
              <a:rPr lang="en-US" sz="2200" b="1" i="1" dirty="0">
                <a:solidFill>
                  <a:srgbClr val="70ECA2"/>
                </a:solidFill>
              </a:rPr>
              <a:t>with </a:t>
            </a:r>
            <a:r>
              <a:rPr lang="en-US" sz="2200" b="1" i="1" dirty="0" smtClean="0">
                <a:solidFill>
                  <a:srgbClr val="70ECA2"/>
                </a:solidFill>
              </a:rPr>
              <a:t>or without </a:t>
            </a:r>
            <a:r>
              <a:rPr lang="en-US" sz="2200" dirty="0" smtClean="0"/>
              <a:t>a</a:t>
            </a:r>
            <a:r>
              <a:rPr lang="en-US" sz="2200" b="1" i="1" dirty="0" smtClean="0"/>
              <a:t> </a:t>
            </a:r>
            <a:r>
              <a:rPr lang="en-US" sz="2200" dirty="0" smtClean="0"/>
              <a:t>disability</a:t>
            </a:r>
          </a:p>
          <a:p>
            <a:pPr marL="627063" lvl="1" indent="-28575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Pct val="150000"/>
            </a:pPr>
            <a:r>
              <a:rPr lang="en-US" sz="2200" dirty="0" smtClean="0"/>
              <a:t>supportive of a wide variety of teaching styles</a:t>
            </a:r>
          </a:p>
          <a:p>
            <a:pPr marL="627063" lvl="1" indent="-28575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Pct val="150000"/>
            </a:pPr>
            <a:r>
              <a:rPr lang="en-US" sz="2200" dirty="0" smtClean="0"/>
              <a:t>designed through a </a:t>
            </a:r>
            <a:r>
              <a:rPr lang="en-US" sz="2200" dirty="0" smtClean="0">
                <a:solidFill>
                  <a:srgbClr val="70ECA2"/>
                </a:solidFill>
              </a:rPr>
              <a:t>user-driven </a:t>
            </a:r>
            <a:r>
              <a:rPr lang="en-US" sz="2200" dirty="0" smtClean="0"/>
              <a:t>design lifecycle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b="1" dirty="0" smtClean="0"/>
              <a:t>Project Definition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6596390"/>
            <a:ext cx="1188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Eric </a:t>
            </a:r>
            <a:r>
              <a:rPr lang="en-US" sz="1100" b="1" dirty="0" err="1" smtClean="0"/>
              <a:t>Neisen</a:t>
            </a:r>
            <a:endParaRPr lang="en-US" sz="1100" b="1" dirty="0"/>
          </a:p>
        </p:txBody>
      </p:sp>
      <p:sp>
        <p:nvSpPr>
          <p:cNvPr id="8" name="Rectangle 7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10000" y="4038600"/>
            <a:ext cx="1676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029200" y="5562600"/>
            <a:ext cx="1676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testing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362200" y="5562600"/>
            <a:ext cx="1676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refine</a:t>
            </a:r>
            <a:endParaRPr lang="en-US" dirty="0"/>
          </a:p>
        </p:txBody>
      </p:sp>
      <p:cxnSp>
        <p:nvCxnSpPr>
          <p:cNvPr id="36" name="Curved Connector 35"/>
          <p:cNvCxnSpPr>
            <a:stCxn id="32" idx="6"/>
            <a:endCxn id="33" idx="7"/>
          </p:cNvCxnSpPr>
          <p:nvPr/>
        </p:nvCxnSpPr>
        <p:spPr>
          <a:xfrm>
            <a:off x="5486400" y="4343400"/>
            <a:ext cx="973697" cy="1308474"/>
          </a:xfrm>
          <a:prstGeom prst="curvedConnector2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5"/>
          <p:cNvCxnSpPr>
            <a:stCxn id="33" idx="2"/>
            <a:endCxn id="34" idx="6"/>
          </p:cNvCxnSpPr>
          <p:nvPr/>
        </p:nvCxnSpPr>
        <p:spPr>
          <a:xfrm rot="10800000">
            <a:off x="4038600" y="5867400"/>
            <a:ext cx="990600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34" idx="1"/>
            <a:endCxn id="32" idx="2"/>
          </p:cNvCxnSpPr>
          <p:nvPr/>
        </p:nvCxnSpPr>
        <p:spPr>
          <a:xfrm rot="5400000" flipH="1" flipV="1">
            <a:off x="2554614" y="4396489"/>
            <a:ext cx="1308474" cy="1202297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65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657600"/>
            <a:ext cx="262128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lvl="2" algn="ctr">
              <a:buClrTx/>
            </a:pPr>
            <a:r>
              <a:rPr lang="en-US" sz="1200" b="1" i="1" dirty="0" smtClean="0">
                <a:solidFill>
                  <a:schemeClr val="bg1"/>
                </a:solidFill>
              </a:rPr>
              <a:t>Source</a:t>
            </a:r>
            <a:r>
              <a:rPr lang="en-US" sz="1200" b="1" dirty="0" smtClean="0">
                <a:solidFill>
                  <a:schemeClr val="bg1"/>
                </a:solidFill>
              </a:rPr>
              <a:t>: youtube.com\education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ME476c Capstone\mit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" y="4267200"/>
            <a:ext cx="476380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ME476c Capstone\mit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05996" y="4191000"/>
            <a:ext cx="413800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ME476c Capstone\mit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58774" y="0"/>
            <a:ext cx="4085226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ME476c Capstone\lafayette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4038600" cy="25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6600" y="1752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6596390"/>
            <a:ext cx="1264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Robin Schwartz</a:t>
            </a:r>
            <a:endParaRPr lang="en-US" sz="11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56808" cy="6858000"/>
          </a:xfrm>
          <a:solidFill>
            <a:srgbClr val="72A376">
              <a:alpha val="94118"/>
            </a:srgbClr>
          </a:solidFill>
        </p:spPr>
        <p:txBody>
          <a:bodyPr>
            <a:normAutofit/>
          </a:bodyPr>
          <a:lstStyle/>
          <a:p>
            <a:pPr marL="205747" lvl="1" indent="0" algn="ctr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endParaRPr lang="en-US" sz="3600" u="sng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05747" lvl="1" indent="0" algn="ctr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endParaRPr lang="en-US" sz="3600" u="sng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05747" lvl="1" indent="0" algn="ctr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endParaRPr lang="en-US" sz="3600" u="sng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05747" lvl="1" indent="0" algn="ctr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3600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is a lectern??</a:t>
            </a:r>
          </a:p>
          <a:p>
            <a:pPr marL="205747" lvl="1" indent="0" algn="ctr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endParaRPr lang="en-US" sz="2400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lvl="1" indent="3175" algn="ctr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structure or device which… </a:t>
            </a:r>
          </a:p>
          <a:p>
            <a:pPr marL="0" lvl="1" indent="3175" algn="ctr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endParaRPr lang="en-US" sz="105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lvl="1" indent="3175" algn="ctr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(1)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provides access to current teaching technologies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lvl="1" indent="3175" algn="ctr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(2) allows control of classroom media</a:t>
            </a:r>
          </a:p>
          <a:p>
            <a:pPr marL="0" lvl="1" indent="3175" algn="ctr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r"/>
            <a:r>
              <a:rPr lang="en-US" b="1" dirty="0" smtClean="0"/>
              <a:t>Project Motivation</a:t>
            </a:r>
            <a:endParaRPr lang="en-US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5029199"/>
          </a:xfrm>
          <a:ln>
            <a:noFill/>
          </a:ln>
        </p:spPr>
        <p:txBody>
          <a:bodyPr>
            <a:noAutofit/>
          </a:bodyPr>
          <a:lstStyle/>
          <a:p>
            <a:pPr marL="53975" lvl="1" indent="0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800" dirty="0" smtClean="0"/>
              <a:t>Typical lecterns and podiums are </a:t>
            </a:r>
            <a:r>
              <a:rPr lang="en-US" sz="2800" b="1" i="1" dirty="0" smtClean="0"/>
              <a:t>not accessible </a:t>
            </a:r>
            <a:r>
              <a:rPr lang="en-US" sz="2800" dirty="0" smtClean="0"/>
              <a:t>by users with disabilities</a:t>
            </a:r>
            <a:endParaRPr lang="en-US" sz="2800" b="1" u="sng" dirty="0" smtClean="0"/>
          </a:p>
          <a:p>
            <a:pPr marL="53975" lvl="1" indent="0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endParaRPr lang="en-US" sz="4400" b="1" u="sng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53975" lvl="1" indent="0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rPr>
              <a:t>→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Universal Design</a:t>
            </a:r>
            <a:endParaRPr lang="en-US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53975" lvl="1" indent="0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2000" dirty="0" smtClean="0"/>
              <a:t>“Universal design is an approach to design that incorporates products as well as building features which, to the greatest extent feasible, </a:t>
            </a:r>
            <a:r>
              <a:rPr lang="en-US" sz="2000" dirty="0" smtClean="0">
                <a:solidFill>
                  <a:srgbClr val="70ECA2"/>
                </a:solidFill>
              </a:rPr>
              <a:t>can be used by everyone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.”</a:t>
            </a:r>
          </a:p>
          <a:p>
            <a:pPr marL="0" lvl="1" indent="3175" algn="r">
              <a:lnSpc>
                <a:spcPct val="95000"/>
              </a:lnSpc>
              <a:spcBef>
                <a:spcPct val="0"/>
              </a:spcBef>
              <a:buClr>
                <a:srgbClr val="534949"/>
              </a:buClr>
              <a:buNone/>
            </a:pPr>
            <a:r>
              <a:rPr lang="en-US" sz="1600" b="1" i="1" dirty="0" smtClean="0"/>
              <a:t>-Ron Mace, founder of universal design</a:t>
            </a:r>
            <a:endParaRPr lang="en-US" sz="1600" b="1" i="1" dirty="0"/>
          </a:p>
          <a:p>
            <a:pPr marL="45720" indent="0">
              <a:buNone/>
            </a:pPr>
            <a:endParaRPr lang="en-US" sz="2400" dirty="0" smtClean="0"/>
          </a:p>
          <a:p>
            <a:pPr marL="45720" indent="0">
              <a:buNone/>
            </a:pPr>
            <a:r>
              <a:rPr lang="en-US" sz="2000" dirty="0" smtClean="0"/>
              <a:t>“An estimated </a:t>
            </a:r>
            <a:r>
              <a:rPr lang="en-US" sz="2000" b="1" dirty="0" smtClean="0">
                <a:solidFill>
                  <a:srgbClr val="70ECA2"/>
                </a:solidFill>
              </a:rPr>
              <a:t>54 million individuals </a:t>
            </a:r>
            <a:r>
              <a:rPr lang="en-US" sz="2000" dirty="0" smtClean="0"/>
              <a:t>within the US alone have some type of limitation.”</a:t>
            </a:r>
            <a:endParaRPr lang="en-US" sz="2000" dirty="0"/>
          </a:p>
          <a:p>
            <a:pPr marL="45720" indent="0" algn="r">
              <a:buNone/>
            </a:pPr>
            <a:r>
              <a:rPr lang="en-US" sz="1600" b="1" i="1" dirty="0" smtClean="0"/>
              <a:t>-</a:t>
            </a:r>
            <a:r>
              <a:rPr lang="en-US" sz="1600" b="1" i="1" u="sng" dirty="0" smtClean="0"/>
              <a:t>Source</a:t>
            </a:r>
            <a:r>
              <a:rPr lang="en-US" sz="1600" b="1" i="1" dirty="0" smtClean="0"/>
              <a:t>: Survey of Income and Program Participation (SIPP)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6596390"/>
            <a:ext cx="1264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Robin Schwartz</a:t>
            </a:r>
            <a:endParaRPr lang="en-US" sz="11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4419600" cy="863136"/>
          </a:xfrm>
        </p:spPr>
        <p:txBody>
          <a:bodyPr tIns="0"/>
          <a:lstStyle/>
          <a:p>
            <a:r>
              <a:rPr lang="en-US" b="1" dirty="0" smtClean="0"/>
              <a:t>Specifications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7521285"/>
              </p:ext>
            </p:extLst>
          </p:nvPr>
        </p:nvGraphicFramePr>
        <p:xfrm>
          <a:off x="304799" y="990600"/>
          <a:ext cx="5404851" cy="5669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0601"/>
                <a:gridCol w="604250"/>
              </a:tblGrid>
              <a:tr h="244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50" dirty="0">
                          <a:effectLst/>
                        </a:rPr>
                        <a:t>2010 ADA Standards</a:t>
                      </a:r>
                      <a:endParaRPr lang="en-US" sz="160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50" dirty="0" smtClean="0">
                          <a:effectLst/>
                          <a:latin typeface="Times New Roman"/>
                          <a:ea typeface="Arial Unicode MS"/>
                        </a:rPr>
                        <a:t>Met</a:t>
                      </a:r>
                      <a:r>
                        <a:rPr lang="en-US" sz="1600" kern="50" dirty="0" smtClean="0">
                          <a:effectLst/>
                          <a:latin typeface="Times New Roman"/>
                          <a:ea typeface="Arial Unicode MS"/>
                        </a:rPr>
                        <a:t>?</a:t>
                      </a:r>
                      <a:endParaRPr lang="en-US" sz="160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Toe Clearance Depth -      17”- 25”</a:t>
                      </a:r>
                      <a:endParaRPr lang="en-US" sz="1400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 Unicode MS"/>
                        </a:rPr>
                        <a:t>Y</a:t>
                      </a:r>
                      <a:endParaRPr lang="en-US" sz="16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Knee and Toe Clearance Minimum Width - 30”</a:t>
                      </a:r>
                      <a:endParaRPr lang="en-US" sz="1400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 Unicode MS"/>
                        </a:rPr>
                        <a:t>Y</a:t>
                      </a:r>
                      <a:endParaRPr lang="en-US" sz="16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Knee Clearance Minimum Height - 27”</a:t>
                      </a:r>
                      <a:endParaRPr lang="en-US" sz="1400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 Unicode MS"/>
                        </a:rPr>
                        <a:t>Y</a:t>
                      </a:r>
                      <a:endParaRPr lang="en-US" sz="16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Work Surface Maximum Depth – 25”</a:t>
                      </a:r>
                      <a:endParaRPr lang="en-US" sz="1400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 Unicode MS"/>
                        </a:rPr>
                        <a:t>Y</a:t>
                      </a:r>
                      <a:endParaRPr lang="en-US" sz="16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Work Surface Height -      28”- 34”</a:t>
                      </a:r>
                      <a:endParaRPr lang="en-US" sz="1400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 Unicode MS"/>
                        </a:rPr>
                        <a:t>Y</a:t>
                      </a:r>
                      <a:endParaRPr lang="en-US" sz="16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44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50" dirty="0">
                          <a:effectLst/>
                        </a:rPr>
                        <a:t>BIFMA Product Standards</a:t>
                      </a:r>
                      <a:endParaRPr lang="en-US" sz="160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50" dirty="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Work Surface Static Load Requirement - 300 lb.</a:t>
                      </a:r>
                      <a:endParaRPr lang="en-US" sz="1400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 Unicode MS"/>
                        </a:rPr>
                        <a:t>Y/N</a:t>
                      </a:r>
                      <a:endParaRPr lang="en-US" sz="16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Racking Test</a:t>
                      </a:r>
                      <a:endParaRPr lang="en-US" sz="1400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 Unicode MS"/>
                        </a:rPr>
                        <a:t>Y</a:t>
                      </a:r>
                      <a:endParaRPr lang="en-US" sz="16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4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50" dirty="0">
                          <a:effectLst/>
                        </a:rPr>
                        <a:t>Steelcase </a:t>
                      </a:r>
                      <a:r>
                        <a:rPr lang="en-US" sz="2000" kern="50" dirty="0" smtClean="0">
                          <a:effectLst/>
                        </a:rPr>
                        <a:t>Requirements </a:t>
                      </a:r>
                      <a:endParaRPr lang="en-US" sz="160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50" dirty="0"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Meets Budget - $1,000</a:t>
                      </a:r>
                      <a:endParaRPr lang="en-US" sz="1400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 Unicode MS"/>
                        </a:rPr>
                        <a:t>N</a:t>
                      </a:r>
                      <a:endParaRPr lang="en-US" sz="16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Promotes Sustainability</a:t>
                      </a:r>
                      <a:endParaRPr lang="en-US" sz="1400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 Unicode MS"/>
                        </a:rPr>
                        <a:t>??</a:t>
                      </a:r>
                      <a:endParaRPr lang="en-US" sz="16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Aesthetics Similar to Steelcase Products</a:t>
                      </a:r>
                      <a:endParaRPr lang="en-US" sz="1400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 Unicode MS"/>
                        </a:rPr>
                        <a:t>??</a:t>
                      </a:r>
                      <a:endParaRPr lang="en-US" sz="16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Allows for sitting and standing work</a:t>
                      </a:r>
                      <a:endParaRPr lang="en-US" sz="1400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 Unicode MS"/>
                        </a:rPr>
                        <a:t>Y</a:t>
                      </a:r>
                      <a:endParaRPr lang="en-US" sz="16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Appropriate </a:t>
                      </a:r>
                      <a:r>
                        <a:rPr lang="en-US" sz="14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wire and utility </a:t>
                      </a:r>
                      <a:r>
                        <a:rPr lang="en-US" sz="1400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management</a:t>
                      </a:r>
                      <a:endParaRPr lang="en-US" sz="1400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 Unicode MS"/>
                        </a:rPr>
                        <a:t>Y</a:t>
                      </a:r>
                      <a:endParaRPr lang="en-US" sz="16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 Unicode MS"/>
                        </a:rPr>
                        <a:t>Accommodates technology now, and in near future</a:t>
                      </a:r>
                      <a:endParaRPr lang="en-US" sz="1400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 Unicode MS"/>
                        </a:rPr>
                        <a:t>Y</a:t>
                      </a:r>
                      <a:endParaRPr lang="en-US" sz="16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Arial Unicode MS"/>
                      </a:endParaRPr>
                    </a:p>
                  </a:txBody>
                  <a:tcPr marL="32707" marR="32707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93300" y="1905001"/>
            <a:ext cx="2838450" cy="16002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9800" y="4459085"/>
            <a:ext cx="2476500" cy="145213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288554" y="5867400"/>
            <a:ext cx="193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Knee Clearance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09651" y="3505200"/>
            <a:ext cx="3205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Obstructed High Forward </a:t>
            </a:r>
            <a:r>
              <a:rPr lang="en-US" sz="1600" dirty="0" smtClean="0"/>
              <a:t>Reach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6596390"/>
            <a:ext cx="1264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Robin Schwartz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6248400"/>
            <a:ext cx="35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u="sng" dirty="0" smtClean="0"/>
              <a:t>image source</a:t>
            </a:r>
            <a:r>
              <a:rPr lang="en-US" sz="1100" dirty="0" smtClean="0"/>
              <a:t>: 2010 ADA Standards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2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080" y="152400"/>
            <a:ext cx="8381260" cy="1054394"/>
          </a:xfrm>
        </p:spPr>
        <p:txBody>
          <a:bodyPr/>
          <a:lstStyle/>
          <a:p>
            <a:pPr lvl="0" algn="r"/>
            <a:r>
              <a:rPr lang="en-US" b="1" dirty="0" smtClean="0"/>
              <a:t>State of the Art Research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600200"/>
            <a:ext cx="8560292" cy="5105399"/>
          </a:xfrm>
        </p:spPr>
        <p:txBody>
          <a:bodyPr>
            <a:normAutofit/>
          </a:bodyPr>
          <a:lstStyle/>
          <a:p>
            <a:pPr marL="45720" indent="0">
              <a:buClrTx/>
              <a:buNone/>
            </a:pPr>
            <a:r>
              <a:rPr lang="en-US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[1] Knowledge Bases</a:t>
            </a:r>
          </a:p>
          <a:p>
            <a:pPr marL="515938" lvl="1" indent="-342900">
              <a:buClrTx/>
            </a:pPr>
            <a:r>
              <a:rPr lang="en-US" sz="2000" dirty="0" smtClean="0"/>
              <a:t>Steelcase and general furniture design</a:t>
            </a:r>
          </a:p>
          <a:p>
            <a:pPr marL="515938" lvl="1" indent="-342900">
              <a:buClrTx/>
            </a:pPr>
            <a:r>
              <a:rPr lang="en-US" sz="2000" dirty="0" smtClean="0"/>
              <a:t>General universal design</a:t>
            </a:r>
          </a:p>
          <a:p>
            <a:pPr marL="515938" lvl="1" indent="-342900">
              <a:buClrTx/>
            </a:pPr>
            <a:r>
              <a:rPr lang="en-US" sz="2000" dirty="0" smtClean="0"/>
              <a:t>ADA and disability</a:t>
            </a:r>
          </a:p>
          <a:p>
            <a:pPr marL="515938" lvl="1" indent="-342900">
              <a:buClrTx/>
            </a:pPr>
            <a:r>
              <a:rPr lang="en-US" sz="2000" dirty="0" smtClean="0"/>
              <a:t>Furniture manufacturing</a:t>
            </a:r>
          </a:p>
          <a:p>
            <a:pPr marL="342900" indent="-342900">
              <a:buClrTx/>
            </a:pPr>
            <a:endParaRPr lang="en-US" sz="2000" dirty="0" smtClean="0"/>
          </a:p>
          <a:p>
            <a:pPr marL="60325" lvl="1" indent="0">
              <a:buClrTx/>
              <a:buNone/>
            </a:pPr>
            <a:r>
              <a:rPr lang="en-US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[2] User Input</a:t>
            </a:r>
          </a:p>
          <a:p>
            <a:pPr marL="515938" lvl="2" indent="-285750">
              <a:buClrTx/>
            </a:pPr>
            <a:r>
              <a:rPr lang="en-US" sz="2000" dirty="0" smtClean="0"/>
              <a:t>Instructors</a:t>
            </a:r>
          </a:p>
          <a:p>
            <a:pPr marL="515938" lvl="2" indent="-285750">
              <a:buClrTx/>
            </a:pPr>
            <a:r>
              <a:rPr lang="en-US" sz="2000" dirty="0" smtClean="0"/>
              <a:t>Facilities staff</a:t>
            </a:r>
          </a:p>
          <a:p>
            <a:pPr marL="515938" lvl="2" indent="-285750">
              <a:buClrTx/>
            </a:pPr>
            <a:r>
              <a:rPr lang="en-US" sz="2000" dirty="0" smtClean="0"/>
              <a:t>Disabled users</a:t>
            </a:r>
          </a:p>
        </p:txBody>
      </p:sp>
      <p:pic>
        <p:nvPicPr>
          <p:cNvPr id="4" name="Picture 3" descr="http://i43.tower.com/images/mm100021707/introduction-rehabilitation-engineering-rory-a-cooper-hardcover-cover-art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34200" y="1447800"/>
            <a:ext cx="1981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\\EGRSHARES\Homes\kc358\Desktop\Woodworking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76800" y="2590800"/>
            <a:ext cx="1905000" cy="16952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6557" y="43815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 descr="http://www.dmedirectllc.com/cane%20qua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2800" y="4267200"/>
            <a:ext cx="992124" cy="23622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8871-830A-4D7A-8AFC-4C01CEEC58B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38600" y="6604084"/>
            <a:ext cx="289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Image source: TheScooterStore.com 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6596390"/>
            <a:ext cx="1264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Robin Schwartz</a:t>
            </a:r>
            <a:endParaRPr lang="en-US" sz="1100" b="1" dirty="0"/>
          </a:p>
        </p:txBody>
      </p:sp>
      <p:sp>
        <p:nvSpPr>
          <p:cNvPr id="35" name="Rectangle 34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52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7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96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20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144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668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38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90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743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895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048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200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19200" y="6705600"/>
            <a:ext cx="152400" cy="152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371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24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6764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8288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9812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1336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286000" y="6705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6705600"/>
            <a:ext cx="3352800" cy="152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2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2071</TotalTime>
  <Words>1237</Words>
  <Application>Microsoft Office PowerPoint</Application>
  <PresentationFormat>On-screen Show (4:3)</PresentationFormat>
  <Paragraphs>413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A Universal Design for the Classic Teaching Lectern</vt:lpstr>
      <vt:lpstr>Team Members</vt:lpstr>
      <vt:lpstr>Acknowledgements</vt:lpstr>
      <vt:lpstr>Client Description:  Steelcase Inc.</vt:lpstr>
      <vt:lpstr>Project Definition</vt:lpstr>
      <vt:lpstr>Slide 6</vt:lpstr>
      <vt:lpstr>Project Motivation</vt:lpstr>
      <vt:lpstr>Specifications</vt:lpstr>
      <vt:lpstr>State of the Art Research</vt:lpstr>
      <vt:lpstr>Fall 2011 Research: Professor Interviews</vt:lpstr>
      <vt:lpstr>Design Selection</vt:lpstr>
      <vt:lpstr>Spring User-Testing</vt:lpstr>
      <vt:lpstr>Application of User-Test Results</vt:lpstr>
      <vt:lpstr>Design Lifecycle</vt:lpstr>
      <vt:lpstr>Final Product</vt:lpstr>
      <vt:lpstr>Final Product Bill of Materials</vt:lpstr>
      <vt:lpstr>Budget Details</vt:lpstr>
      <vt:lpstr>Project Schedule: Progression</vt:lpstr>
      <vt:lpstr>Project Schedule: Manpower Estimates</vt:lpstr>
      <vt:lpstr>Final Deliverables</vt:lpstr>
      <vt:lpstr>Conclusions</vt:lpstr>
      <vt:lpstr>Slide 22</vt:lpstr>
    </vt:vector>
  </TitlesOfParts>
  <Company>Northern Arizona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Steelcase lectern design project</dc:title>
  <dc:creator>NAU Student</dc:creator>
  <cp:lastModifiedBy>Adam Yoder</cp:lastModifiedBy>
  <cp:revision>214</cp:revision>
  <dcterms:created xsi:type="dcterms:W3CDTF">2011-10-25T01:48:01Z</dcterms:created>
  <dcterms:modified xsi:type="dcterms:W3CDTF">2012-05-01T23:53:22Z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