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2"/>
  </p:notesMasterIdLst>
  <p:sldIdLst>
    <p:sldId id="256" r:id="rId2"/>
    <p:sldId id="257" r:id="rId3"/>
    <p:sldId id="302" r:id="rId4"/>
    <p:sldId id="258" r:id="rId5"/>
    <p:sldId id="259" r:id="rId6"/>
    <p:sldId id="294" r:id="rId7"/>
    <p:sldId id="295" r:id="rId8"/>
    <p:sldId id="296" r:id="rId9"/>
    <p:sldId id="297" r:id="rId10"/>
    <p:sldId id="298" r:id="rId11"/>
    <p:sldId id="274" r:id="rId12"/>
    <p:sldId id="275" r:id="rId13"/>
    <p:sldId id="304" r:id="rId14"/>
    <p:sldId id="289" r:id="rId15"/>
    <p:sldId id="303" r:id="rId16"/>
    <p:sldId id="305" r:id="rId17"/>
    <p:sldId id="291" r:id="rId18"/>
    <p:sldId id="306" r:id="rId19"/>
    <p:sldId id="307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5" autoAdjust="0"/>
    <p:restoredTop sz="94660"/>
  </p:normalViewPr>
  <p:slideViewPr>
    <p:cSldViewPr>
      <p:cViewPr varScale="1">
        <p:scale>
          <a:sx n="57" d="100"/>
          <a:sy n="57" d="100"/>
        </p:scale>
        <p:origin x="-56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F9F79-F255-4F62-8585-4A104E3FD31D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A267-0F21-4FED-9E20-E7566D2C2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3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4831-9E8B-4475-B68E-7BC4A1EC1D7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4831-9E8B-4475-B68E-7BC4A1EC1D7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394F10-D866-41E5-8253-5692EF095EB2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4693FA4-76D3-49F1-A675-83E4B6E14D8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SAE AERO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473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Chase Beatty (Team Leader)</a:t>
            </a:r>
          </a:p>
          <a:p>
            <a:r>
              <a:rPr lang="en-US" sz="2400" dirty="0" smtClean="0"/>
              <a:t>Brian Martinez (</a:t>
            </a:r>
            <a:r>
              <a:rPr lang="en-US" sz="2400" dirty="0" smtClean="0"/>
              <a:t>Organizer)</a:t>
            </a:r>
            <a:endParaRPr lang="en-US" sz="2400" dirty="0" smtClean="0"/>
          </a:p>
          <a:p>
            <a:r>
              <a:rPr lang="en-US" sz="2400" dirty="0" smtClean="0"/>
              <a:t>Mohammed Ramadan (Financial Officer)</a:t>
            </a:r>
          </a:p>
          <a:p>
            <a:r>
              <a:rPr lang="en-US" sz="2400" dirty="0" err="1" smtClean="0"/>
              <a:t>Noe</a:t>
            </a:r>
            <a:r>
              <a:rPr lang="en-US" sz="2400" dirty="0" smtClean="0"/>
              <a:t> Caro (Historian)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701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Airfoil Design  </a:t>
            </a:r>
            <a:endParaRPr lang="en-US" sz="35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4020742"/>
            <a:ext cx="3822700" cy="7643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19"/>
          <p:cNvSpPr>
            <a:spLocks noGrp="1"/>
          </p:cNvSpPr>
          <p:nvPr>
            <p:ph sz="quarter" idx="14"/>
          </p:nvPr>
        </p:nvSpPr>
        <p:spPr>
          <a:xfrm>
            <a:off x="381000" y="3810000"/>
            <a:ext cx="8153400" cy="1173163"/>
          </a:xfrm>
          <a:prstGeom prst="rect">
            <a:avLst/>
          </a:prstGeom>
        </p:spPr>
        <p:txBody>
          <a:bodyPr/>
          <a:lstStyle/>
          <a:p>
            <a:pPr marL="457200" lvl="1" indent="0">
              <a:buSzPct val="75000"/>
              <a:buNone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buSzPct val="75000"/>
              <a:buFont typeface="Wingdings" pitchFamily="2" charset="2"/>
              <a:buChar char="Ø"/>
            </a:pP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6200"/>
            <a:ext cx="5691499" cy="187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1371600"/>
            <a:ext cx="25731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SolidWorks</a:t>
            </a:r>
            <a:r>
              <a:rPr lang="en-US" dirty="0" smtClean="0"/>
              <a:t> &amp; </a:t>
            </a:r>
            <a:r>
              <a:rPr lang="en-US" dirty="0" err="1" smtClean="0"/>
              <a:t>Profili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4 lightening  holes</a:t>
            </a:r>
          </a:p>
          <a:p>
            <a:endParaRPr lang="en-US" dirty="0"/>
          </a:p>
          <a:p>
            <a:r>
              <a:rPr lang="en-US" dirty="0" smtClean="0"/>
              <a:t>3 spar locations </a:t>
            </a:r>
          </a:p>
          <a:p>
            <a:endParaRPr lang="en-US" dirty="0"/>
          </a:p>
          <a:p>
            <a:r>
              <a:rPr lang="en-US" dirty="0" smtClean="0"/>
              <a:t>Initial chord = 13 inches</a:t>
            </a:r>
          </a:p>
          <a:p>
            <a:endParaRPr lang="en-US" dirty="0"/>
          </a:p>
          <a:p>
            <a:r>
              <a:rPr lang="en-US" dirty="0" smtClean="0"/>
              <a:t>Max thickness = 1.63 inches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0901"/>
            <a:ext cx="5691499" cy="126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5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Tail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51910"/>
            <a:ext cx="4038600" cy="3048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An Aspect Ratio of  4 will be used for the horizontal tail section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This horizontal span will be about 32 in with a chord of 9 in</a:t>
            </a:r>
          </a:p>
          <a:p>
            <a:r>
              <a:rPr lang="en-US" dirty="0" smtClean="0"/>
              <a:t>There will be no taper in the horizontal tail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724400" y="2590800"/>
                <a:ext cx="4038600" cy="32765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Equations:</a:t>
                </a:r>
              </a:p>
              <a:p>
                <a:r>
                  <a:rPr lang="en-US" dirty="0" err="1" smtClean="0"/>
                  <a:t>Planform</a:t>
                </a:r>
                <a:r>
                  <a:rPr lang="en-US" dirty="0" smtClean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∗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𝐻𝑇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Horizontal Span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𝐻𝑇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𝐴𝑅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Horizontal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724400" y="2590800"/>
                <a:ext cx="4038600" cy="3276599"/>
              </a:xfrm>
              <a:prstGeom prst="rect">
                <a:avLst/>
              </a:prstGeom>
              <a:blipFill rotWithShape="1">
                <a:blip r:embed="rId3"/>
                <a:stretch>
                  <a:fillRect l="-1805" t="-16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467600" y="5002310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(Anderson)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  <p:pic>
        <p:nvPicPr>
          <p:cNvPr id="3076" name="Picture 4" descr="C:\Users\crb256\AppData\Local\Temp\horizontal 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824629" cy="17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52728"/>
          </a:xfrm>
        </p:spPr>
        <p:txBody>
          <a:bodyPr/>
          <a:lstStyle/>
          <a:p>
            <a:r>
              <a:rPr lang="en-US" dirty="0" smtClean="0"/>
              <a:t>Vertical tail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4617" y="1828799"/>
            <a:ext cx="4021183" cy="31242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Aspect Ratio will be 1.5</a:t>
            </a:r>
          </a:p>
          <a:p>
            <a:r>
              <a:rPr lang="en-US" dirty="0" smtClean="0"/>
              <a:t>The vertical tail will be tapered at a ratio of 50%</a:t>
            </a:r>
          </a:p>
          <a:p>
            <a:r>
              <a:rPr lang="en-US" dirty="0" smtClean="0"/>
              <a:t>Will have a root chord of 11.75 in</a:t>
            </a:r>
          </a:p>
          <a:p>
            <a:r>
              <a:rPr lang="en-US" dirty="0" smtClean="0"/>
              <a:t>Will have a tip chord of 4.5 in</a:t>
            </a:r>
          </a:p>
          <a:p>
            <a:r>
              <a:rPr lang="en-US" dirty="0" smtClean="0"/>
              <a:t>Will have a span of 14 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48200" y="2212647"/>
                <a:ext cx="4038600" cy="411195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Equations:</a:t>
                </a:r>
              </a:p>
              <a:p>
                <a:r>
                  <a:rPr lang="en-US" dirty="0" err="1" smtClean="0"/>
                  <a:t>Planform</a:t>
                </a:r>
                <a:r>
                  <a:rPr lang="en-US" dirty="0" smtClean="0"/>
                  <a:t> Area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Vertical height on tail section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𝑉𝑇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𝑉𝑇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/>
                  <a:t>Root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𝑟𝑣𝑡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𝑉𝑇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+1)(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𝑉𝑇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Tip chord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𝑟𝑣𝑡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𝑟𝑣𝑡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48200" y="2212647"/>
                <a:ext cx="4038600" cy="4111953"/>
              </a:xfrm>
              <a:prstGeom prst="rect">
                <a:avLst/>
              </a:prstGeom>
              <a:blipFill rotWithShape="1">
                <a:blip r:embed="rId3"/>
                <a:stretch>
                  <a:fillRect l="-1958" t="-13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  <p:pic>
        <p:nvPicPr>
          <p:cNvPr id="4098" name="Picture 2" descr="C:\Users\crb256\AppData\Local\Temp\Vertical wing 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" y="4876800"/>
            <a:ext cx="3124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Design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0" y="1676400"/>
            <a:ext cx="8275294" cy="491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43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Takeoff and landing calculations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09600" y="1828800"/>
                <a:ext cx="3733800" cy="281940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𝑡𝑎𝑘𝑒𝑜𝑓𝑓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𝑠𝑡𝑎𝑙𝑙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𝑊</m:t>
                            </m:r>
                          </m:num>
                          <m:den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ρ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𝑚𝑎𝑥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𝐿𝑎𝑛𝑑𝑖𝑛𝑔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ln</m:t>
                    </m:r>
                    <m:r>
                      <a:rPr lang="en-US" b="0" i="1" smtClean="0">
                        <a:latin typeface="Cambria Math"/>
                      </a:rPr>
                      <m:t>⁡(1−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den>
                    </m:f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𝑇𝑜𝑢𝑐h𝑑𝑜𝑤𝑛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𝑇𝑜𝑢𝑐h𝑑𝑜𝑤𝑛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=1.3∗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𝑠𝑡𝑎𝑙𝑙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09600" y="1828800"/>
                <a:ext cx="3733800" cy="2819400"/>
              </a:xfrm>
              <a:blipFill rotWithShape="1">
                <a:blip r:embed="rId2"/>
                <a:stretch>
                  <a:fillRect l="-979" t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257800" y="2590800"/>
                <a:ext cx="3429000" cy="26971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𝑡𝑎𝑘𝑒𝑜𝑓𝑓</m:t>
                        </m:r>
                      </m:sub>
                    </m:sSub>
                  </m:oMath>
                </a14:m>
                <a:r>
                  <a:rPr lang="en-US" sz="1400" dirty="0" smtClean="0"/>
                  <a:t> = Takeoff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𝑠𝑡𝑎𝑙𝑙</m:t>
                        </m:r>
                      </m:sub>
                    </m:sSub>
                  </m:oMath>
                </a14:m>
                <a:r>
                  <a:rPr lang="en-US" sz="1400" dirty="0" smtClean="0"/>
                  <a:t> = Stall Velocity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𝐿𝑎𝑛𝑑𝑖𝑛𝑔</m:t>
                        </m:r>
                      </m:sub>
                    </m:sSub>
                  </m:oMath>
                </a14:m>
                <a:r>
                  <a:rPr lang="en-US" sz="1400" dirty="0" smtClean="0"/>
                  <a:t> = Landing Distance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𝑇𝑜𝑢𝑐h𝑑𝑜𝑤𝑛</m:t>
                        </m:r>
                      </m:sub>
                    </m:sSub>
                  </m:oMath>
                </a14:m>
                <a:r>
                  <a:rPr lang="en-US" sz="1400" dirty="0" smtClean="0"/>
                  <a:t> = Touchdown Velocity</a:t>
                </a:r>
                <a:endParaRPr lang="en-US" sz="1400" dirty="0"/>
              </a:p>
              <a:p>
                <a:r>
                  <a:rPr lang="en-US" sz="1400" dirty="0" smtClean="0"/>
                  <a:t>W = Weight</a:t>
                </a:r>
              </a:p>
              <a:p>
                <a:pPr marL="342900" lvl="1" indent="-342900"/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𝐿</m:t>
                        </m:r>
                        <m:r>
                          <a:rPr lang="en-US" sz="1400" i="1">
                            <a:latin typeface="Cambria Math"/>
                          </a:rPr>
                          <m:t>,</m:t>
                        </m:r>
                        <m:r>
                          <a:rPr lang="en-US" sz="1400" i="1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Maximum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Coefficient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of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1400">
                        <a:latin typeface="Cambria Math"/>
                      </a:rPr>
                      <m:t>Lift</m:t>
                    </m:r>
                    <m:r>
                      <a:rPr lang="en-US" sz="1400">
                        <a:latin typeface="Cambria Math"/>
                      </a:rPr>
                      <m:t> </m:t>
                    </m:r>
                  </m:oMath>
                </a14:m>
                <a:endParaRPr lang="en-US" sz="1400" dirty="0" smtClean="0"/>
              </a:p>
              <a:p>
                <a:pPr marL="342900" lvl="1" indent="-342900"/>
                <a:r>
                  <a:rPr lang="el-GR" sz="1400" dirty="0" smtClean="0"/>
                  <a:t>ρ</a:t>
                </a:r>
                <a:r>
                  <a:rPr lang="en-US" sz="1400" dirty="0" smtClean="0"/>
                  <a:t> = Air Density</a:t>
                </a:r>
              </a:p>
              <a:p>
                <a:pPr marL="342900" lvl="1" indent="-342900"/>
                <a:r>
                  <a:rPr lang="en-US" sz="1400" dirty="0" smtClean="0"/>
                  <a:t>A = Constant</a:t>
                </a:r>
              </a:p>
              <a:p>
                <a:pPr marL="342900" lvl="1" indent="-342900"/>
                <a:r>
                  <a:rPr lang="en-US" sz="1400" dirty="0" smtClean="0"/>
                  <a:t>B = Constant</a:t>
                </a:r>
                <a:endParaRPr lang="en-US" sz="1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257800" y="2590800"/>
                <a:ext cx="3429000" cy="2697163"/>
              </a:xfrm>
              <a:blipFill rotWithShape="1">
                <a:blip r:embed="rId3"/>
                <a:stretch>
                  <a:fillRect l="-534" t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58101" y="5494946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We calculated our design to take-off within 200 ft with a 22 lb payload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018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652757"/>
            <a:ext cx="4855436" cy="3352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22 lb loading with ends of the wings fixed</a:t>
            </a:r>
          </a:p>
          <a:p>
            <a:endParaRPr lang="en-US" dirty="0" smtClean="0"/>
          </a:p>
          <a:p>
            <a:r>
              <a:rPr lang="en-US" dirty="0" smtClean="0"/>
              <a:t>Maximum Stress- 2600 psi</a:t>
            </a:r>
          </a:p>
          <a:p>
            <a:endParaRPr lang="en-US" dirty="0" smtClean="0"/>
          </a:p>
          <a:p>
            <a:r>
              <a:rPr lang="en-US" dirty="0" smtClean="0"/>
              <a:t>Maximum displacement- 1.1 in</a:t>
            </a:r>
          </a:p>
          <a:p>
            <a:endParaRPr lang="en-US" dirty="0" smtClean="0"/>
          </a:p>
          <a:p>
            <a:r>
              <a:rPr lang="en-US" dirty="0" smtClean="0"/>
              <a:t>Yield Stress of balsa-3000 psi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 Structural Analysis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88" y="2667000"/>
            <a:ext cx="4574849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756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3048000"/>
            <a:ext cx="3352799" cy="2919153"/>
          </a:xfrm>
        </p:spPr>
        <p:txBody>
          <a:bodyPr/>
          <a:lstStyle/>
          <a:p>
            <a:r>
              <a:rPr lang="en-US" dirty="0" smtClean="0"/>
              <a:t>Constructed airplane</a:t>
            </a:r>
          </a:p>
          <a:p>
            <a:endParaRPr lang="en-US" dirty="0"/>
          </a:p>
          <a:p>
            <a:r>
              <a:rPr lang="en-US" dirty="0" smtClean="0"/>
              <a:t>Competition</a:t>
            </a:r>
          </a:p>
          <a:p>
            <a:endParaRPr lang="en-US" dirty="0"/>
          </a:p>
          <a:p>
            <a:r>
              <a:rPr lang="en-US" dirty="0" smtClean="0"/>
              <a:t>Final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579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386376"/>
              </p:ext>
            </p:extLst>
          </p:nvPr>
        </p:nvGraphicFramePr>
        <p:xfrm>
          <a:off x="457200" y="1905000"/>
          <a:ext cx="3505200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882"/>
                <a:gridCol w="1443318"/>
              </a:tblGrid>
              <a:tr h="7825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Estimated Budget (dollars)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Registration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160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Fuel Cost (Transportation)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Hotel Cost (4 nights)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Food/Drink Cost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Balsa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Bass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Monokote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O.S. 61FX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Servos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Receiver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49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2330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106892"/>
              </p:ext>
            </p:extLst>
          </p:nvPr>
        </p:nvGraphicFramePr>
        <p:xfrm>
          <a:off x="4419600" y="1905000"/>
          <a:ext cx="3505200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1882"/>
                <a:gridCol w="1443318"/>
              </a:tblGrid>
              <a:tr h="7432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Updated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Budget (dollars)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Registration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600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0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Fuel Cost (Transportation)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450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Hotel Cost </a:t>
                      </a:r>
                      <a:r>
                        <a:rPr lang="en-US" sz="1600" dirty="0" smtClean="0">
                          <a:effectLst/>
                        </a:rPr>
                        <a:t>(3 </a:t>
                      </a:r>
                      <a:r>
                        <a:rPr lang="en-US" sz="1600" dirty="0">
                          <a:effectLst/>
                        </a:rPr>
                        <a:t>nights)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327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Food/Drink Cost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Balsa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117.40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Bass Wood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5.80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Monokote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O.S. 61FX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Servos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176.95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Receiver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70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2307.15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0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Stage of Construction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02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90800"/>
            <a:ext cx="7738533" cy="3450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Finish Servo connection and placement</a:t>
            </a:r>
            <a:r>
              <a:rPr lang="en-US" dirty="0"/>
              <a:t>	 </a:t>
            </a:r>
            <a:r>
              <a:rPr lang="en-US" dirty="0" smtClean="0"/>
              <a:t>  (3/3)</a:t>
            </a:r>
          </a:p>
          <a:p>
            <a:endParaRPr lang="en-US" dirty="0" smtClean="0"/>
          </a:p>
          <a:p>
            <a:r>
              <a:rPr lang="en-US" dirty="0" err="1" smtClean="0"/>
              <a:t>Monokote</a:t>
            </a:r>
            <a:r>
              <a:rPr lang="en-US" dirty="0"/>
              <a:t> </a:t>
            </a:r>
            <a:r>
              <a:rPr lang="en-US" dirty="0" smtClean="0"/>
              <a:t>Aircraft				   (3/3)</a:t>
            </a:r>
          </a:p>
          <a:p>
            <a:endParaRPr lang="en-US" dirty="0" smtClean="0"/>
          </a:p>
          <a:p>
            <a:r>
              <a:rPr lang="en-US" dirty="0" smtClean="0"/>
              <a:t>Complete web page				</a:t>
            </a:r>
            <a:r>
              <a:rPr lang="en-US" dirty="0"/>
              <a:t> </a:t>
            </a:r>
            <a:r>
              <a:rPr lang="en-US" dirty="0" smtClean="0"/>
              <a:t> (4/24)</a:t>
            </a:r>
          </a:p>
          <a:p>
            <a:endParaRPr lang="en-US" dirty="0"/>
          </a:p>
          <a:p>
            <a:r>
              <a:rPr lang="en-US" dirty="0" smtClean="0"/>
              <a:t>Finish poster					  (4/26)</a:t>
            </a:r>
          </a:p>
          <a:p>
            <a:endParaRPr lang="en-US" dirty="0" smtClean="0"/>
          </a:p>
          <a:p>
            <a:r>
              <a:rPr lang="en-US" dirty="0" smtClean="0"/>
              <a:t>Finish final report			 	</a:t>
            </a:r>
            <a:r>
              <a:rPr lang="en-US" dirty="0"/>
              <a:t> </a:t>
            </a:r>
            <a:r>
              <a:rPr lang="en-US" dirty="0" smtClean="0"/>
              <a:t>  (5/4)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901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63915"/>
            <a:ext cx="3810000" cy="3048000"/>
          </a:xfrm>
        </p:spPr>
        <p:txBody>
          <a:bodyPr>
            <a:normAutofit/>
          </a:bodyPr>
          <a:lstStyle/>
          <a:p>
            <a:r>
              <a:rPr lang="en-US" sz="2400" dirty="0"/>
              <a:t>Dr. John Tester</a:t>
            </a:r>
          </a:p>
          <a:p>
            <a:pPr lvl="1"/>
            <a:r>
              <a:rPr lang="en-US" sz="2400" dirty="0"/>
              <a:t>SAE advisor since </a:t>
            </a:r>
            <a:r>
              <a:rPr lang="en-US" sz="2400" dirty="0" smtClean="0"/>
              <a:t>2000</a:t>
            </a:r>
            <a:endParaRPr lang="en-US" sz="2400" dirty="0"/>
          </a:p>
          <a:p>
            <a:r>
              <a:rPr lang="en-US" sz="2400" dirty="0" smtClean="0"/>
              <a:t>Judges </a:t>
            </a:r>
            <a:r>
              <a:rPr lang="en-US" sz="2400" dirty="0"/>
              <a:t>at AERO competition</a:t>
            </a:r>
          </a:p>
          <a:p>
            <a:r>
              <a:rPr lang="en-US" sz="2400" dirty="0" smtClean="0"/>
              <a:t>Academic advisor</a:t>
            </a:r>
          </a:p>
          <a:p>
            <a:pPr lvl="1"/>
            <a:r>
              <a:rPr lang="en-US" sz="2400" dirty="0" smtClean="0"/>
              <a:t>Dr. Tom Acker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143000"/>
          </a:xfrm>
        </p:spPr>
        <p:txBody>
          <a:bodyPr/>
          <a:lstStyle/>
          <a:p>
            <a:r>
              <a:rPr lang="en-US" sz="4400" dirty="0" smtClean="0"/>
              <a:t>CUSTOMER description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429000" cy="3518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415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92480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Finish airplane electronics </a:t>
            </a:r>
          </a:p>
          <a:p>
            <a:endParaRPr lang="en-US" dirty="0"/>
          </a:p>
          <a:p>
            <a:r>
              <a:rPr lang="en-US" dirty="0" smtClean="0"/>
              <a:t>Finish making payload</a:t>
            </a:r>
          </a:p>
          <a:p>
            <a:endParaRPr lang="en-US" dirty="0" smtClean="0"/>
          </a:p>
          <a:p>
            <a:r>
              <a:rPr lang="en-US" dirty="0" smtClean="0"/>
              <a:t>Construct back up set of wings</a:t>
            </a:r>
          </a:p>
          <a:p>
            <a:endParaRPr lang="en-US" dirty="0"/>
          </a:p>
          <a:p>
            <a:r>
              <a:rPr lang="en-US" dirty="0" smtClean="0"/>
              <a:t>Test airplane in flight by certified pilot Fred (3/10)</a:t>
            </a:r>
          </a:p>
          <a:p>
            <a:endParaRPr lang="en-US" dirty="0"/>
          </a:p>
          <a:p>
            <a:r>
              <a:rPr lang="en-US" dirty="0" smtClean="0"/>
              <a:t>Competition (3/16-3/18)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6324600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Noe</a:t>
            </a:r>
            <a:r>
              <a:rPr lang="en-US" sz="1100" dirty="0" smtClean="0"/>
              <a:t> Caro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97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362200"/>
            <a:ext cx="6900333" cy="3680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 engineering club</a:t>
            </a:r>
          </a:p>
          <a:p>
            <a:endParaRPr lang="en-US" dirty="0" smtClean="0"/>
          </a:p>
          <a:p>
            <a:r>
              <a:rPr lang="en-US" dirty="0" smtClean="0"/>
              <a:t>Annual SAE Aero competition west</a:t>
            </a:r>
          </a:p>
          <a:p>
            <a:endParaRPr lang="en-US" dirty="0" smtClean="0"/>
          </a:p>
          <a:p>
            <a:r>
              <a:rPr lang="en-US" dirty="0" smtClean="0"/>
              <a:t>Aero capstone </a:t>
            </a:r>
            <a:r>
              <a:rPr lang="en-US" dirty="0"/>
              <a:t>project since </a:t>
            </a:r>
            <a:r>
              <a:rPr lang="en-US" dirty="0" smtClean="0"/>
              <a:t>2009</a:t>
            </a:r>
          </a:p>
          <a:p>
            <a:endParaRPr lang="en-US" dirty="0"/>
          </a:p>
          <a:p>
            <a:r>
              <a:rPr lang="en-US" dirty="0" smtClean="0"/>
              <a:t>Competing in regular class</a:t>
            </a:r>
          </a:p>
          <a:p>
            <a:endParaRPr lang="en-US" dirty="0" smtClean="0"/>
          </a:p>
          <a:p>
            <a:r>
              <a:rPr lang="en-US" dirty="0" smtClean="0"/>
              <a:t>Choose as senior design project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 of Automotive Engineers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7200" y="6324600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Chase Beatty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4051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3962400" cy="2590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Design </a:t>
            </a:r>
            <a:r>
              <a:rPr lang="en-US" dirty="0"/>
              <a:t>and build an airplane</a:t>
            </a:r>
          </a:p>
          <a:p>
            <a:r>
              <a:rPr lang="en-US" dirty="0"/>
              <a:t>Combined dimensions cannot exceed 225”</a:t>
            </a:r>
          </a:p>
          <a:p>
            <a:r>
              <a:rPr lang="en-US" dirty="0"/>
              <a:t>Take off within 200ft</a:t>
            </a:r>
          </a:p>
          <a:p>
            <a:r>
              <a:rPr lang="en-US" dirty="0"/>
              <a:t>Land and stop within 400ft</a:t>
            </a:r>
          </a:p>
          <a:p>
            <a:r>
              <a:rPr lang="en-US" dirty="0"/>
              <a:t>Payload and airplane cannot exceed 55lbs</a:t>
            </a:r>
          </a:p>
          <a:p>
            <a:r>
              <a:rPr lang="en-US" dirty="0"/>
              <a:t>Fly in a circle at least once</a:t>
            </a:r>
          </a:p>
          <a:p>
            <a:r>
              <a:rPr lang="en-US" dirty="0"/>
              <a:t>No lighter than air aircrafts or helicopters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Project description</a:t>
            </a:r>
            <a:endParaRPr lang="en-US" sz="4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0" t="76189" r="20303" b="12115"/>
          <a:stretch>
            <a:fillRect/>
          </a:stretch>
        </p:blipFill>
        <p:spPr bwMode="auto">
          <a:xfrm>
            <a:off x="1137424" y="4500446"/>
            <a:ext cx="671043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782781" cy="10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AutoShape 11"/>
          <p:cNvCxnSpPr>
            <a:cxnSpLocks noChangeShapeType="1"/>
          </p:cNvCxnSpPr>
          <p:nvPr/>
        </p:nvCxnSpPr>
        <p:spPr bwMode="auto">
          <a:xfrm>
            <a:off x="2867890" y="5257800"/>
            <a:ext cx="3733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706090" y="5439936"/>
            <a:ext cx="2057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Land </a:t>
            </a:r>
            <a:r>
              <a:rPr lang="en-US" sz="1200" dirty="0" err="1" smtClean="0">
                <a:solidFill>
                  <a:schemeClr val="bg1"/>
                </a:solidFill>
                <a:latin typeface="Calibri" pitchFamily="34" charset="0"/>
              </a:rPr>
              <a:t>Land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 within 400’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 0</a:t>
            </a:r>
            <a:r>
              <a:rPr lang="en-US" sz="1200" dirty="0">
                <a:latin typeface="Calibri" pitchFamily="34" charset="0"/>
              </a:rPr>
              <a:t>’</a:t>
            </a:r>
            <a:endParaRPr lang="en-US" dirty="0"/>
          </a:p>
        </p:txBody>
      </p:sp>
      <p:cxnSp>
        <p:nvCxnSpPr>
          <p:cNvPr id="9" name="AutoShape 10"/>
          <p:cNvCxnSpPr>
            <a:cxnSpLocks noChangeShapeType="1"/>
          </p:cNvCxnSpPr>
          <p:nvPr/>
        </p:nvCxnSpPr>
        <p:spPr bwMode="auto">
          <a:xfrm>
            <a:off x="2895600" y="6208800"/>
            <a:ext cx="184067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027741" y="6324601"/>
            <a:ext cx="157638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Takeoff within 200’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369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6172200" cy="2286000"/>
          </a:xfrm>
        </p:spPr>
        <p:txBody>
          <a:bodyPr/>
          <a:lstStyle/>
          <a:p>
            <a:r>
              <a:rPr lang="en-US" sz="2000" dirty="0"/>
              <a:t>Propeller cannot be made out of metal</a:t>
            </a:r>
          </a:p>
          <a:p>
            <a:r>
              <a:rPr lang="en-US" sz="2000" dirty="0"/>
              <a:t>Fiber-Reinforced Plastic is prohibited</a:t>
            </a:r>
          </a:p>
          <a:p>
            <a:r>
              <a:rPr lang="en-US" sz="2000" dirty="0"/>
              <a:t>No fuel pump</a:t>
            </a:r>
          </a:p>
          <a:p>
            <a:r>
              <a:rPr lang="en-US" sz="2000" dirty="0"/>
              <a:t>Cannot used gear boxes—gear ratio</a:t>
            </a:r>
          </a:p>
          <a:p>
            <a:r>
              <a:rPr lang="en-US" sz="2000" dirty="0"/>
              <a:t>Fuel supplied by competition</a:t>
            </a:r>
          </a:p>
          <a:p>
            <a:r>
              <a:rPr lang="en-US" sz="2000" dirty="0"/>
              <a:t>No gyroscope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Project description cont.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073600" y="6355502"/>
            <a:ext cx="9532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Brian Martinez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062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Airfoil Key Parameters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ubtitle 19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57200" y="5257800"/>
                <a:ext cx="8153400" cy="1173163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 lvl="1">
                  <a:buSzPct val="75000"/>
                  <a:buFont typeface="Wingdings" pitchFamily="2" charset="2"/>
                  <a:buChar char="Ø"/>
                </a:pPr>
                <a:r>
                  <a:rPr lang="en-US" dirty="0" smtClean="0">
                    <a:latin typeface="Calibri" pitchFamily="34" charset="0"/>
                  </a:rPr>
                  <a:t>C</a:t>
                </a:r>
                <a:r>
                  <a:rPr lang="en-US" baseline="-25000" dirty="0">
                    <a:latin typeface="Calibri" pitchFamily="34" charset="0"/>
                  </a:rPr>
                  <a:t>L</a:t>
                </a:r>
                <a:r>
                  <a:rPr lang="en-US" dirty="0">
                    <a:latin typeface="Calibri" pitchFamily="34" charset="0"/>
                  </a:rPr>
                  <a:t> – Lift </a:t>
                </a:r>
                <a:r>
                  <a:rPr lang="en-US" dirty="0" smtClean="0">
                    <a:latin typeface="Calibri" pitchFamily="34" charset="0"/>
                  </a:rPr>
                  <a:t>Coefficient ,  </a:t>
                </a:r>
                <a:r>
                  <a:rPr lang="en-US" dirty="0">
                    <a:latin typeface="Calibri" pitchFamily="34" charset="0"/>
                  </a:rPr>
                  <a:t>C</a:t>
                </a:r>
                <a:r>
                  <a:rPr lang="en-US" baseline="-25000" dirty="0">
                    <a:latin typeface="Calibri" pitchFamily="34" charset="0"/>
                  </a:rPr>
                  <a:t>d</a:t>
                </a:r>
                <a:r>
                  <a:rPr lang="en-US" dirty="0">
                    <a:latin typeface="Calibri" pitchFamily="34" charset="0"/>
                  </a:rPr>
                  <a:t> – Drag </a:t>
                </a:r>
                <a:r>
                  <a:rPr lang="en-US" dirty="0" smtClean="0">
                    <a:latin typeface="Calibri" pitchFamily="34" charset="0"/>
                  </a:rPr>
                  <a:t>Coefficient ,  Stall , α </a:t>
                </a:r>
                <a:r>
                  <a:rPr lang="en-US" dirty="0">
                    <a:latin typeface="Calibri" pitchFamily="34" charset="0"/>
                  </a:rPr>
                  <a:t>– Angle of </a:t>
                </a:r>
                <a:r>
                  <a:rPr lang="en-US" dirty="0" smtClean="0">
                    <a:latin typeface="Calibri" pitchFamily="34" charset="0"/>
                  </a:rPr>
                  <a:t>Attack (</a:t>
                </a:r>
                <a:r>
                  <a:rPr lang="en-US" dirty="0" err="1" smtClean="0">
                    <a:latin typeface="Calibri" pitchFamily="34" charset="0"/>
                  </a:rPr>
                  <a:t>AoA</a:t>
                </a:r>
                <a:r>
                  <a:rPr lang="en-US" dirty="0" smtClean="0">
                    <a:latin typeface="Calibri" pitchFamily="34" charset="0"/>
                  </a:rPr>
                  <a:t>) </a:t>
                </a: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r>
                  <a:rPr lang="en-US" dirty="0" smtClean="0">
                    <a:latin typeface="Calibri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  <m:r>
                          <a:rPr lang="en-US" i="1" baseline="-25000" dirty="0" err="1" smtClean="0">
                            <a:latin typeface="Cambria Math"/>
                          </a:rPr>
                          <m:t>𝑙</m:t>
                        </m:r>
                      </m:num>
                      <m:den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  <m:r>
                          <a:rPr lang="en-US" i="1" baseline="-25000" dirty="0" smtClean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en-US" b="0" i="0" baseline="-2500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 smtClean="0">
                    <a:latin typeface="Calibri" pitchFamily="34" charset="0"/>
                  </a:rPr>
                  <a:t>Lift to </a:t>
                </a:r>
                <a:r>
                  <a:rPr lang="en-US" dirty="0">
                    <a:latin typeface="Calibri" pitchFamily="34" charset="0"/>
                  </a:rPr>
                  <a:t>D</a:t>
                </a:r>
                <a:r>
                  <a:rPr lang="en-US" dirty="0" smtClean="0">
                    <a:latin typeface="Calibri" pitchFamily="34" charset="0"/>
                  </a:rPr>
                  <a:t>rag Ratio </a:t>
                </a:r>
                <a:endParaRPr lang="en-US" dirty="0">
                  <a:latin typeface="Calibri" pitchFamily="34" charset="0"/>
                </a:endParaRP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endParaRPr lang="en-US" dirty="0">
                  <a:solidFill>
                    <a:srgbClr val="FF0000"/>
                  </a:solidFill>
                  <a:latin typeface="Calibri" pitchFamily="34" charset="0"/>
                </a:endParaRP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endParaRPr lang="en-US" dirty="0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0" name="Subtitle 1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5257800"/>
                <a:ext cx="8153400" cy="1173163"/>
              </a:xfrm>
              <a:prstGeom prst="rect">
                <a:avLst/>
              </a:prstGeom>
              <a:blipFill rotWithShape="1">
                <a:blip r:embed="rId2"/>
                <a:stretch>
                  <a:fillRect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22" descr="http://www.free-online-private-pilot-ground-school.com/images/forces_airfoil.gif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724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96000" y="990600"/>
                <a:ext cx="2288788" cy="1995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𝑙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0.5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0.5</m:t>
                          </m:r>
                          <m:r>
                            <a:rPr lang="en-US" i="1">
                              <a:latin typeface="Cambria Math"/>
                            </a:rPr>
                            <m:t>𝜌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90600"/>
                <a:ext cx="2288788" cy="19955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678294" y="3200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Stall:</a:t>
            </a:r>
            <a:r>
              <a:rPr lang="en-US" dirty="0" smtClean="0"/>
              <a:t> is a sudden drop in the lift coefficient  when reaching a critical </a:t>
            </a:r>
            <a:r>
              <a:rPr lang="en-US" dirty="0" err="1" smtClean="0"/>
              <a:t>AoA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26" y="381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    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000" y="990600"/>
            <a:ext cx="8153400" cy="49831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     (Lift Coefficient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5" y="2057400"/>
            <a:ext cx="6095999" cy="430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6576586" y="5239435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01925" y="2895600"/>
                <a:ext cx="2111475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E 423</a:t>
                </a:r>
              </a:p>
              <a:p>
                <a:r>
                  <a:rPr lang="en-US" dirty="0" smtClean="0"/>
                  <a:t>Max </a:t>
                </a:r>
                <a:r>
                  <a:rPr lang="en-US" dirty="0" err="1" smtClean="0"/>
                  <a:t>Cl</a:t>
                </a:r>
                <a:r>
                  <a:rPr lang="en-US" dirty="0" smtClean="0"/>
                  <a:t> = 1.89 at 12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Stall beginning at12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Clark Y</a:t>
                </a:r>
              </a:p>
              <a:p>
                <a:r>
                  <a:rPr lang="en-US" dirty="0"/>
                  <a:t>Max </a:t>
                </a:r>
                <a:r>
                  <a:rPr lang="en-US" dirty="0" err="1"/>
                  <a:t>Cl</a:t>
                </a:r>
                <a:r>
                  <a:rPr lang="en-US" dirty="0"/>
                  <a:t> = </a:t>
                </a:r>
                <a:r>
                  <a:rPr lang="en-US" dirty="0" smtClean="0"/>
                  <a:t>1.39 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Stall </a:t>
                </a:r>
                <a:r>
                  <a:rPr lang="en-US" dirty="0" smtClean="0"/>
                  <a:t>around </a:t>
                </a:r>
                <a:r>
                  <a:rPr lang="en-US" dirty="0"/>
                  <a:t>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to 15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925" y="2895600"/>
                <a:ext cx="2111475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2601" t="-1064" r="-6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2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3" y="1828800"/>
            <a:ext cx="5867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487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(Drag Coefficient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CONT.     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00800" y="2819400"/>
                <a:ext cx="4572000" cy="203132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E 423</a:t>
                </a:r>
              </a:p>
              <a:p>
                <a:r>
                  <a:rPr lang="en-US" dirty="0" smtClean="0"/>
                  <a:t>Cd= 0.035 </a:t>
                </a:r>
                <a:r>
                  <a:rPr lang="en-US" dirty="0"/>
                  <a:t>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Cd = 0.02 at 9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Clark Y</a:t>
                </a:r>
              </a:p>
              <a:p>
                <a:r>
                  <a:rPr lang="en-US" dirty="0"/>
                  <a:t>Cd= </a:t>
                </a:r>
                <a:r>
                  <a:rPr lang="en-US" dirty="0" smtClean="0"/>
                  <a:t>0.030 </a:t>
                </a:r>
                <a:r>
                  <a:rPr lang="en-US" dirty="0"/>
                  <a:t>at 12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Cd = </a:t>
                </a:r>
                <a:r>
                  <a:rPr lang="en-US" dirty="0" smtClean="0"/>
                  <a:t>0.015 </a:t>
                </a:r>
                <a:r>
                  <a:rPr lang="en-US" dirty="0"/>
                  <a:t>at 9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819400"/>
                <a:ext cx="4572000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067" t="-1502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324600" y="5257800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945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1722"/>
            <a:ext cx="6019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                      (Lift to Drag Ratio </a:t>
            </a:r>
            <a:r>
              <a:rPr lang="en-US" b="1" dirty="0" err="1" smtClean="0"/>
              <a:t>vs</a:t>
            </a:r>
            <a:r>
              <a:rPr lang="en-US" b="1" dirty="0" smtClean="0"/>
              <a:t> </a:t>
            </a:r>
            <a:r>
              <a:rPr lang="en-US" b="1" dirty="0" err="1" smtClean="0"/>
              <a:t>AoA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Airfoil Analysis CONT. </a:t>
            </a:r>
            <a:endParaRPr lang="en-US" sz="3800" dirty="0"/>
          </a:p>
        </p:txBody>
      </p:sp>
      <p:sp>
        <p:nvSpPr>
          <p:cNvPr id="5" name="TextBox 4"/>
          <p:cNvSpPr txBox="1"/>
          <p:nvPr/>
        </p:nvSpPr>
        <p:spPr>
          <a:xfrm>
            <a:off x="7696200" y="6324600"/>
            <a:ext cx="1447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Mohammed Ramadan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545251" y="5715000"/>
            <a:ext cx="5806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Profili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>
            <a:off x="6400800" y="2514600"/>
            <a:ext cx="22108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 423</a:t>
            </a:r>
          </a:p>
          <a:p>
            <a:r>
              <a:rPr lang="en-US" dirty="0" smtClean="0"/>
              <a:t>L/D max = 97 at 6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Clark Y </a:t>
            </a:r>
          </a:p>
          <a:p>
            <a:r>
              <a:rPr lang="en-US" dirty="0" smtClean="0"/>
              <a:t>L/D max = 79 at </a:t>
            </a:r>
            <a:r>
              <a:rPr lang="en-US" dirty="0"/>
              <a:t>6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Maximum L/D is an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important parameter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 airfoil performance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efficiency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672</TotalTime>
  <Words>924</Words>
  <Application>Microsoft Office PowerPoint</Application>
  <PresentationFormat>On-screen Show (4:3)</PresentationFormat>
  <Paragraphs>251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SAE AERO</vt:lpstr>
      <vt:lpstr>CUSTOMER description</vt:lpstr>
      <vt:lpstr>Society of Automotive Engineers</vt:lpstr>
      <vt:lpstr>Project description</vt:lpstr>
      <vt:lpstr>Project description cont.</vt:lpstr>
      <vt:lpstr>Airfoil Key Parameters</vt:lpstr>
      <vt:lpstr>Airfoil Analysis     </vt:lpstr>
      <vt:lpstr>Airfoil Analysis CONT.     </vt:lpstr>
      <vt:lpstr>Airfoil Analysis CONT. </vt:lpstr>
      <vt:lpstr>Airfoil Design  </vt:lpstr>
      <vt:lpstr>Horizontal Tail section</vt:lpstr>
      <vt:lpstr>Vertical tail section</vt:lpstr>
      <vt:lpstr>Final Design</vt:lpstr>
      <vt:lpstr>Takeoff and landing calculations</vt:lpstr>
      <vt:lpstr>Wing Structural Analysis</vt:lpstr>
      <vt:lpstr>Deliverables</vt:lpstr>
      <vt:lpstr>Budget</vt:lpstr>
      <vt:lpstr>Current Stage of Construction</vt:lpstr>
      <vt:lpstr>Project Schedule</vt:lpstr>
      <vt:lpstr>Conclusion</vt:lpstr>
    </vt:vector>
  </TitlesOfParts>
  <Company>Northern Arizona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SAE AERO</dc:title>
  <dc:creator>NAU Student</dc:creator>
  <cp:lastModifiedBy>ramadan</cp:lastModifiedBy>
  <cp:revision>76</cp:revision>
  <dcterms:created xsi:type="dcterms:W3CDTF">2011-12-02T22:47:43Z</dcterms:created>
  <dcterms:modified xsi:type="dcterms:W3CDTF">2012-04-24T04:37:21Z</dcterms:modified>
</cp:coreProperties>
</file>