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 id="260" r:id="rId11"/>
    <p:sldId id="261" r:id="rId12"/>
    <p:sldId id="262" r:id="rId13"/>
    <p:sldId id="263" r:id="rId1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312fdc9d24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312fdc9d24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20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312fdc9d24e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312fdc9d24e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lnSpc>
                <a:spcPct val="115000"/>
              </a:lnSpc>
              <a:spcBef>
                <a:spcPts val="0"/>
              </a:spcBef>
              <a:spcAft>
                <a:spcPts val="0"/>
              </a:spcAft>
              <a:buSzPts val="1100"/>
              <a:buChar char="●"/>
            </a:pPr>
            <a:r>
              <a:rPr lang="en"/>
              <a:t>Our clients are the USDA and United States Forest Service, in tandem with NAU SICCS researchers.</a:t>
            </a:r>
            <a:endParaRPr/>
          </a:p>
          <a:p>
            <a:pPr indent="-298450" lvl="0" marL="457200" rtl="0" algn="l">
              <a:lnSpc>
                <a:spcPct val="115000"/>
              </a:lnSpc>
              <a:spcBef>
                <a:spcPts val="0"/>
              </a:spcBef>
              <a:spcAft>
                <a:spcPts val="0"/>
              </a:spcAft>
              <a:buSzPts val="1100"/>
              <a:buChar char="●"/>
            </a:pPr>
            <a:r>
              <a:rPr lang="en"/>
              <a:t>They provide valuable data analysis for Western United States Forestry Management Stations</a:t>
            </a:r>
            <a:endParaRPr/>
          </a:p>
          <a:p>
            <a:pPr indent="-298450" lvl="0" marL="457200" rtl="0" algn="l">
              <a:lnSpc>
                <a:spcPct val="115000"/>
              </a:lnSpc>
              <a:spcBef>
                <a:spcPts val="0"/>
              </a:spcBef>
              <a:spcAft>
                <a:spcPts val="0"/>
              </a:spcAft>
              <a:buSzPts val="1100"/>
              <a:buChar char="●"/>
            </a:pPr>
            <a:r>
              <a:rPr lang="en">
                <a:solidFill>
                  <a:schemeClr val="dk1"/>
                </a:solidFill>
              </a:rPr>
              <a:t>All Stations must go through a single point to receive user-friendly analysis for over 10 years of collected data- our clients</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
                <a:solidFill>
                  <a:schemeClr val="dk1"/>
                </a:solidFill>
              </a:rPr>
              <a:t>Seeing general bird trends will be advantageous when deciding how to take care of an area</a:t>
            </a:r>
            <a:endParaRPr>
              <a:solidFill>
                <a:schemeClr val="dk1"/>
              </a:solidFill>
            </a:endParaRPr>
          </a:p>
          <a:p>
            <a:pPr indent="-298450" lvl="0" marL="457200" rtl="0" algn="l">
              <a:lnSpc>
                <a:spcPct val="115000"/>
              </a:lnSpc>
              <a:spcBef>
                <a:spcPts val="0"/>
              </a:spcBef>
              <a:spcAft>
                <a:spcPts val="0"/>
              </a:spcAft>
              <a:buSzPts val="1100"/>
              <a:buChar char="●"/>
            </a:pPr>
            <a:r>
              <a:rPr lang="en"/>
              <a:t>These research stations need to be able to easily see larger trends on </a:t>
            </a:r>
            <a:r>
              <a:rPr lang="en"/>
              <a:t>their</a:t>
            </a:r>
            <a:r>
              <a:rPr lang="en"/>
              <a:t> own, in an easy to digest format that anyone can understand</a:t>
            </a:r>
            <a:endParaRPr/>
          </a:p>
          <a:p>
            <a:pPr indent="-298450" lvl="0" marL="457200" rtl="0" algn="l">
              <a:lnSpc>
                <a:spcPct val="115000"/>
              </a:lnSpc>
              <a:spcBef>
                <a:spcPts val="0"/>
              </a:spcBef>
              <a:spcAft>
                <a:spcPts val="0"/>
              </a:spcAft>
              <a:buSzPts val="1100"/>
              <a:buChar char="●"/>
            </a:pPr>
            <a:r>
              <a:rPr lang="en"/>
              <a:t>Each research station should be able to view the collected data on their own, and be able to understand the results in order to increase individual efficiency and free up our clients to work on other important projects, rather than dedicating lots of time to relaying information back and forth.</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312fdc9d24e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312fdc9d24e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20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312fdc9d24e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312fdc9d24e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t>We worked </a:t>
            </a:r>
            <a:r>
              <a:rPr lang="en"/>
              <a:t>closely</a:t>
            </a:r>
            <a:r>
              <a:rPr lang="en"/>
              <a:t> with clients, with regular meetings and feedback to gather requirements.</a:t>
            </a:r>
            <a:endParaRPr/>
          </a:p>
          <a:p>
            <a:pPr indent="0" lvl="0" marL="0" rtl="0" algn="l">
              <a:lnSpc>
                <a:spcPct val="115000"/>
              </a:lnSpc>
              <a:spcBef>
                <a:spcPts val="0"/>
              </a:spcBef>
              <a:spcAft>
                <a:spcPts val="0"/>
              </a:spcAft>
              <a:buNone/>
            </a:pPr>
            <a:r>
              <a:rPr lang="en"/>
              <a:t>This approach allowed us to understand the </a:t>
            </a:r>
            <a:r>
              <a:rPr lang="en"/>
              <a:t>practical</a:t>
            </a:r>
            <a:r>
              <a:rPr lang="en"/>
              <a:t> and technical needs of our end users, laying a solid foundation for the system.</a:t>
            </a:r>
            <a:endParaRPr/>
          </a:p>
          <a:p>
            <a:pPr indent="0" lvl="0" marL="0" rtl="0" algn="l">
              <a:lnSpc>
                <a:spcPct val="115000"/>
              </a:lnSpc>
              <a:spcBef>
                <a:spcPts val="1200"/>
              </a:spcBef>
              <a:spcAft>
                <a:spcPts val="0"/>
              </a:spcAft>
              <a:buNone/>
            </a:pPr>
            <a:r>
              <a:rPr lang="en"/>
              <a:t>From these discussions we identified 4 key requirements:</a:t>
            </a:r>
            <a:endParaRPr/>
          </a:p>
          <a:p>
            <a:pPr indent="-298450" lvl="0" marL="457200" rtl="0" algn="l">
              <a:lnSpc>
                <a:spcPct val="115000"/>
              </a:lnSpc>
              <a:spcBef>
                <a:spcPts val="1200"/>
              </a:spcBef>
              <a:spcAft>
                <a:spcPts val="0"/>
              </a:spcAft>
              <a:buSzPts val="1100"/>
              <a:buAutoNum type="arabicPeriod"/>
            </a:pPr>
            <a:r>
              <a:rPr lang="en"/>
              <a:t>FireFlight’s interface must be intuitive and easy for non-technical users to </a:t>
            </a:r>
            <a:r>
              <a:rPr lang="en"/>
              <a:t>navigate and use.</a:t>
            </a:r>
            <a:endParaRPr/>
          </a:p>
          <a:p>
            <a:pPr indent="-298450" lvl="0" marL="457200" rtl="0" algn="l">
              <a:lnSpc>
                <a:spcPct val="115000"/>
              </a:lnSpc>
              <a:spcBef>
                <a:spcPts val="0"/>
              </a:spcBef>
              <a:spcAft>
                <a:spcPts val="0"/>
              </a:spcAft>
              <a:buSzPts val="1100"/>
              <a:buAutoNum type="arabicPeriod"/>
            </a:pPr>
            <a:r>
              <a:rPr lang="en">
                <a:solidFill>
                  <a:schemeClr val="dk1"/>
                </a:solidFill>
              </a:rPr>
              <a:t>FS Managers need a reliable option to export results in CSV format for further research and analysis.</a:t>
            </a:r>
            <a:endParaRPr/>
          </a:p>
          <a:p>
            <a:pPr indent="-298450" lvl="0" marL="457200" rtl="0" algn="l">
              <a:lnSpc>
                <a:spcPct val="115000"/>
              </a:lnSpc>
              <a:spcBef>
                <a:spcPts val="0"/>
              </a:spcBef>
              <a:spcAft>
                <a:spcPts val="0"/>
              </a:spcAft>
              <a:buSzPts val="1100"/>
              <a:buAutoNum type="arabicPeriod"/>
            </a:pPr>
            <a:r>
              <a:rPr lang="en"/>
              <a:t>Efficient</a:t>
            </a:r>
            <a:r>
              <a:rPr lang="en"/>
              <a:t> data querying and filtering are essential to providing users fast, </a:t>
            </a:r>
            <a:r>
              <a:rPr lang="en"/>
              <a:t>relevant</a:t>
            </a:r>
            <a:r>
              <a:rPr lang="en"/>
              <a:t> insights tailored to their needs.</a:t>
            </a:r>
            <a:endParaRPr/>
          </a:p>
          <a:p>
            <a:pPr indent="-298450" lvl="0" marL="457200" rtl="0" algn="l">
              <a:lnSpc>
                <a:spcPct val="115000"/>
              </a:lnSpc>
              <a:spcBef>
                <a:spcPts val="0"/>
              </a:spcBef>
              <a:spcAft>
                <a:spcPts val="0"/>
              </a:spcAft>
              <a:buSzPts val="1100"/>
              <a:buAutoNum type="arabicPeriod"/>
            </a:pPr>
            <a:r>
              <a:rPr lang="en">
                <a:solidFill>
                  <a:schemeClr val="dk1"/>
                </a:solidFill>
              </a:rPr>
              <a:t>The system must display complex bird and wildfire data clearly, allowing users to understand and analyze trends without feeling overwhelmed.</a:t>
            </a:r>
            <a:endParaRPr/>
          </a:p>
          <a:p>
            <a:pPr indent="0" lvl="0" marL="0" rtl="0" algn="l">
              <a:lnSpc>
                <a:spcPct val="115000"/>
              </a:lnSpc>
              <a:spcBef>
                <a:spcPts val="1200"/>
              </a:spcBef>
              <a:spcAft>
                <a:spcPts val="0"/>
              </a:spcAft>
              <a:buNone/>
            </a:pPr>
            <a:r>
              <a:rPr lang="en"/>
              <a:t>Let’s take a closer look at Data Visualization and how it breaks down into specific sub-requirements:</a:t>
            </a:r>
            <a:endParaRPr/>
          </a:p>
          <a:p>
            <a:pPr indent="-298450" lvl="0" marL="457200" rtl="0" algn="l">
              <a:lnSpc>
                <a:spcPct val="115000"/>
              </a:lnSpc>
              <a:spcBef>
                <a:spcPts val="1200"/>
              </a:spcBef>
              <a:spcAft>
                <a:spcPts val="0"/>
              </a:spcAft>
              <a:buClr>
                <a:schemeClr val="dk1"/>
              </a:buClr>
              <a:buSzPts val="1100"/>
              <a:buChar char="-"/>
            </a:pPr>
            <a:r>
              <a:rPr lang="en">
                <a:solidFill>
                  <a:schemeClr val="dk1"/>
                </a:solidFill>
              </a:rPr>
              <a:t>We convert raw datasets from CSV into raster format to structure the data in a way that aligns with grid-based mapping.</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
                <a:solidFill>
                  <a:schemeClr val="dk1"/>
                </a:solidFill>
              </a:rPr>
              <a:t>This raster data is transformed into interactive maps using Python and the Folium library, which is ideal for creating web-based visualizations.</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
                <a:solidFill>
                  <a:schemeClr val="dk1"/>
                </a:solidFill>
              </a:rPr>
              <a:t>We then display the data as a heatmap, which use color gradients to highlight patterns like the likelihood of bird presence across regions.</a:t>
            </a:r>
            <a:endParaRPr>
              <a:solidFill>
                <a:schemeClr val="dk1"/>
              </a:solidFill>
            </a:endParaRPr>
          </a:p>
          <a:p>
            <a:pPr indent="0" lvl="0" marL="0" rtl="0" algn="l">
              <a:lnSpc>
                <a:spcPct val="115000"/>
              </a:lnSpc>
              <a:spcBef>
                <a:spcPts val="1200"/>
              </a:spcBef>
              <a:spcAft>
                <a:spcPts val="0"/>
              </a:spcAft>
              <a:buNone/>
            </a:pPr>
            <a:r>
              <a:rPr lang="en">
                <a:solidFill>
                  <a:schemeClr val="dk1"/>
                </a:solidFill>
              </a:rPr>
              <a:t>While </a:t>
            </a:r>
            <a:r>
              <a:rPr lang="en">
                <a:solidFill>
                  <a:schemeClr val="dk1"/>
                </a:solidFill>
              </a:rPr>
              <a:t>requirements</a:t>
            </a:r>
            <a:r>
              <a:rPr lang="en">
                <a:solidFill>
                  <a:schemeClr val="dk1"/>
                </a:solidFill>
              </a:rPr>
              <a:t> may </a:t>
            </a:r>
            <a:r>
              <a:rPr lang="en">
                <a:solidFill>
                  <a:schemeClr val="dk1"/>
                </a:solidFill>
              </a:rPr>
              <a:t>evolve, the strong baseline we’ve developed ensures that FireFlight can handle large datasets and provide a responsive, scalable experience.</a:t>
            </a:r>
            <a:endParaRPr>
              <a:solidFill>
                <a:schemeClr val="dk1"/>
              </a:solidFill>
            </a:endParaRPr>
          </a:p>
          <a:p>
            <a:pPr indent="0" lvl="0" marL="0" rtl="0" algn="l">
              <a:lnSpc>
                <a:spcPct val="115000"/>
              </a:lnSpc>
              <a:spcBef>
                <a:spcPts val="0"/>
              </a:spcBef>
              <a:spcAft>
                <a:spcPts val="1200"/>
              </a:spcAft>
              <a:buNone/>
            </a:pPr>
            <a:r>
              <a:rPr lang="en">
                <a:solidFill>
                  <a:schemeClr val="dk1"/>
                </a:solidFill>
              </a:rPr>
              <a:t>By addressing user experience, visualization, data querying, and exportable results, FireFlight is positioned to meet the needs of our clients and their end-users.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313ea75f667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313ea75f667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The main concerns when developing our project are the overall maintainability, transfer of ownership to the clients after we are finished with the project, and finding a way to update the data we are using, as we are unable to connect to the clients database.</a:t>
            </a:r>
            <a:endParaRPr/>
          </a:p>
          <a:p>
            <a:pPr indent="-298450" lvl="0" marL="457200" rtl="0" algn="l">
              <a:spcBef>
                <a:spcPts val="0"/>
              </a:spcBef>
              <a:spcAft>
                <a:spcPts val="0"/>
              </a:spcAft>
              <a:buSzPts val="1100"/>
              <a:buChar char="●"/>
            </a:pPr>
            <a:r>
              <a:rPr lang="en"/>
              <a:t>The strategies we are using to help mitigate these risks are using a 3-d party hosting service to ease our transfer, and a </a:t>
            </a:r>
            <a:r>
              <a:rPr lang="en"/>
              <a:t>separate database which we will maintain and update</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313ea75f667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313ea75f667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For the overall </a:t>
            </a:r>
            <a:r>
              <a:rPr lang="en"/>
              <a:t>feasibility</a:t>
            </a:r>
            <a:r>
              <a:rPr lang="en"/>
              <a:t> of our project, we have several key requirements: </a:t>
            </a:r>
            <a:r>
              <a:rPr lang="en">
                <a:solidFill>
                  <a:schemeClr val="dk1"/>
                </a:solidFill>
              </a:rPr>
              <a:t>a transferable hosting service, which I just mentioned, </a:t>
            </a:r>
            <a:r>
              <a:rPr lang="en"/>
              <a:t> a reliable and user friendly front end, and accurate mapping software.</a:t>
            </a:r>
            <a:endParaRPr/>
          </a:p>
          <a:p>
            <a:pPr indent="-298450" lvl="0" marL="457200" rtl="0" algn="l">
              <a:spcBef>
                <a:spcPts val="0"/>
              </a:spcBef>
              <a:spcAft>
                <a:spcPts val="0"/>
              </a:spcAft>
              <a:buSzPts val="1100"/>
              <a:buChar char="●"/>
            </a:pPr>
            <a:r>
              <a:rPr lang="en"/>
              <a:t>Our solution for these requirements are to use Amazon Web S</a:t>
            </a:r>
            <a:r>
              <a:rPr lang="en"/>
              <a:t>ervices</a:t>
            </a:r>
            <a:r>
              <a:rPr lang="en"/>
              <a:t> for hosting our project, enabling an easier transfer to our clients later on.</a:t>
            </a:r>
            <a:endParaRPr/>
          </a:p>
          <a:p>
            <a:pPr indent="-298450" lvl="0" marL="457200" rtl="0" algn="l">
              <a:spcBef>
                <a:spcPts val="0"/>
              </a:spcBef>
              <a:spcAft>
                <a:spcPts val="0"/>
              </a:spcAft>
              <a:buSzPts val="1100"/>
              <a:buChar char="●"/>
            </a:pPr>
            <a:r>
              <a:rPr lang="en"/>
              <a:t>We are using Django for our web framework, as it has been proven to be reliable and trustworthy.</a:t>
            </a:r>
            <a:endParaRPr/>
          </a:p>
          <a:p>
            <a:pPr indent="-298450" lvl="0" marL="457200" rtl="0" algn="l">
              <a:spcBef>
                <a:spcPts val="0"/>
              </a:spcBef>
              <a:spcAft>
                <a:spcPts val="0"/>
              </a:spcAft>
              <a:buSzPts val="1100"/>
              <a:buChar char="●"/>
            </a:pPr>
            <a:r>
              <a:rPr lang="en"/>
              <a:t>For our mapping software, we are using the python library Folium with Rasterio to generate maps from our data.</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312fdc9d24e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312fdc9d24e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20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312fdc9d24e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312fdc9d24e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20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4" name="Shape 54"/>
        <p:cNvGrpSpPr/>
        <p:nvPr/>
      </p:nvGrpSpPr>
      <p:grpSpPr>
        <a:xfrm>
          <a:off x="0" y="0"/>
          <a:ext cx="0" cy="0"/>
          <a:chOff x="0" y="0"/>
          <a:chExt cx="0" cy="0"/>
        </a:xfrm>
      </p:grpSpPr>
      <p:sp>
        <p:nvSpPr>
          <p:cNvPr id="55" name="Google Shape;55;p14"/>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56" name="Google Shape;56;p14"/>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57" name="Google Shape;57;p1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58" name="Shape 58"/>
        <p:cNvGrpSpPr/>
        <p:nvPr/>
      </p:nvGrpSpPr>
      <p:grpSpPr>
        <a:xfrm>
          <a:off x="0" y="0"/>
          <a:ext cx="0" cy="0"/>
          <a:chOff x="0" y="0"/>
          <a:chExt cx="0" cy="0"/>
        </a:xfrm>
      </p:grpSpPr>
      <p:sp>
        <p:nvSpPr>
          <p:cNvPr id="59" name="Google Shape;59;p15"/>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60" name="Google Shape;60;p1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61" name="Shape 61"/>
        <p:cNvGrpSpPr/>
        <p:nvPr/>
      </p:nvGrpSpPr>
      <p:grpSpPr>
        <a:xfrm>
          <a:off x="0" y="0"/>
          <a:ext cx="0" cy="0"/>
          <a:chOff x="0" y="0"/>
          <a:chExt cx="0" cy="0"/>
        </a:xfrm>
      </p:grpSpPr>
      <p:sp>
        <p:nvSpPr>
          <p:cNvPr id="62" name="Google Shape;62;p1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63" name="Google Shape;6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64" name="Google Shape;64;p1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65" name="Shape 65"/>
        <p:cNvGrpSpPr/>
        <p:nvPr/>
      </p:nvGrpSpPr>
      <p:grpSpPr>
        <a:xfrm>
          <a:off x="0" y="0"/>
          <a:ext cx="0" cy="0"/>
          <a:chOff x="0" y="0"/>
          <a:chExt cx="0" cy="0"/>
        </a:xfrm>
      </p:grpSpPr>
      <p:sp>
        <p:nvSpPr>
          <p:cNvPr id="66" name="Google Shape;66;p17"/>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67" name="Google Shape;67;p17"/>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68" name="Google Shape;68;p17"/>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69" name="Google Shape;69;p1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0" name="Shape 70"/>
        <p:cNvGrpSpPr/>
        <p:nvPr/>
      </p:nvGrpSpPr>
      <p:grpSpPr>
        <a:xfrm>
          <a:off x="0" y="0"/>
          <a:ext cx="0" cy="0"/>
          <a:chOff x="0" y="0"/>
          <a:chExt cx="0" cy="0"/>
        </a:xfrm>
      </p:grpSpPr>
      <p:sp>
        <p:nvSpPr>
          <p:cNvPr id="71" name="Google Shape;71;p18"/>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72" name="Google Shape;72;p1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73" name="Shape 73"/>
        <p:cNvGrpSpPr/>
        <p:nvPr/>
      </p:nvGrpSpPr>
      <p:grpSpPr>
        <a:xfrm>
          <a:off x="0" y="0"/>
          <a:ext cx="0" cy="0"/>
          <a:chOff x="0" y="0"/>
          <a:chExt cx="0" cy="0"/>
        </a:xfrm>
      </p:grpSpPr>
      <p:sp>
        <p:nvSpPr>
          <p:cNvPr id="74" name="Google Shape;74;p19"/>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75" name="Google Shape;75;p19"/>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76" name="Google Shape;76;p1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77" name="Shape 77"/>
        <p:cNvGrpSpPr/>
        <p:nvPr/>
      </p:nvGrpSpPr>
      <p:grpSpPr>
        <a:xfrm>
          <a:off x="0" y="0"/>
          <a:ext cx="0" cy="0"/>
          <a:chOff x="0" y="0"/>
          <a:chExt cx="0" cy="0"/>
        </a:xfrm>
      </p:grpSpPr>
      <p:sp>
        <p:nvSpPr>
          <p:cNvPr id="78" name="Google Shape;78;p20"/>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79" name="Google Shape;79;p2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80" name="Shape 80"/>
        <p:cNvGrpSpPr/>
        <p:nvPr/>
      </p:nvGrpSpPr>
      <p:grpSpPr>
        <a:xfrm>
          <a:off x="0" y="0"/>
          <a:ext cx="0" cy="0"/>
          <a:chOff x="0" y="0"/>
          <a:chExt cx="0" cy="0"/>
        </a:xfrm>
      </p:grpSpPr>
      <p:sp>
        <p:nvSpPr>
          <p:cNvPr id="81" name="Google Shape;81;p21"/>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21"/>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83" name="Google Shape;83;p21"/>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84" name="Google Shape;84;p21"/>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0"/>
              </a:spcBef>
              <a:spcAft>
                <a:spcPts val="0"/>
              </a:spcAft>
              <a:buClr>
                <a:schemeClr val="dk1"/>
              </a:buClr>
              <a:buSzPts val="1400"/>
              <a:buChar char="○"/>
              <a:defRPr>
                <a:solidFill>
                  <a:schemeClr val="dk1"/>
                </a:solidFill>
              </a:defRPr>
            </a:lvl2pPr>
            <a:lvl3pPr indent="-317500" lvl="2" marL="1371600">
              <a:spcBef>
                <a:spcPts val="0"/>
              </a:spcBef>
              <a:spcAft>
                <a:spcPts val="0"/>
              </a:spcAft>
              <a:buClr>
                <a:schemeClr val="dk1"/>
              </a:buClr>
              <a:buSzPts val="1400"/>
              <a:buChar char="■"/>
              <a:defRPr>
                <a:solidFill>
                  <a:schemeClr val="dk1"/>
                </a:solidFill>
              </a:defRPr>
            </a:lvl3pPr>
            <a:lvl4pPr indent="-317500" lvl="3" marL="1828800">
              <a:spcBef>
                <a:spcPts val="0"/>
              </a:spcBef>
              <a:spcAft>
                <a:spcPts val="0"/>
              </a:spcAft>
              <a:buClr>
                <a:schemeClr val="dk1"/>
              </a:buClr>
              <a:buSzPts val="1400"/>
              <a:buChar char="●"/>
              <a:defRPr>
                <a:solidFill>
                  <a:schemeClr val="dk1"/>
                </a:solidFill>
              </a:defRPr>
            </a:lvl4pPr>
            <a:lvl5pPr indent="-317500" lvl="4" marL="2286000">
              <a:spcBef>
                <a:spcPts val="0"/>
              </a:spcBef>
              <a:spcAft>
                <a:spcPts val="0"/>
              </a:spcAft>
              <a:buClr>
                <a:schemeClr val="dk1"/>
              </a:buClr>
              <a:buSzPts val="1400"/>
              <a:buChar char="○"/>
              <a:defRPr>
                <a:solidFill>
                  <a:schemeClr val="dk1"/>
                </a:solidFill>
              </a:defRPr>
            </a:lvl5pPr>
            <a:lvl6pPr indent="-317500" lvl="5" marL="2743200">
              <a:spcBef>
                <a:spcPts val="0"/>
              </a:spcBef>
              <a:spcAft>
                <a:spcPts val="0"/>
              </a:spcAft>
              <a:buClr>
                <a:schemeClr val="dk1"/>
              </a:buClr>
              <a:buSzPts val="1400"/>
              <a:buChar char="■"/>
              <a:defRPr>
                <a:solidFill>
                  <a:schemeClr val="dk1"/>
                </a:solidFill>
              </a:defRPr>
            </a:lvl6pPr>
            <a:lvl7pPr indent="-317500" lvl="6" marL="3200400">
              <a:spcBef>
                <a:spcPts val="0"/>
              </a:spcBef>
              <a:spcAft>
                <a:spcPts val="0"/>
              </a:spcAft>
              <a:buClr>
                <a:schemeClr val="dk1"/>
              </a:buClr>
              <a:buSzPts val="1400"/>
              <a:buChar char="●"/>
              <a:defRPr>
                <a:solidFill>
                  <a:schemeClr val="dk1"/>
                </a:solidFill>
              </a:defRPr>
            </a:lvl7pPr>
            <a:lvl8pPr indent="-317500" lvl="7" marL="3657600">
              <a:spcBef>
                <a:spcPts val="0"/>
              </a:spcBef>
              <a:spcAft>
                <a:spcPts val="0"/>
              </a:spcAft>
              <a:buClr>
                <a:schemeClr val="dk1"/>
              </a:buClr>
              <a:buSzPts val="1400"/>
              <a:buChar char="○"/>
              <a:defRPr>
                <a:solidFill>
                  <a:schemeClr val="dk1"/>
                </a:solidFill>
              </a:defRPr>
            </a:lvl8pPr>
            <a:lvl9pPr indent="-317500" lvl="8" marL="4114800">
              <a:spcBef>
                <a:spcPts val="0"/>
              </a:spcBef>
              <a:spcAft>
                <a:spcPts val="0"/>
              </a:spcAft>
              <a:buClr>
                <a:schemeClr val="dk1"/>
              </a:buClr>
              <a:buSzPts val="1400"/>
              <a:buChar char="■"/>
              <a:defRPr>
                <a:solidFill>
                  <a:schemeClr val="dk1"/>
                </a:solidFill>
              </a:defRPr>
            </a:lvl9pPr>
          </a:lstStyle>
          <a:p/>
        </p:txBody>
      </p:sp>
      <p:sp>
        <p:nvSpPr>
          <p:cNvPr id="85" name="Google Shape;85;p2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86" name="Shape 86"/>
        <p:cNvGrpSpPr/>
        <p:nvPr/>
      </p:nvGrpSpPr>
      <p:grpSpPr>
        <a:xfrm>
          <a:off x="0" y="0"/>
          <a:ext cx="0" cy="0"/>
          <a:chOff x="0" y="0"/>
          <a:chExt cx="0" cy="0"/>
        </a:xfrm>
      </p:grpSpPr>
      <p:sp>
        <p:nvSpPr>
          <p:cNvPr id="87" name="Google Shape;87;p22"/>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88" name="Google Shape;88;p2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89" name="Shape 89"/>
        <p:cNvGrpSpPr/>
        <p:nvPr/>
      </p:nvGrpSpPr>
      <p:grpSpPr>
        <a:xfrm>
          <a:off x="0" y="0"/>
          <a:ext cx="0" cy="0"/>
          <a:chOff x="0" y="0"/>
          <a:chExt cx="0" cy="0"/>
        </a:xfrm>
      </p:grpSpPr>
      <p:sp>
        <p:nvSpPr>
          <p:cNvPr id="90" name="Google Shape;90;p23"/>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91" name="Google Shape;91;p23"/>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92" name="Google Shape;92;p2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3" name="Shape 93"/>
        <p:cNvGrpSpPr/>
        <p:nvPr/>
      </p:nvGrpSpPr>
      <p:grpSpPr>
        <a:xfrm>
          <a:off x="0" y="0"/>
          <a:ext cx="0" cy="0"/>
          <a:chOff x="0" y="0"/>
          <a:chExt cx="0" cy="0"/>
        </a:xfrm>
      </p:grpSpPr>
      <p:sp>
        <p:nvSpPr>
          <p:cNvPr id="94" name="Google Shape;94;p2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52" name="Google Shape;52;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0"/>
              </a:spcBef>
              <a:spcAft>
                <a:spcPts val="0"/>
              </a:spcAft>
              <a:buClr>
                <a:schemeClr val="lt2"/>
              </a:buClr>
              <a:buSzPts val="1400"/>
              <a:buChar char="○"/>
              <a:defRPr>
                <a:solidFill>
                  <a:schemeClr val="lt2"/>
                </a:solidFill>
              </a:defRPr>
            </a:lvl2pPr>
            <a:lvl3pPr indent="-317500" lvl="2" marL="1371600">
              <a:lnSpc>
                <a:spcPct val="115000"/>
              </a:lnSpc>
              <a:spcBef>
                <a:spcPts val="0"/>
              </a:spcBef>
              <a:spcAft>
                <a:spcPts val="0"/>
              </a:spcAft>
              <a:buClr>
                <a:schemeClr val="lt2"/>
              </a:buClr>
              <a:buSzPts val="1400"/>
              <a:buChar char="■"/>
              <a:defRPr>
                <a:solidFill>
                  <a:schemeClr val="lt2"/>
                </a:solidFill>
              </a:defRPr>
            </a:lvl3pPr>
            <a:lvl4pPr indent="-317500" lvl="3" marL="1828800">
              <a:lnSpc>
                <a:spcPct val="115000"/>
              </a:lnSpc>
              <a:spcBef>
                <a:spcPts val="0"/>
              </a:spcBef>
              <a:spcAft>
                <a:spcPts val="0"/>
              </a:spcAft>
              <a:buClr>
                <a:schemeClr val="lt2"/>
              </a:buClr>
              <a:buSzPts val="1400"/>
              <a:buChar char="●"/>
              <a:defRPr>
                <a:solidFill>
                  <a:schemeClr val="lt2"/>
                </a:solidFill>
              </a:defRPr>
            </a:lvl4pPr>
            <a:lvl5pPr indent="-317500" lvl="4" marL="2286000">
              <a:lnSpc>
                <a:spcPct val="115000"/>
              </a:lnSpc>
              <a:spcBef>
                <a:spcPts val="0"/>
              </a:spcBef>
              <a:spcAft>
                <a:spcPts val="0"/>
              </a:spcAft>
              <a:buClr>
                <a:schemeClr val="lt2"/>
              </a:buClr>
              <a:buSzPts val="1400"/>
              <a:buChar char="○"/>
              <a:defRPr>
                <a:solidFill>
                  <a:schemeClr val="lt2"/>
                </a:solidFill>
              </a:defRPr>
            </a:lvl5pPr>
            <a:lvl6pPr indent="-317500" lvl="5" marL="2743200">
              <a:lnSpc>
                <a:spcPct val="115000"/>
              </a:lnSpc>
              <a:spcBef>
                <a:spcPts val="0"/>
              </a:spcBef>
              <a:spcAft>
                <a:spcPts val="0"/>
              </a:spcAft>
              <a:buClr>
                <a:schemeClr val="lt2"/>
              </a:buClr>
              <a:buSzPts val="1400"/>
              <a:buChar char="■"/>
              <a:defRPr>
                <a:solidFill>
                  <a:schemeClr val="lt2"/>
                </a:solidFill>
              </a:defRPr>
            </a:lvl6pPr>
            <a:lvl7pPr indent="-317500" lvl="6" marL="3200400">
              <a:lnSpc>
                <a:spcPct val="115000"/>
              </a:lnSpc>
              <a:spcBef>
                <a:spcPts val="0"/>
              </a:spcBef>
              <a:spcAft>
                <a:spcPts val="0"/>
              </a:spcAft>
              <a:buClr>
                <a:schemeClr val="lt2"/>
              </a:buClr>
              <a:buSzPts val="1400"/>
              <a:buChar char="●"/>
              <a:defRPr>
                <a:solidFill>
                  <a:schemeClr val="lt2"/>
                </a:solidFill>
              </a:defRPr>
            </a:lvl7pPr>
            <a:lvl8pPr indent="-317500" lvl="7" marL="3657600">
              <a:lnSpc>
                <a:spcPct val="115000"/>
              </a:lnSpc>
              <a:spcBef>
                <a:spcPts val="0"/>
              </a:spcBef>
              <a:spcAft>
                <a:spcPts val="0"/>
              </a:spcAft>
              <a:buClr>
                <a:schemeClr val="lt2"/>
              </a:buClr>
              <a:buSzPts val="1400"/>
              <a:buChar char="○"/>
              <a:defRPr>
                <a:solidFill>
                  <a:schemeClr val="lt2"/>
                </a:solidFill>
              </a:defRPr>
            </a:lvl8pPr>
            <a:lvl9pPr indent="-317500" lvl="8" marL="4114800">
              <a:lnSpc>
                <a:spcPct val="115000"/>
              </a:lnSpc>
              <a:spcBef>
                <a:spcPts val="0"/>
              </a:spcBef>
              <a:spcAft>
                <a:spcPts val="0"/>
              </a:spcAft>
              <a:buClr>
                <a:schemeClr val="lt2"/>
              </a:buClr>
              <a:buSzPts val="1400"/>
              <a:buChar char="■"/>
              <a:defRPr>
                <a:solidFill>
                  <a:schemeClr val="lt2"/>
                </a:solidFill>
              </a:defRPr>
            </a:lvl9pPr>
          </a:lstStyle>
          <a:p/>
        </p:txBody>
      </p:sp>
      <p:sp>
        <p:nvSpPr>
          <p:cNvPr id="53" name="Google Shape;53;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xml"/><Relationship Id="rId3"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 Id="rId3" Type="http://schemas.openxmlformats.org/officeDocument/2006/relationships/image" Target="../media/image4.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 Id="rId3"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5.xml"/><Relationship Id="rId3" Type="http://schemas.openxmlformats.org/officeDocument/2006/relationships/image" Target="../media/image9.png"/><Relationship Id="rId4" Type="http://schemas.openxmlformats.org/officeDocument/2006/relationships/image" Target="../media/image2.png"/><Relationship Id="rId5"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xml"/><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Introduction</a:t>
            </a:r>
            <a:endParaRPr/>
          </a:p>
        </p:txBody>
      </p:sp>
      <p:sp>
        <p:nvSpPr>
          <p:cNvPr id="100" name="Google Shape;100;p25"/>
          <p:cNvSpPr txBox="1"/>
          <p:nvPr>
            <p:ph idx="1" type="body"/>
          </p:nvPr>
        </p:nvSpPr>
        <p:spPr>
          <a:xfrm>
            <a:off x="311700" y="1017725"/>
            <a:ext cx="7159200" cy="3551100"/>
          </a:xfrm>
          <a:prstGeom prst="rect">
            <a:avLst/>
          </a:prstGeom>
        </p:spPr>
        <p:txBody>
          <a:bodyPr anchorCtr="0" anchor="t" bIns="91425" lIns="91425" spcFirstLastPara="1" rIns="91425" wrap="square" tIns="91425">
            <a:normAutofit fontScale="85000" lnSpcReduction="20000"/>
          </a:bodyPr>
          <a:lstStyle/>
          <a:p>
            <a:pPr indent="-336550" lvl="0" marL="457200" rtl="0" algn="l">
              <a:lnSpc>
                <a:spcPct val="150000"/>
              </a:lnSpc>
              <a:spcBef>
                <a:spcPts val="0"/>
              </a:spcBef>
              <a:spcAft>
                <a:spcPts val="0"/>
              </a:spcAft>
              <a:buSzPct val="100000"/>
              <a:buChar char="●"/>
            </a:pPr>
            <a:r>
              <a:rPr lang="en" sz="2000"/>
              <a:t>Our team is composed of </a:t>
            </a:r>
            <a:r>
              <a:rPr lang="en" sz="2000"/>
              <a:t>Alyssa Ortiz, Payton Watts, Andrew Ortega, and Tyler Chapp</a:t>
            </a:r>
            <a:endParaRPr sz="2000"/>
          </a:p>
          <a:p>
            <a:pPr indent="-336550" lvl="0" marL="457200" rtl="0" algn="l">
              <a:lnSpc>
                <a:spcPct val="150000"/>
              </a:lnSpc>
              <a:spcBef>
                <a:spcPts val="0"/>
              </a:spcBef>
              <a:spcAft>
                <a:spcPts val="0"/>
              </a:spcAft>
              <a:buSzPct val="100000"/>
              <a:buChar char="●"/>
            </a:pPr>
            <a:r>
              <a:rPr lang="en" sz="2000"/>
              <a:t>Our client: </a:t>
            </a:r>
            <a:endParaRPr sz="2000"/>
          </a:p>
          <a:p>
            <a:pPr indent="-336550" lvl="1" marL="914400" rtl="0" algn="l">
              <a:lnSpc>
                <a:spcPct val="150000"/>
              </a:lnSpc>
              <a:spcBef>
                <a:spcPts val="0"/>
              </a:spcBef>
              <a:spcAft>
                <a:spcPts val="0"/>
              </a:spcAft>
              <a:buSzPct val="100000"/>
              <a:buChar char="○"/>
            </a:pPr>
            <a:r>
              <a:rPr lang="en" sz="2000"/>
              <a:t>USDA Forest Service researchers</a:t>
            </a:r>
            <a:endParaRPr sz="2000"/>
          </a:p>
          <a:p>
            <a:pPr indent="-336550" lvl="1" marL="914400" rtl="0" algn="l">
              <a:lnSpc>
                <a:spcPct val="150000"/>
              </a:lnSpc>
              <a:spcBef>
                <a:spcPts val="0"/>
              </a:spcBef>
              <a:spcAft>
                <a:spcPts val="0"/>
              </a:spcAft>
              <a:buSzPct val="100000"/>
              <a:buChar char="○"/>
            </a:pPr>
            <a:r>
              <a:rPr lang="en" sz="2000"/>
              <a:t>NAU SICCS researchers</a:t>
            </a:r>
            <a:endParaRPr sz="2000"/>
          </a:p>
          <a:p>
            <a:pPr indent="-336550" lvl="0" marL="457200" rtl="0" algn="l">
              <a:lnSpc>
                <a:spcPct val="150000"/>
              </a:lnSpc>
              <a:spcBef>
                <a:spcPts val="0"/>
              </a:spcBef>
              <a:spcAft>
                <a:spcPts val="0"/>
              </a:spcAft>
              <a:buSzPct val="100000"/>
              <a:buChar char="●"/>
            </a:pPr>
            <a:r>
              <a:rPr lang="en" sz="2000"/>
              <a:t>Mentor: Scott Larocca</a:t>
            </a:r>
            <a:endParaRPr sz="2000"/>
          </a:p>
          <a:p>
            <a:pPr indent="-336550" lvl="0" marL="457200" rtl="0" algn="l">
              <a:lnSpc>
                <a:spcPct val="150000"/>
              </a:lnSpc>
              <a:spcBef>
                <a:spcPts val="0"/>
              </a:spcBef>
              <a:spcAft>
                <a:spcPts val="0"/>
              </a:spcAft>
              <a:buSzPct val="100000"/>
              <a:buChar char="●"/>
            </a:pPr>
            <a:r>
              <a:rPr lang="en" sz="2000"/>
              <a:t>The main focus of this project are birds and the way that fires impacts their recovery.</a:t>
            </a:r>
            <a:endParaRPr sz="2000"/>
          </a:p>
          <a:p>
            <a:pPr indent="-336550" lvl="1" marL="914400" rtl="0" algn="l">
              <a:lnSpc>
                <a:spcPct val="150000"/>
              </a:lnSpc>
              <a:spcBef>
                <a:spcPts val="0"/>
              </a:spcBef>
              <a:spcAft>
                <a:spcPts val="0"/>
              </a:spcAft>
              <a:buSzPct val="100000"/>
              <a:buChar char="○"/>
            </a:pPr>
            <a:r>
              <a:rPr lang="en" sz="2000"/>
              <a:t>The way that birds react after a fire gives also an important signifier of how the overall ecosystem reacts as well.</a:t>
            </a:r>
            <a:endParaRPr sz="2000"/>
          </a:p>
        </p:txBody>
      </p:sp>
      <p:pic>
        <p:nvPicPr>
          <p:cNvPr id="101" name="Google Shape;101;p25"/>
          <p:cNvPicPr preferRelativeResize="0"/>
          <p:nvPr/>
        </p:nvPicPr>
        <p:blipFill rotWithShape="1">
          <a:blip r:embed="rId3">
            <a:alphaModFix/>
          </a:blip>
          <a:srcRect b="0" l="0" r="0" t="0"/>
          <a:stretch/>
        </p:blipFill>
        <p:spPr>
          <a:xfrm>
            <a:off x="7117325" y="0"/>
            <a:ext cx="2026676" cy="202667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Problem Statement </a:t>
            </a:r>
            <a:endParaRPr/>
          </a:p>
        </p:txBody>
      </p:sp>
      <p:sp>
        <p:nvSpPr>
          <p:cNvPr id="107" name="Google Shape;107;p26"/>
          <p:cNvSpPr txBox="1"/>
          <p:nvPr>
            <p:ph idx="1" type="body"/>
          </p:nvPr>
        </p:nvSpPr>
        <p:spPr>
          <a:xfrm>
            <a:off x="311700" y="1152475"/>
            <a:ext cx="6657300" cy="3710700"/>
          </a:xfrm>
          <a:prstGeom prst="rect">
            <a:avLst/>
          </a:prstGeom>
        </p:spPr>
        <p:txBody>
          <a:bodyPr anchorCtr="0" anchor="t" bIns="91425" lIns="91425" spcFirstLastPara="1" rIns="91425" wrap="square" tIns="91425">
            <a:normAutofit/>
          </a:bodyPr>
          <a:lstStyle/>
          <a:p>
            <a:pPr indent="-355600" lvl="0" marL="457200" marR="0" rtl="0" algn="l">
              <a:lnSpc>
                <a:spcPct val="150000"/>
              </a:lnSpc>
              <a:spcBef>
                <a:spcPts val="0"/>
              </a:spcBef>
              <a:spcAft>
                <a:spcPts val="0"/>
              </a:spcAft>
              <a:buSzPts val="2000"/>
              <a:buChar char="●"/>
            </a:pPr>
            <a:r>
              <a:rPr lang="en" sz="2000"/>
              <a:t>Clients: USDA, United States Forest Service, NAU SICCS researchers</a:t>
            </a:r>
            <a:endParaRPr sz="2000"/>
          </a:p>
          <a:p>
            <a:pPr indent="-355600" lvl="1" marL="914400" marR="0" rtl="0" algn="l">
              <a:lnSpc>
                <a:spcPct val="150000"/>
              </a:lnSpc>
              <a:spcBef>
                <a:spcPts val="0"/>
              </a:spcBef>
              <a:spcAft>
                <a:spcPts val="0"/>
              </a:spcAft>
              <a:buSzPts val="2000"/>
              <a:buChar char="○"/>
            </a:pPr>
            <a:r>
              <a:rPr lang="en" sz="2000"/>
              <a:t>Provide valuable data analysis for Western United States Forestry Management Stations</a:t>
            </a:r>
            <a:endParaRPr sz="2000"/>
          </a:p>
          <a:p>
            <a:pPr indent="-355600" lvl="0" marL="457200" marR="0" rtl="0" algn="l">
              <a:lnSpc>
                <a:spcPct val="150000"/>
              </a:lnSpc>
              <a:spcBef>
                <a:spcPts val="0"/>
              </a:spcBef>
              <a:spcAft>
                <a:spcPts val="0"/>
              </a:spcAft>
              <a:buSzPts val="2000"/>
              <a:buChar char="●"/>
            </a:pPr>
            <a:r>
              <a:rPr lang="en" sz="2000"/>
              <a:t>Clients currently produce and distribute all data + analysis</a:t>
            </a:r>
            <a:endParaRPr sz="2000"/>
          </a:p>
          <a:p>
            <a:pPr indent="-355600" lvl="0" marL="457200" marR="0" rtl="0" algn="l">
              <a:lnSpc>
                <a:spcPct val="150000"/>
              </a:lnSpc>
              <a:spcBef>
                <a:spcPts val="0"/>
              </a:spcBef>
              <a:spcAft>
                <a:spcPts val="0"/>
              </a:spcAft>
              <a:buSzPts val="2000"/>
              <a:buChar char="●"/>
            </a:pPr>
            <a:r>
              <a:rPr lang="en" sz="2000"/>
              <a:t>Research stations need to be able to view data on </a:t>
            </a:r>
            <a:r>
              <a:rPr lang="en" sz="2000"/>
              <a:t>their</a:t>
            </a:r>
            <a:r>
              <a:rPr lang="en" sz="2000"/>
              <a:t> own</a:t>
            </a:r>
            <a:endParaRPr sz="2000"/>
          </a:p>
        </p:txBody>
      </p:sp>
      <p:pic>
        <p:nvPicPr>
          <p:cNvPr id="108" name="Google Shape;108;p26"/>
          <p:cNvPicPr preferRelativeResize="0"/>
          <p:nvPr/>
        </p:nvPicPr>
        <p:blipFill>
          <a:blip r:embed="rId3">
            <a:alphaModFix/>
          </a:blip>
          <a:stretch>
            <a:fillRect/>
          </a:stretch>
        </p:blipFill>
        <p:spPr>
          <a:xfrm>
            <a:off x="6969120" y="1017725"/>
            <a:ext cx="1618425" cy="1110800"/>
          </a:xfrm>
          <a:prstGeom prst="rect">
            <a:avLst/>
          </a:prstGeom>
          <a:noFill/>
          <a:ln>
            <a:noFill/>
          </a:ln>
        </p:spPr>
      </p:pic>
      <p:pic>
        <p:nvPicPr>
          <p:cNvPr id="109" name="Google Shape;109;p26"/>
          <p:cNvPicPr preferRelativeResize="0"/>
          <p:nvPr/>
        </p:nvPicPr>
        <p:blipFill>
          <a:blip r:embed="rId4">
            <a:alphaModFix/>
          </a:blip>
          <a:stretch>
            <a:fillRect/>
          </a:stretch>
        </p:blipFill>
        <p:spPr>
          <a:xfrm>
            <a:off x="6969125" y="2571756"/>
            <a:ext cx="1618425" cy="1793147"/>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7"/>
          <p:cNvSpPr txBox="1"/>
          <p:nvPr>
            <p:ph type="title"/>
          </p:nvPr>
        </p:nvSpPr>
        <p:spPr>
          <a:xfrm>
            <a:off x="311700" y="36807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Solution Overview</a:t>
            </a:r>
            <a:endParaRPr/>
          </a:p>
        </p:txBody>
      </p:sp>
      <p:sp>
        <p:nvSpPr>
          <p:cNvPr id="115" name="Google Shape;115;p27"/>
          <p:cNvSpPr txBox="1"/>
          <p:nvPr>
            <p:ph idx="1" type="body"/>
          </p:nvPr>
        </p:nvSpPr>
        <p:spPr>
          <a:xfrm>
            <a:off x="311700" y="3040475"/>
            <a:ext cx="8603100" cy="2376300"/>
          </a:xfrm>
          <a:prstGeom prst="rect">
            <a:avLst/>
          </a:prstGeom>
        </p:spPr>
        <p:txBody>
          <a:bodyPr anchorCtr="0" anchor="t" bIns="91425" lIns="91425" spcFirstLastPara="1" rIns="91425" wrap="square" tIns="91425">
            <a:normAutofit/>
          </a:bodyPr>
          <a:lstStyle/>
          <a:p>
            <a:pPr indent="-336550" lvl="0" marL="457200" marR="0" rtl="0" algn="l">
              <a:lnSpc>
                <a:spcPct val="150000"/>
              </a:lnSpc>
              <a:spcBef>
                <a:spcPts val="0"/>
              </a:spcBef>
              <a:spcAft>
                <a:spcPts val="0"/>
              </a:spcAft>
              <a:buSzPts val="1700"/>
              <a:buChar char="●"/>
            </a:pPr>
            <a:r>
              <a:rPr lang="en" sz="1700"/>
              <a:t>Key features:</a:t>
            </a:r>
            <a:endParaRPr sz="1700"/>
          </a:p>
          <a:p>
            <a:pPr indent="-336550" lvl="1" marL="914400" marR="0" rtl="0" algn="l">
              <a:lnSpc>
                <a:spcPct val="150000"/>
              </a:lnSpc>
              <a:spcBef>
                <a:spcPts val="0"/>
              </a:spcBef>
              <a:spcAft>
                <a:spcPts val="0"/>
              </a:spcAft>
              <a:buSzPts val="1700"/>
              <a:buChar char="○"/>
            </a:pPr>
            <a:r>
              <a:rPr lang="en" sz="1700"/>
              <a:t>Ease of access- users need an easy way to retrieve data/maps.</a:t>
            </a:r>
            <a:endParaRPr sz="1700"/>
          </a:p>
          <a:p>
            <a:pPr indent="-336550" lvl="1" marL="914400" marR="0" rtl="0" algn="l">
              <a:lnSpc>
                <a:spcPct val="150000"/>
              </a:lnSpc>
              <a:spcBef>
                <a:spcPts val="0"/>
              </a:spcBef>
              <a:spcAft>
                <a:spcPts val="0"/>
              </a:spcAft>
              <a:buSzPts val="1700"/>
              <a:buChar char="○"/>
            </a:pPr>
            <a:r>
              <a:rPr lang="en" sz="1700"/>
              <a:t>Clear visualization- heat maps and data files must be able to clearly visualize what the user wishes to show to forest managers and other officials.</a:t>
            </a:r>
            <a:endParaRPr sz="1700"/>
          </a:p>
        </p:txBody>
      </p:sp>
      <p:pic>
        <p:nvPicPr>
          <p:cNvPr id="116" name="Google Shape;116;p27"/>
          <p:cNvPicPr preferRelativeResize="0"/>
          <p:nvPr/>
        </p:nvPicPr>
        <p:blipFill rotWithShape="1">
          <a:blip r:embed="rId3">
            <a:alphaModFix/>
          </a:blip>
          <a:srcRect b="6032" l="0" r="0" t="0"/>
          <a:stretch/>
        </p:blipFill>
        <p:spPr>
          <a:xfrm>
            <a:off x="4909950" y="0"/>
            <a:ext cx="4234050" cy="3165399"/>
          </a:xfrm>
          <a:prstGeom prst="rect">
            <a:avLst/>
          </a:prstGeom>
          <a:noFill/>
          <a:ln>
            <a:noFill/>
          </a:ln>
        </p:spPr>
      </p:pic>
      <p:sp>
        <p:nvSpPr>
          <p:cNvPr id="117" name="Google Shape;117;p27"/>
          <p:cNvSpPr txBox="1"/>
          <p:nvPr/>
        </p:nvSpPr>
        <p:spPr>
          <a:xfrm>
            <a:off x="311700" y="940775"/>
            <a:ext cx="4362900" cy="2099700"/>
          </a:xfrm>
          <a:prstGeom prst="rect">
            <a:avLst/>
          </a:prstGeom>
          <a:noFill/>
          <a:ln>
            <a:noFill/>
          </a:ln>
        </p:spPr>
        <p:txBody>
          <a:bodyPr anchorCtr="0" anchor="t" bIns="91425" lIns="91425" spcFirstLastPara="1" rIns="91425" wrap="square" tIns="91425">
            <a:noAutofit/>
          </a:bodyPr>
          <a:lstStyle/>
          <a:p>
            <a:pPr indent="-336550" lvl="0" marL="457200" rtl="0" algn="l">
              <a:lnSpc>
                <a:spcPct val="150000"/>
              </a:lnSpc>
              <a:spcBef>
                <a:spcPts val="0"/>
              </a:spcBef>
              <a:spcAft>
                <a:spcPts val="0"/>
              </a:spcAft>
              <a:buClr>
                <a:schemeClr val="lt2"/>
              </a:buClr>
              <a:buSzPts val="1700"/>
              <a:buChar char="●"/>
            </a:pPr>
            <a:r>
              <a:rPr lang="en" sz="1700">
                <a:solidFill>
                  <a:schemeClr val="lt2"/>
                </a:solidFill>
              </a:rPr>
              <a:t>Essentially, we want to be able to create a web-based system that allows users to query the database for bird presence prediction data, receiving it either as data, a heat map, or both.</a:t>
            </a:r>
            <a:endParaRPr sz="1500">
              <a:solidFill>
                <a:schemeClr val="lt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Key Requirements</a:t>
            </a:r>
            <a:endParaRPr/>
          </a:p>
        </p:txBody>
      </p:sp>
      <p:sp>
        <p:nvSpPr>
          <p:cNvPr id="123" name="Google Shape;123;p28"/>
          <p:cNvSpPr txBox="1"/>
          <p:nvPr>
            <p:ph idx="1" type="body"/>
          </p:nvPr>
        </p:nvSpPr>
        <p:spPr>
          <a:xfrm>
            <a:off x="311700" y="1017725"/>
            <a:ext cx="3761100" cy="1968600"/>
          </a:xfrm>
          <a:prstGeom prst="rect">
            <a:avLst/>
          </a:prstGeom>
        </p:spPr>
        <p:txBody>
          <a:bodyPr anchorCtr="0" anchor="t" bIns="91425" lIns="91425" spcFirstLastPara="1" rIns="91425" wrap="square" tIns="91425">
            <a:normAutofit/>
          </a:bodyPr>
          <a:lstStyle/>
          <a:p>
            <a:pPr indent="-355600" lvl="0" marL="457200" rtl="0" algn="l">
              <a:lnSpc>
                <a:spcPct val="150000"/>
              </a:lnSpc>
              <a:spcBef>
                <a:spcPts val="0"/>
              </a:spcBef>
              <a:spcAft>
                <a:spcPts val="0"/>
              </a:spcAft>
              <a:buSzPts val="2000"/>
              <a:buAutoNum type="arabicPeriod"/>
            </a:pPr>
            <a:r>
              <a:rPr lang="en" sz="2000"/>
              <a:t>User-Friendly Interface</a:t>
            </a:r>
            <a:endParaRPr sz="2000"/>
          </a:p>
          <a:p>
            <a:pPr indent="-355600" lvl="0" marL="457200" rtl="0" algn="l">
              <a:lnSpc>
                <a:spcPct val="150000"/>
              </a:lnSpc>
              <a:spcBef>
                <a:spcPts val="0"/>
              </a:spcBef>
              <a:spcAft>
                <a:spcPts val="0"/>
              </a:spcAft>
              <a:buSzPts val="2000"/>
              <a:buAutoNum type="arabicPeriod"/>
            </a:pPr>
            <a:r>
              <a:rPr lang="en" sz="2000"/>
              <a:t>Exportable Results</a:t>
            </a:r>
            <a:endParaRPr sz="2000"/>
          </a:p>
          <a:p>
            <a:pPr indent="-355600" lvl="0" marL="457200" rtl="0" algn="l">
              <a:lnSpc>
                <a:spcPct val="150000"/>
              </a:lnSpc>
              <a:spcBef>
                <a:spcPts val="0"/>
              </a:spcBef>
              <a:spcAft>
                <a:spcPts val="0"/>
              </a:spcAft>
              <a:buSzPts val="2000"/>
              <a:buAutoNum type="arabicPeriod"/>
            </a:pPr>
            <a:r>
              <a:rPr lang="en" sz="2000"/>
              <a:t>Data Querying and Filtering</a:t>
            </a:r>
            <a:endParaRPr sz="2000"/>
          </a:p>
          <a:p>
            <a:pPr indent="-355600" lvl="0" marL="457200" rtl="0" algn="l">
              <a:lnSpc>
                <a:spcPct val="150000"/>
              </a:lnSpc>
              <a:spcBef>
                <a:spcPts val="0"/>
              </a:spcBef>
              <a:spcAft>
                <a:spcPts val="0"/>
              </a:spcAft>
              <a:buSzPts val="2000"/>
              <a:buAutoNum type="arabicPeriod"/>
            </a:pPr>
            <a:r>
              <a:rPr lang="en" sz="2000"/>
              <a:t>Data Visualization</a:t>
            </a:r>
            <a:endParaRPr sz="2000"/>
          </a:p>
        </p:txBody>
      </p:sp>
      <p:sp>
        <p:nvSpPr>
          <p:cNvPr id="124" name="Google Shape;124;p28"/>
          <p:cNvSpPr txBox="1"/>
          <p:nvPr>
            <p:ph idx="1" type="body"/>
          </p:nvPr>
        </p:nvSpPr>
        <p:spPr>
          <a:xfrm>
            <a:off x="621075" y="2831850"/>
            <a:ext cx="3846300" cy="2381400"/>
          </a:xfrm>
          <a:prstGeom prst="rect">
            <a:avLst/>
          </a:prstGeom>
        </p:spPr>
        <p:txBody>
          <a:bodyPr anchorCtr="0" anchor="t" bIns="91425" lIns="91425" spcFirstLastPara="1" rIns="91425" wrap="square" tIns="91425">
            <a:normAutofit/>
          </a:bodyPr>
          <a:lstStyle/>
          <a:p>
            <a:pPr indent="-355600" lvl="0" marL="457200" rtl="0" algn="l">
              <a:lnSpc>
                <a:spcPct val="150000"/>
              </a:lnSpc>
              <a:spcBef>
                <a:spcPts val="0"/>
              </a:spcBef>
              <a:spcAft>
                <a:spcPts val="0"/>
              </a:spcAft>
              <a:buSzPts val="2000"/>
              <a:buChar char="●"/>
            </a:pPr>
            <a:r>
              <a:rPr lang="en" sz="2000"/>
              <a:t>Convert raw data to Raster</a:t>
            </a:r>
            <a:endParaRPr sz="2000"/>
          </a:p>
          <a:p>
            <a:pPr indent="-355600" lvl="0" marL="457200" rtl="0" algn="l">
              <a:lnSpc>
                <a:spcPct val="150000"/>
              </a:lnSpc>
              <a:spcBef>
                <a:spcPts val="0"/>
              </a:spcBef>
              <a:spcAft>
                <a:spcPts val="0"/>
              </a:spcAft>
              <a:buSzPts val="2000"/>
              <a:buChar char="●"/>
            </a:pPr>
            <a:r>
              <a:rPr lang="en" sz="2000"/>
              <a:t>Convert Raster to web-based, interactive map</a:t>
            </a:r>
            <a:endParaRPr sz="2000"/>
          </a:p>
          <a:p>
            <a:pPr indent="-355600" lvl="0" marL="457200" rtl="0" algn="l">
              <a:lnSpc>
                <a:spcPct val="150000"/>
              </a:lnSpc>
              <a:spcBef>
                <a:spcPts val="0"/>
              </a:spcBef>
              <a:spcAft>
                <a:spcPts val="0"/>
              </a:spcAft>
              <a:buSzPts val="2000"/>
              <a:buChar char="●"/>
            </a:pPr>
            <a:r>
              <a:rPr lang="en" sz="2000"/>
              <a:t>Display data as Heatmap</a:t>
            </a:r>
            <a:endParaRPr sz="2000"/>
          </a:p>
        </p:txBody>
      </p:sp>
      <p:pic>
        <p:nvPicPr>
          <p:cNvPr id="125" name="Google Shape;125;p28"/>
          <p:cNvPicPr preferRelativeResize="0"/>
          <p:nvPr/>
        </p:nvPicPr>
        <p:blipFill>
          <a:blip r:embed="rId3">
            <a:alphaModFix/>
          </a:blip>
          <a:stretch>
            <a:fillRect/>
          </a:stretch>
        </p:blipFill>
        <p:spPr>
          <a:xfrm>
            <a:off x="4380225" y="999113"/>
            <a:ext cx="4602025" cy="314527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Risks and Strategies</a:t>
            </a:r>
            <a:endParaRPr/>
          </a:p>
        </p:txBody>
      </p:sp>
      <p:sp>
        <p:nvSpPr>
          <p:cNvPr id="131" name="Google Shape;131;p29"/>
          <p:cNvSpPr txBox="1"/>
          <p:nvPr>
            <p:ph idx="1" type="body"/>
          </p:nvPr>
        </p:nvSpPr>
        <p:spPr>
          <a:xfrm>
            <a:off x="311700" y="1152475"/>
            <a:ext cx="3999900" cy="2038200"/>
          </a:xfrm>
          <a:prstGeom prst="rect">
            <a:avLst/>
          </a:prstGeom>
        </p:spPr>
        <p:txBody>
          <a:bodyPr anchorCtr="0" anchor="t" bIns="91425" lIns="91425" spcFirstLastPara="1" rIns="91425" wrap="square" tIns="91425">
            <a:normAutofit/>
          </a:bodyPr>
          <a:lstStyle/>
          <a:p>
            <a:pPr indent="-355600" lvl="0" marL="457200" rtl="0" algn="l">
              <a:lnSpc>
                <a:spcPct val="150000"/>
              </a:lnSpc>
              <a:spcBef>
                <a:spcPts val="0"/>
              </a:spcBef>
              <a:spcAft>
                <a:spcPts val="0"/>
              </a:spcAft>
              <a:buSzPts val="2000"/>
              <a:buChar char="●"/>
            </a:pPr>
            <a:r>
              <a:rPr lang="en" sz="2000"/>
              <a:t>Main Concerns:</a:t>
            </a:r>
            <a:endParaRPr sz="2000"/>
          </a:p>
          <a:p>
            <a:pPr indent="-355600" lvl="1" marL="914400" rtl="0" algn="l">
              <a:lnSpc>
                <a:spcPct val="150000"/>
              </a:lnSpc>
              <a:spcBef>
                <a:spcPts val="0"/>
              </a:spcBef>
              <a:spcAft>
                <a:spcPts val="0"/>
              </a:spcAft>
              <a:buSzPts val="2000"/>
              <a:buChar char="○"/>
            </a:pPr>
            <a:r>
              <a:rPr lang="en" sz="2000"/>
              <a:t>Maintainability</a:t>
            </a:r>
            <a:endParaRPr sz="2000"/>
          </a:p>
          <a:p>
            <a:pPr indent="-355600" lvl="1" marL="914400" rtl="0" algn="l">
              <a:lnSpc>
                <a:spcPct val="150000"/>
              </a:lnSpc>
              <a:spcBef>
                <a:spcPts val="0"/>
              </a:spcBef>
              <a:spcAft>
                <a:spcPts val="0"/>
              </a:spcAft>
              <a:buSzPts val="2000"/>
              <a:buChar char="○"/>
            </a:pPr>
            <a:r>
              <a:rPr lang="en" sz="2000"/>
              <a:t>Transfer of Ownership</a:t>
            </a:r>
            <a:endParaRPr sz="2000"/>
          </a:p>
          <a:p>
            <a:pPr indent="-355600" lvl="1" marL="914400" rtl="0" algn="l">
              <a:lnSpc>
                <a:spcPct val="150000"/>
              </a:lnSpc>
              <a:spcBef>
                <a:spcPts val="0"/>
              </a:spcBef>
              <a:spcAft>
                <a:spcPts val="0"/>
              </a:spcAft>
              <a:buSzPts val="2000"/>
              <a:buChar char="○"/>
            </a:pPr>
            <a:r>
              <a:rPr lang="en" sz="2000"/>
              <a:t>Updating Data</a:t>
            </a:r>
            <a:endParaRPr/>
          </a:p>
        </p:txBody>
      </p:sp>
      <p:sp>
        <p:nvSpPr>
          <p:cNvPr id="132" name="Google Shape;132;p29"/>
          <p:cNvSpPr txBox="1"/>
          <p:nvPr>
            <p:ph idx="2" type="body"/>
          </p:nvPr>
        </p:nvSpPr>
        <p:spPr>
          <a:xfrm>
            <a:off x="4832400" y="1152475"/>
            <a:ext cx="3999900" cy="2038200"/>
          </a:xfrm>
          <a:prstGeom prst="rect">
            <a:avLst/>
          </a:prstGeom>
        </p:spPr>
        <p:txBody>
          <a:bodyPr anchorCtr="0" anchor="t" bIns="91425" lIns="91425" spcFirstLastPara="1" rIns="91425" wrap="square" tIns="91425">
            <a:normAutofit/>
          </a:bodyPr>
          <a:lstStyle/>
          <a:p>
            <a:pPr indent="-355600" lvl="0" marL="457200" rtl="0" algn="l">
              <a:lnSpc>
                <a:spcPct val="150000"/>
              </a:lnSpc>
              <a:spcBef>
                <a:spcPts val="0"/>
              </a:spcBef>
              <a:spcAft>
                <a:spcPts val="0"/>
              </a:spcAft>
              <a:buSzPts val="2000"/>
              <a:buChar char="●"/>
            </a:pPr>
            <a:r>
              <a:rPr lang="en" sz="2000"/>
              <a:t>Strategies:</a:t>
            </a:r>
            <a:endParaRPr sz="2000"/>
          </a:p>
          <a:p>
            <a:pPr indent="-355600" lvl="1" marL="914400" rtl="0" algn="l">
              <a:lnSpc>
                <a:spcPct val="150000"/>
              </a:lnSpc>
              <a:spcBef>
                <a:spcPts val="0"/>
              </a:spcBef>
              <a:spcAft>
                <a:spcPts val="0"/>
              </a:spcAft>
              <a:buSzPts val="2000"/>
              <a:buChar char="○"/>
            </a:pPr>
            <a:r>
              <a:rPr lang="en" sz="2000"/>
              <a:t>3rd-party Hosting (AWS)</a:t>
            </a:r>
            <a:endParaRPr sz="2000"/>
          </a:p>
          <a:p>
            <a:pPr indent="-355600" lvl="1" marL="914400" rtl="0" algn="l">
              <a:lnSpc>
                <a:spcPct val="150000"/>
              </a:lnSpc>
              <a:spcBef>
                <a:spcPts val="0"/>
              </a:spcBef>
              <a:spcAft>
                <a:spcPts val="0"/>
              </a:spcAft>
              <a:buSzPts val="2000"/>
              <a:buChar char="○"/>
            </a:pPr>
            <a:r>
              <a:rPr lang="en" sz="2000"/>
              <a:t>Separate Database</a:t>
            </a:r>
            <a:endParaRPr/>
          </a:p>
        </p:txBody>
      </p:sp>
      <p:pic>
        <p:nvPicPr>
          <p:cNvPr id="133" name="Google Shape;133;p29"/>
          <p:cNvPicPr preferRelativeResize="0"/>
          <p:nvPr/>
        </p:nvPicPr>
        <p:blipFill>
          <a:blip r:embed="rId3">
            <a:alphaModFix/>
          </a:blip>
          <a:stretch>
            <a:fillRect/>
          </a:stretch>
        </p:blipFill>
        <p:spPr>
          <a:xfrm>
            <a:off x="3337350" y="3190675"/>
            <a:ext cx="1824229" cy="1648025"/>
          </a:xfrm>
          <a:prstGeom prst="rect">
            <a:avLst/>
          </a:prstGeom>
          <a:noFill/>
          <a:ln>
            <a:noFill/>
          </a:ln>
          <a:effectLst>
            <a:outerShdw blurRad="57150" rotWithShape="0" algn="bl" dir="5400000" dist="19050">
              <a:srgbClr val="000000">
                <a:alpha val="50000"/>
              </a:srgbClr>
            </a:outerShdw>
          </a:effectLst>
        </p:spPr>
      </p:pic>
      <p:pic>
        <p:nvPicPr>
          <p:cNvPr id="134" name="Google Shape;134;p29"/>
          <p:cNvPicPr preferRelativeResize="0"/>
          <p:nvPr/>
        </p:nvPicPr>
        <p:blipFill>
          <a:blip r:embed="rId4">
            <a:alphaModFix/>
          </a:blip>
          <a:stretch>
            <a:fillRect/>
          </a:stretch>
        </p:blipFill>
        <p:spPr>
          <a:xfrm>
            <a:off x="948429" y="3190675"/>
            <a:ext cx="1648025" cy="1648025"/>
          </a:xfrm>
          <a:prstGeom prst="rect">
            <a:avLst/>
          </a:prstGeom>
          <a:noFill/>
          <a:ln>
            <a:noFill/>
          </a:ln>
        </p:spPr>
      </p:pic>
      <p:pic>
        <p:nvPicPr>
          <p:cNvPr id="135" name="Google Shape;135;p29"/>
          <p:cNvPicPr preferRelativeResize="0"/>
          <p:nvPr/>
        </p:nvPicPr>
        <p:blipFill>
          <a:blip r:embed="rId5">
            <a:alphaModFix/>
          </a:blip>
          <a:stretch>
            <a:fillRect/>
          </a:stretch>
        </p:blipFill>
        <p:spPr>
          <a:xfrm>
            <a:off x="5902467" y="3178363"/>
            <a:ext cx="2929823" cy="16480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Feasibility</a:t>
            </a:r>
            <a:endParaRPr/>
          </a:p>
        </p:txBody>
      </p:sp>
      <p:sp>
        <p:nvSpPr>
          <p:cNvPr id="141" name="Google Shape;141;p30"/>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p>
            <a:pPr indent="-355600" lvl="0" marL="457200" rtl="0" algn="l">
              <a:lnSpc>
                <a:spcPct val="150000"/>
              </a:lnSpc>
              <a:spcBef>
                <a:spcPts val="0"/>
              </a:spcBef>
              <a:spcAft>
                <a:spcPts val="0"/>
              </a:spcAft>
              <a:buSzPts val="2000"/>
              <a:buChar char="●"/>
            </a:pPr>
            <a:r>
              <a:rPr lang="en" sz="2000"/>
              <a:t>Requirements: </a:t>
            </a:r>
            <a:endParaRPr sz="2000"/>
          </a:p>
          <a:p>
            <a:pPr indent="-355600" lvl="1" marL="914400" rtl="0" algn="l">
              <a:lnSpc>
                <a:spcPct val="150000"/>
              </a:lnSpc>
              <a:spcBef>
                <a:spcPts val="0"/>
              </a:spcBef>
              <a:spcAft>
                <a:spcPts val="0"/>
              </a:spcAft>
              <a:buSzPts val="2000"/>
              <a:buChar char="○"/>
            </a:pPr>
            <a:r>
              <a:rPr lang="en" sz="2000"/>
              <a:t>Transferable hosting service</a:t>
            </a:r>
            <a:endParaRPr/>
          </a:p>
          <a:p>
            <a:pPr indent="-355600" lvl="1" marL="914400" rtl="0" algn="l">
              <a:lnSpc>
                <a:spcPct val="150000"/>
              </a:lnSpc>
              <a:spcBef>
                <a:spcPts val="0"/>
              </a:spcBef>
              <a:spcAft>
                <a:spcPts val="0"/>
              </a:spcAft>
              <a:buSzPts val="2000"/>
              <a:buChar char="○"/>
            </a:pPr>
            <a:r>
              <a:rPr lang="en" sz="2000"/>
              <a:t>Reliable Front-End</a:t>
            </a:r>
            <a:endParaRPr sz="2000"/>
          </a:p>
          <a:p>
            <a:pPr indent="-355600" lvl="1" marL="914400" rtl="0" algn="l">
              <a:lnSpc>
                <a:spcPct val="150000"/>
              </a:lnSpc>
              <a:spcBef>
                <a:spcPts val="0"/>
              </a:spcBef>
              <a:spcAft>
                <a:spcPts val="0"/>
              </a:spcAft>
              <a:buSzPts val="2000"/>
              <a:buChar char="○"/>
            </a:pPr>
            <a:r>
              <a:rPr lang="en" sz="2000"/>
              <a:t>Accurate mapping software</a:t>
            </a:r>
            <a:endParaRPr/>
          </a:p>
        </p:txBody>
      </p:sp>
      <p:sp>
        <p:nvSpPr>
          <p:cNvPr id="142" name="Google Shape;142;p30"/>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p>
            <a:pPr indent="-355600" lvl="0" marL="457200" rtl="0" algn="l">
              <a:lnSpc>
                <a:spcPct val="150000"/>
              </a:lnSpc>
              <a:spcBef>
                <a:spcPts val="0"/>
              </a:spcBef>
              <a:spcAft>
                <a:spcPts val="0"/>
              </a:spcAft>
              <a:buSzPts val="2000"/>
              <a:buChar char="●"/>
            </a:pPr>
            <a:r>
              <a:rPr lang="en" sz="2000"/>
              <a:t>Solution</a:t>
            </a:r>
            <a:r>
              <a:rPr lang="en" sz="2000"/>
              <a:t>: </a:t>
            </a:r>
            <a:endParaRPr sz="2000"/>
          </a:p>
          <a:p>
            <a:pPr indent="-355600" lvl="1" marL="914400" rtl="0" algn="l">
              <a:lnSpc>
                <a:spcPct val="150000"/>
              </a:lnSpc>
              <a:spcBef>
                <a:spcPts val="0"/>
              </a:spcBef>
              <a:spcAft>
                <a:spcPts val="0"/>
              </a:spcAft>
              <a:buSzPts val="2000"/>
              <a:buChar char="○"/>
            </a:pPr>
            <a:r>
              <a:rPr lang="en" sz="2000"/>
              <a:t>Amazon Web Services</a:t>
            </a:r>
            <a:endParaRPr sz="2000"/>
          </a:p>
          <a:p>
            <a:pPr indent="-355600" lvl="1" marL="914400" rtl="0" algn="l">
              <a:lnSpc>
                <a:spcPct val="150000"/>
              </a:lnSpc>
              <a:spcBef>
                <a:spcPts val="0"/>
              </a:spcBef>
              <a:spcAft>
                <a:spcPts val="0"/>
              </a:spcAft>
              <a:buSzPts val="2000"/>
              <a:buChar char="○"/>
            </a:pPr>
            <a:r>
              <a:rPr lang="en" sz="2000"/>
              <a:t>Django</a:t>
            </a:r>
            <a:endParaRPr sz="2000"/>
          </a:p>
          <a:p>
            <a:pPr indent="-355600" lvl="1" marL="914400" rtl="0" algn="l">
              <a:lnSpc>
                <a:spcPct val="150000"/>
              </a:lnSpc>
              <a:spcBef>
                <a:spcPts val="0"/>
              </a:spcBef>
              <a:spcAft>
                <a:spcPts val="0"/>
              </a:spcAft>
              <a:buSzPts val="2000"/>
              <a:buChar char="○"/>
            </a:pPr>
            <a:r>
              <a:rPr lang="en" sz="2000"/>
              <a:t>Folium &amp; Raster.io</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Schedule</a:t>
            </a:r>
            <a:endParaRPr/>
          </a:p>
        </p:txBody>
      </p:sp>
      <p:pic>
        <p:nvPicPr>
          <p:cNvPr id="148" name="Google Shape;148;p31"/>
          <p:cNvPicPr preferRelativeResize="0"/>
          <p:nvPr/>
        </p:nvPicPr>
        <p:blipFill>
          <a:blip r:embed="rId3">
            <a:alphaModFix/>
          </a:blip>
          <a:stretch>
            <a:fillRect/>
          </a:stretch>
        </p:blipFill>
        <p:spPr>
          <a:xfrm>
            <a:off x="2365475" y="445026"/>
            <a:ext cx="6035374" cy="45265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3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Conclusion</a:t>
            </a:r>
            <a:endParaRPr/>
          </a:p>
        </p:txBody>
      </p:sp>
      <p:sp>
        <p:nvSpPr>
          <p:cNvPr id="154" name="Google Shape;154;p32"/>
          <p:cNvSpPr txBox="1"/>
          <p:nvPr>
            <p:ph idx="1" type="body"/>
          </p:nvPr>
        </p:nvSpPr>
        <p:spPr>
          <a:xfrm>
            <a:off x="311700" y="1152475"/>
            <a:ext cx="8520600" cy="3852300"/>
          </a:xfrm>
          <a:prstGeom prst="rect">
            <a:avLst/>
          </a:prstGeom>
        </p:spPr>
        <p:txBody>
          <a:bodyPr anchorCtr="0" anchor="t" bIns="91425" lIns="91425" spcFirstLastPara="1" rIns="91425" wrap="square" tIns="91425">
            <a:normAutofit/>
          </a:bodyPr>
          <a:lstStyle/>
          <a:p>
            <a:pPr indent="-355600" lvl="0" marL="457200" rtl="0" algn="l">
              <a:lnSpc>
                <a:spcPct val="150000"/>
              </a:lnSpc>
              <a:spcBef>
                <a:spcPts val="0"/>
              </a:spcBef>
              <a:spcAft>
                <a:spcPts val="0"/>
              </a:spcAft>
              <a:buSzPts val="2000"/>
              <a:buChar char="●"/>
            </a:pPr>
            <a:r>
              <a:rPr lang="en" sz="2000"/>
              <a:t>Fires are harmful and can impact wildlife populations </a:t>
            </a:r>
            <a:endParaRPr sz="2000"/>
          </a:p>
          <a:p>
            <a:pPr indent="-355600" lvl="0" marL="457200" rtl="0" algn="l">
              <a:lnSpc>
                <a:spcPct val="150000"/>
              </a:lnSpc>
              <a:spcBef>
                <a:spcPts val="0"/>
              </a:spcBef>
              <a:spcAft>
                <a:spcPts val="0"/>
              </a:spcAft>
              <a:buSzPts val="2000"/>
              <a:buChar char="●"/>
            </a:pPr>
            <a:r>
              <a:rPr lang="en" sz="2000"/>
              <a:t>We need a tool to help predict their population recovery as a result of fires</a:t>
            </a:r>
            <a:endParaRPr sz="2000"/>
          </a:p>
          <a:p>
            <a:pPr indent="-355600" lvl="0" marL="457200" rtl="0" algn="l">
              <a:lnSpc>
                <a:spcPct val="150000"/>
              </a:lnSpc>
              <a:spcBef>
                <a:spcPts val="0"/>
              </a:spcBef>
              <a:spcAft>
                <a:spcPts val="0"/>
              </a:spcAft>
              <a:buSzPts val="2000"/>
              <a:buChar char="●"/>
            </a:pPr>
            <a:r>
              <a:rPr lang="en" sz="2000"/>
              <a:t>Our system will be able to help make said predictions</a:t>
            </a:r>
            <a:endParaRPr sz="2000"/>
          </a:p>
          <a:p>
            <a:pPr indent="-355600" lvl="0" marL="457200" rtl="0" algn="l">
              <a:lnSpc>
                <a:spcPct val="150000"/>
              </a:lnSpc>
              <a:spcBef>
                <a:spcPts val="0"/>
              </a:spcBef>
              <a:spcAft>
                <a:spcPts val="0"/>
              </a:spcAft>
              <a:buSzPts val="2000"/>
              <a:buChar char="●"/>
            </a:pPr>
            <a:r>
              <a:rPr lang="en" sz="2000"/>
              <a:t>We are confident that we can deliver such a useful tool</a:t>
            </a:r>
            <a:endParaRPr sz="20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