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36e7990e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36e7990e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Names</a:t>
            </a:r>
            <a:endParaRPr/>
          </a:p>
          <a:p>
            <a:pPr indent="0" lvl="0" marL="0" rtl="0" algn="l">
              <a:spcBef>
                <a:spcPts val="0"/>
              </a:spcBef>
              <a:spcAft>
                <a:spcPts val="0"/>
              </a:spcAft>
              <a:buClr>
                <a:schemeClr val="dk1"/>
              </a:buClr>
              <a:buSzPts val="1100"/>
              <a:buFont typeface="Arial"/>
              <a:buNone/>
            </a:pPr>
            <a:r>
              <a:rPr b="1" lang="en">
                <a:solidFill>
                  <a:schemeClr val="dk1"/>
                </a:solidFill>
              </a:rPr>
              <a:t>Question:</a:t>
            </a:r>
            <a:r>
              <a:rPr lang="en">
                <a:solidFill>
                  <a:schemeClr val="dk1"/>
                </a:solidFill>
              </a:rPr>
              <a:t> </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Who agrees that organization is one of the most important elements of success in a project/task?</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Hook: </a:t>
            </a:r>
            <a:endParaRPr b="1">
              <a:solidFill>
                <a:schemeClr val="dk1"/>
              </a:solidFill>
            </a:endParaRPr>
          </a:p>
          <a:p>
            <a:pPr indent="457200" lvl="0" marL="0" rtl="0" algn="l">
              <a:spcBef>
                <a:spcPts val="0"/>
              </a:spcBef>
              <a:spcAft>
                <a:spcPts val="0"/>
              </a:spcAft>
              <a:buClr>
                <a:schemeClr val="dk1"/>
              </a:buClr>
              <a:buSzPts val="1100"/>
              <a:buFont typeface="Arial"/>
              <a:buNone/>
            </a:pPr>
            <a:r>
              <a:rPr lang="en">
                <a:solidFill>
                  <a:srgbClr val="FF0000"/>
                </a:solidFill>
              </a:rPr>
              <a:t>We’ve all dealt with organizing tasks for school or work and had to prioritize certain objectives based on deadlines or how much of a time sink a certain project would be.</a:t>
            </a:r>
            <a:r>
              <a:rPr lang="en">
                <a:solidFill>
                  <a:schemeClr val="dk1"/>
                </a:solidFill>
              </a:rPr>
              <a:t> Managing our tasks and personal data is time consuming, but luckily it’s made easier through these (show phone). </a:t>
            </a:r>
            <a:r>
              <a:rPr lang="en">
                <a:solidFill>
                  <a:srgbClr val="FF0000"/>
                </a:solidFill>
              </a:rPr>
              <a:t>We have calendars, task managers, and digital reminders that allow us to focus more on the task at hand.</a:t>
            </a:r>
            <a:r>
              <a:rPr lang="en">
                <a:solidFill>
                  <a:schemeClr val="dk1"/>
                </a:solidFill>
              </a:rPr>
              <a:t> What if we were running an organization and didn’t have a reliable system of tracking and organizing important data?</a:t>
            </a:r>
            <a:r>
              <a:rPr lang="en">
                <a:solidFill>
                  <a:srgbClr val="FF0000"/>
                </a:solidFill>
              </a:rPr>
              <a:t> Data which helps us make reliable and accurate decisions on projects.</a:t>
            </a:r>
            <a:r>
              <a:rPr lang="en">
                <a:solidFill>
                  <a:schemeClr val="dk1"/>
                </a:solidFill>
              </a:rPr>
              <a:t> What if our current system was holding us back from achieving our goals efficiently? </a:t>
            </a:r>
            <a:r>
              <a:rPr lang="en">
                <a:solidFill>
                  <a:srgbClr val="FF0000"/>
                </a:solidFill>
              </a:rPr>
              <a:t>We’d be treading water trying to fix how we manage our data rather than analyzing it.</a:t>
            </a:r>
            <a:r>
              <a:rPr lang="en">
                <a:solidFill>
                  <a:schemeClr val="dk1"/>
                </a:solidFill>
              </a:rPr>
              <a:t> Well, that's what the Colorado Plateau is dealing with right now. </a:t>
            </a:r>
            <a:r>
              <a:rPr lang="en">
                <a:solidFill>
                  <a:srgbClr val="FF0000"/>
                </a:solidFill>
              </a:rPr>
              <a:t>And our objective this year is to develop a solution to solve their organizational problems.</a:t>
            </a:r>
            <a:endParaRPr>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42f33dbff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2f33dbff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CPCESU:</a:t>
            </a:r>
            <a:endParaRPr b="1">
              <a:solidFill>
                <a:schemeClr val="dk1"/>
              </a:solidFill>
            </a:endParaRPr>
          </a:p>
          <a:p>
            <a:pPr indent="457200" lvl="0" marL="0" rtl="0" algn="l">
              <a:spcBef>
                <a:spcPts val="0"/>
              </a:spcBef>
              <a:spcAft>
                <a:spcPts val="0"/>
              </a:spcAft>
              <a:buNone/>
            </a:pPr>
            <a:r>
              <a:rPr lang="en"/>
              <a:t>The CPCESU is a derivative of the CESU which a national organization which is spread among many different biogeographical areas of the US. The CPCESU is hosted by NAU with Dr. Todd </a:t>
            </a:r>
            <a:r>
              <a:rPr lang="en"/>
              <a:t>Chaudhry as the Research Coordinator and Laurie Thom as the Program Coordinator. They are going to be the </a:t>
            </a:r>
            <a:r>
              <a:rPr lang="en"/>
              <a:t>main users for our end product. </a:t>
            </a:r>
            <a:r>
              <a:rPr lang="en">
                <a:solidFill>
                  <a:srgbClr val="FF0000"/>
                </a:solidFill>
              </a:rPr>
              <a:t>Both of them help many different federal agencies come up with a viable ecological project plans based on past project experience and statistics.</a:t>
            </a:r>
            <a:r>
              <a:rPr lang="en"/>
              <a:t> </a:t>
            </a:r>
            <a:r>
              <a:rPr lang="en">
                <a:solidFill>
                  <a:srgbClr val="FF0000"/>
                </a:solidFill>
              </a:rPr>
              <a:t>The Colorado Plateau helps other federal agencies work on ecological projects. Whether </a:t>
            </a:r>
            <a:r>
              <a:rPr lang="en">
                <a:solidFill>
                  <a:srgbClr val="FF0000"/>
                </a:solidFill>
              </a:rPr>
              <a:t>that's</a:t>
            </a:r>
            <a:r>
              <a:rPr lang="en">
                <a:solidFill>
                  <a:srgbClr val="FF0000"/>
                </a:solidFill>
              </a:rPr>
              <a:t> studies, help building and </a:t>
            </a:r>
            <a:r>
              <a:rPr lang="en">
                <a:solidFill>
                  <a:srgbClr val="FF0000"/>
                </a:solidFill>
              </a:rPr>
              <a:t>maintaining</a:t>
            </a:r>
            <a:r>
              <a:rPr lang="en">
                <a:solidFill>
                  <a:srgbClr val="FF0000"/>
                </a:solidFill>
              </a:rPr>
              <a:t> a trail, or ecological investigations.</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Big picture</a:t>
            </a:r>
            <a:endParaRPr/>
          </a:p>
          <a:p>
            <a:pPr indent="-298450" lvl="1" marL="914400" rtl="0" algn="l">
              <a:spcBef>
                <a:spcPts val="0"/>
              </a:spcBef>
              <a:spcAft>
                <a:spcPts val="0"/>
              </a:spcAft>
              <a:buSzPts val="1100"/>
              <a:buChar char="-"/>
            </a:pPr>
            <a:r>
              <a:rPr lang="en"/>
              <a:t>Organization as a key aspect of success</a:t>
            </a:r>
            <a:endParaRPr/>
          </a:p>
          <a:p>
            <a:pPr indent="-298450" lvl="1" marL="914400" rtl="0" algn="l">
              <a:spcBef>
                <a:spcPts val="0"/>
              </a:spcBef>
              <a:spcAft>
                <a:spcPts val="0"/>
              </a:spcAft>
              <a:buSzPts val="1100"/>
              <a:buChar char="-"/>
            </a:pPr>
            <a:r>
              <a:rPr lang="en"/>
              <a:t>Highlight organizational problem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2f33dbff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2f33dbff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Proposal is initiated by a federal agency, such as the NPS</a:t>
            </a:r>
            <a:r>
              <a:rPr lang="en"/>
              <a:t>. For example if there was project involving the Grand Canyon then NPS would send out a proposal to the CPCESU to start a query and investigation. Once CPCESU gets the proposal and delivers a final contract, then it has the chance to get accepted. </a:t>
            </a:r>
            <a:r>
              <a:rPr lang="en">
                <a:solidFill>
                  <a:srgbClr val="FF0000"/>
                </a:solidFill>
              </a:rPr>
              <a:t>If it gets accepted by the targeted organization, then comes the implementation &amp; tracking of tasks</a:t>
            </a:r>
            <a:r>
              <a:rPr lang="en"/>
              <a:t>. Finally, once a project is completed, they have to collect data for future projects and reports and finally archiving it. Archiving the data is essential for future projects.It is </a:t>
            </a:r>
            <a:r>
              <a:rPr lang="en">
                <a:solidFill>
                  <a:schemeClr val="dk1"/>
                </a:solidFill>
              </a:rPr>
              <a:t>important to CPCESU to store this data efficiently and effectively that way they can utilize past data for future projects.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Problems with current system in the workflow</a:t>
            </a:r>
            <a:endParaRPr>
              <a:solidFill>
                <a:schemeClr val="dk1"/>
              </a:solidFill>
            </a:endParaRPr>
          </a:p>
          <a:p>
            <a:pPr indent="-298450" lvl="0" marL="457200" rtl="0" algn="l">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Unable to track projects easily, takes too much time</a:t>
            </a:r>
            <a:endParaRPr>
              <a:solidFill>
                <a:schemeClr val="dk1"/>
              </a:solidFill>
              <a:latin typeface="Roboto"/>
              <a:ea typeface="Roboto"/>
              <a:cs typeface="Roboto"/>
              <a:sym typeface="Roboto"/>
            </a:endParaRPr>
          </a:p>
          <a:p>
            <a:pPr indent="-298450" lvl="1" marL="914400" rtl="0" algn="l">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Microsoft Access and Excel</a:t>
            </a:r>
            <a:endParaRPr>
              <a:solidFill>
                <a:schemeClr val="dk1"/>
              </a:solidFill>
              <a:latin typeface="Roboto"/>
              <a:ea typeface="Roboto"/>
              <a:cs typeface="Roboto"/>
              <a:sym typeface="Roboto"/>
            </a:endParaRPr>
          </a:p>
          <a:p>
            <a:pPr indent="-298450" lvl="0" marL="457200" rtl="0" algn="l">
              <a:spcBef>
                <a:spcPts val="0"/>
              </a:spcBef>
              <a:spcAft>
                <a:spcPts val="0"/>
              </a:spcAft>
              <a:buClr>
                <a:srgbClr val="FF0000"/>
              </a:buClr>
              <a:buSzPts val="1100"/>
              <a:buFont typeface="Roboto"/>
              <a:buChar char="●"/>
            </a:pPr>
            <a:r>
              <a:rPr lang="en">
                <a:solidFill>
                  <a:srgbClr val="FF0000"/>
                </a:solidFill>
                <a:latin typeface="Roboto"/>
                <a:ea typeface="Roboto"/>
                <a:cs typeface="Roboto"/>
                <a:sym typeface="Roboto"/>
              </a:rPr>
              <a:t>Projects get entered with bad data</a:t>
            </a:r>
            <a:endParaRPr>
              <a:solidFill>
                <a:srgbClr val="FF0000"/>
              </a:solidFill>
              <a:latin typeface="Roboto"/>
              <a:ea typeface="Roboto"/>
              <a:cs typeface="Roboto"/>
              <a:sym typeface="Roboto"/>
            </a:endParaRPr>
          </a:p>
          <a:p>
            <a:pPr indent="-298450" lvl="1" marL="914400" rtl="0" algn="l">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No user input validation</a:t>
            </a:r>
            <a:endParaRPr>
              <a:solidFill>
                <a:schemeClr val="dk1"/>
              </a:solidFill>
              <a:latin typeface="Roboto"/>
              <a:ea typeface="Roboto"/>
              <a:cs typeface="Roboto"/>
              <a:sym typeface="Roboto"/>
            </a:endParaRPr>
          </a:p>
          <a:p>
            <a:pPr indent="-298450" lvl="1" marL="914400" rtl="0" algn="l">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Single file in a networked file system. Single MS Access file.</a:t>
            </a:r>
            <a:endParaRPr>
              <a:solidFill>
                <a:schemeClr val="dk1"/>
              </a:solidFill>
              <a:latin typeface="Roboto"/>
              <a:ea typeface="Roboto"/>
              <a:cs typeface="Roboto"/>
              <a:sym typeface="Roboto"/>
            </a:endParaRPr>
          </a:p>
          <a:p>
            <a:pPr indent="-298450" lvl="0" marL="457200" rtl="0" algn="l">
              <a:spcBef>
                <a:spcPts val="0"/>
              </a:spcBef>
              <a:spcAft>
                <a:spcPts val="0"/>
              </a:spcAft>
              <a:buClr>
                <a:srgbClr val="FF0000"/>
              </a:buClr>
              <a:buSzPts val="1100"/>
              <a:buFont typeface="Roboto"/>
              <a:buChar char="●"/>
            </a:pPr>
            <a:r>
              <a:rPr lang="en">
                <a:solidFill>
                  <a:srgbClr val="FF0000"/>
                </a:solidFill>
                <a:latin typeface="Roboto"/>
                <a:ea typeface="Roboto"/>
                <a:cs typeface="Roboto"/>
                <a:sym typeface="Roboto"/>
              </a:rPr>
              <a:t>Difficult to find projects and track their status</a:t>
            </a:r>
            <a:endParaRPr>
              <a:solidFill>
                <a:srgbClr val="FF0000"/>
              </a:solidFill>
              <a:latin typeface="Roboto"/>
              <a:ea typeface="Roboto"/>
              <a:cs typeface="Roboto"/>
              <a:sym typeface="Roboto"/>
            </a:endParaRPr>
          </a:p>
          <a:p>
            <a:pPr indent="-298450" lvl="1" marL="914400" rtl="0" algn="l">
              <a:spcBef>
                <a:spcPts val="0"/>
              </a:spcBef>
              <a:spcAft>
                <a:spcPts val="0"/>
              </a:spcAft>
              <a:buClr>
                <a:srgbClr val="FF0000"/>
              </a:buClr>
              <a:buSzPts val="1100"/>
              <a:buFont typeface="Roboto"/>
              <a:buChar char="○"/>
            </a:pPr>
            <a:r>
              <a:rPr lang="en">
                <a:solidFill>
                  <a:srgbClr val="FF0000"/>
                </a:solidFill>
                <a:latin typeface="Roboto"/>
                <a:ea typeface="Roboto"/>
                <a:cs typeface="Roboto"/>
                <a:sym typeface="Roboto"/>
              </a:rPr>
              <a:t>Ex. table - 2000+ entries and 59 columns</a:t>
            </a:r>
            <a:endParaRPr>
              <a:solidFill>
                <a:srgbClr val="FF0000"/>
              </a:solidFill>
              <a:latin typeface="Roboto"/>
              <a:ea typeface="Roboto"/>
              <a:cs typeface="Roboto"/>
              <a:sym typeface="Roboto"/>
            </a:endParaRPr>
          </a:p>
          <a:p>
            <a:pPr indent="-298450" lvl="1" marL="914400" rtl="0" algn="l">
              <a:spcBef>
                <a:spcPts val="0"/>
              </a:spcBef>
              <a:spcAft>
                <a:spcPts val="0"/>
              </a:spcAft>
              <a:buClr>
                <a:srgbClr val="FF0000"/>
              </a:buClr>
              <a:buSzPts val="1100"/>
              <a:buFont typeface="Roboto"/>
              <a:buChar char="○"/>
            </a:pPr>
            <a:r>
              <a:rPr lang="en">
                <a:solidFill>
                  <a:srgbClr val="FF0000"/>
                </a:solidFill>
                <a:latin typeface="Roboto"/>
                <a:ea typeface="Roboto"/>
                <a:cs typeface="Roboto"/>
                <a:sym typeface="Roboto"/>
              </a:rPr>
              <a:t>Null fields, No restrictions on user input</a:t>
            </a:r>
            <a:endParaRPr>
              <a:solidFill>
                <a:srgbClr val="FF0000"/>
              </a:solidFill>
              <a:latin typeface="Roboto"/>
              <a:ea typeface="Roboto"/>
              <a:cs typeface="Roboto"/>
              <a:sym typeface="Roboto"/>
            </a:endParaRPr>
          </a:p>
          <a:p>
            <a:pPr indent="-298450" lvl="1" marL="914400" rtl="0" algn="l">
              <a:spcBef>
                <a:spcPts val="0"/>
              </a:spcBef>
              <a:spcAft>
                <a:spcPts val="0"/>
              </a:spcAft>
              <a:buClr>
                <a:srgbClr val="FF0000"/>
              </a:buClr>
              <a:buSzPts val="1100"/>
              <a:buFont typeface="Roboto"/>
              <a:buChar char="○"/>
            </a:pPr>
            <a:r>
              <a:rPr lang="en">
                <a:solidFill>
                  <a:srgbClr val="FF0000"/>
                </a:solidFill>
                <a:latin typeface="Roboto"/>
                <a:ea typeface="Roboto"/>
                <a:cs typeface="Roboto"/>
                <a:sym typeface="Roboto"/>
              </a:rPr>
              <a:t>No querying or analysis capability</a:t>
            </a:r>
            <a:endParaRPr>
              <a:solidFill>
                <a:srgbClr val="FF0000"/>
              </a:solidFill>
              <a:latin typeface="Roboto"/>
              <a:ea typeface="Roboto"/>
              <a:cs typeface="Roboto"/>
              <a:sym typeface="Roboto"/>
            </a:endParaRPr>
          </a:p>
          <a:p>
            <a:pPr indent="0" lvl="0" marL="0" rtl="0" algn="l">
              <a:spcBef>
                <a:spcPts val="160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309a9d44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309a9d44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Our Solution:</a:t>
            </a:r>
            <a:endParaRPr/>
          </a:p>
          <a:p>
            <a:pPr indent="-298450" lvl="0" marL="457200" rtl="0" algn="l">
              <a:spcBef>
                <a:spcPts val="0"/>
              </a:spcBef>
              <a:spcAft>
                <a:spcPts val="0"/>
              </a:spcAft>
              <a:buClr>
                <a:schemeClr val="dk1"/>
              </a:buClr>
              <a:buSzPts val="1100"/>
              <a:buChar char="-"/>
            </a:pPr>
            <a:r>
              <a:rPr lang="en"/>
              <a:t>Our big picture solution is going to be a web based project</a:t>
            </a:r>
            <a:r>
              <a:rPr lang="en"/>
              <a:t> management system that will help them organize and manage data. We want the management system to be adaptive; easy to use with little to no experience or training required for not only by employees, but by their partners and the general public;</a:t>
            </a:r>
            <a:r>
              <a:rPr lang="en">
                <a:solidFill>
                  <a:schemeClr val="dk1"/>
                </a:solidFill>
              </a:rPr>
              <a:t> and finally scalable for supporting future modifications. We’re definitely leaning towards a web framework that will support full stack development since they not only need a working back end,</a:t>
            </a:r>
            <a:r>
              <a:rPr lang="en">
                <a:solidFill>
                  <a:srgbClr val="FF0000"/>
                </a:solidFill>
              </a:rPr>
              <a:t> so the employees can query and conduct analysis,</a:t>
            </a:r>
            <a:r>
              <a:rPr lang="en">
                <a:solidFill>
                  <a:schemeClr val="dk1"/>
                </a:solidFill>
              </a:rPr>
              <a:t> but also a solid front end as well to manage and analyze their past, and current data. But since we’re still in the beginning stages of our project, we don’t want to commit to a tool before we get all the necessary requirements.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Solution</a:t>
            </a:r>
            <a:endParaRPr/>
          </a:p>
          <a:p>
            <a:pPr indent="-298450" lvl="1" marL="914400" rtl="0" algn="l">
              <a:spcBef>
                <a:spcPts val="0"/>
              </a:spcBef>
              <a:spcAft>
                <a:spcPts val="0"/>
              </a:spcAft>
              <a:buSzPts val="1100"/>
              <a:buChar char="-"/>
            </a:pPr>
            <a:r>
              <a:rPr lang="en"/>
              <a:t>Web application that is usable not only by employees, but by their </a:t>
            </a:r>
            <a:r>
              <a:rPr lang="en"/>
              <a:t>partners</a:t>
            </a:r>
            <a:r>
              <a:rPr lang="en"/>
              <a:t> and the general public</a:t>
            </a:r>
            <a:endParaRPr/>
          </a:p>
          <a:p>
            <a:pPr indent="-298450" lvl="1" marL="914400" rtl="0" algn="l">
              <a:spcBef>
                <a:spcPts val="0"/>
              </a:spcBef>
              <a:spcAft>
                <a:spcPts val="0"/>
              </a:spcAft>
              <a:buSzPts val="1100"/>
              <a:buChar char="-"/>
            </a:pPr>
            <a:r>
              <a:rPr lang="en"/>
              <a:t>Can query and conduct analysis for statistics reporting</a:t>
            </a:r>
            <a:endParaRPr/>
          </a:p>
          <a:p>
            <a:pPr indent="-298450" lvl="1" marL="914400" rtl="0" algn="l">
              <a:spcBef>
                <a:spcPts val="0"/>
              </a:spcBef>
              <a:spcAft>
                <a:spcPts val="0"/>
              </a:spcAft>
              <a:buSzPts val="1100"/>
              <a:buChar char="-"/>
            </a:pPr>
            <a:r>
              <a:rPr lang="en"/>
              <a:t>Approachable and accessible data with minimal training</a:t>
            </a:r>
            <a:endParaRPr/>
          </a:p>
          <a:p>
            <a:pPr indent="0" lvl="0" marL="0" rtl="0" algn="l">
              <a:spcBef>
                <a:spcPts val="0"/>
              </a:spcBef>
              <a:spcAft>
                <a:spcPts val="0"/>
              </a:spcAft>
              <a:buNone/>
            </a:pPr>
            <a:r>
              <a:rPr b="1" lang="en">
                <a:solidFill>
                  <a:schemeClr val="dk1"/>
                </a:solidFill>
              </a:rPr>
              <a:t>Technical challenges: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20+ years of data - needs to be translated (malformed and inconsistent). We definitely anticipate a few technical challenges already. There is 20+ years of data that </a:t>
            </a:r>
            <a:r>
              <a:rPr lang="en"/>
              <a:t>needs to mined and translated without redundancy into our new system. </a:t>
            </a:r>
            <a:endParaRPr/>
          </a:p>
          <a:p>
            <a:pPr indent="-298450" lvl="0" marL="457200" rtl="0" algn="l">
              <a:spcBef>
                <a:spcPts val="0"/>
              </a:spcBef>
              <a:spcAft>
                <a:spcPts val="0"/>
              </a:spcAft>
              <a:buSzPts val="1100"/>
              <a:buChar char="-"/>
            </a:pPr>
            <a:r>
              <a:rPr lang="en"/>
              <a:t>Our management system needs to be durable enough to last a decade as well as generic and scalable.</a:t>
            </a:r>
            <a:endParaRPr/>
          </a:p>
          <a:p>
            <a:pPr indent="-298450" lvl="1" marL="914400" rtl="0" algn="l">
              <a:spcBef>
                <a:spcPts val="0"/>
              </a:spcBef>
              <a:spcAft>
                <a:spcPts val="0"/>
              </a:spcAft>
              <a:buSzPts val="1100"/>
              <a:buChar char="-"/>
            </a:pPr>
            <a:r>
              <a:rPr lang="en"/>
              <a:t>If our solution works for CPCESU, then our project has the potential to become the national system for the CESU network.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2f33dbf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2f33dbf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is our gathering requirements during our future meetings with our sponsors.</a:t>
            </a:r>
            <a:endParaRPr/>
          </a:p>
          <a:p>
            <a:pPr indent="-298450" lvl="0" marL="457200" rtl="0" algn="l">
              <a:spcBef>
                <a:spcPts val="0"/>
              </a:spcBef>
              <a:spcAft>
                <a:spcPts val="0"/>
              </a:spcAft>
              <a:buSzPts val="1100"/>
              <a:buChar char="-"/>
            </a:pPr>
            <a:r>
              <a:rPr lang="en"/>
              <a:t>First we’ll elicit requirements from the client. Sprouting and gathering ideas</a:t>
            </a:r>
            <a:endParaRPr/>
          </a:p>
          <a:p>
            <a:pPr indent="-298450" lvl="0" marL="457200" rtl="0" algn="l">
              <a:spcBef>
                <a:spcPts val="0"/>
              </a:spcBef>
              <a:spcAft>
                <a:spcPts val="0"/>
              </a:spcAft>
              <a:buSzPts val="1100"/>
              <a:buChar char="-"/>
            </a:pPr>
            <a:r>
              <a:rPr lang="en"/>
              <a:t>Second, we will analyze the requirement while then honing in on the </a:t>
            </a:r>
            <a:r>
              <a:rPr lang="en"/>
              <a:t>specifications.</a:t>
            </a:r>
            <a:endParaRPr/>
          </a:p>
          <a:p>
            <a:pPr indent="-298450" lvl="0" marL="457200" rtl="0" algn="l">
              <a:spcBef>
                <a:spcPts val="0"/>
              </a:spcBef>
              <a:spcAft>
                <a:spcPts val="0"/>
              </a:spcAft>
              <a:buSzPts val="1100"/>
              <a:buChar char="-"/>
            </a:pPr>
            <a:r>
              <a:rPr lang="en"/>
              <a:t>Once that's done, we’ll validate and then correct if need be.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309a9d44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309a9d44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FF0000"/>
              </a:buClr>
              <a:buSzPts val="1100"/>
              <a:buChar char="-"/>
            </a:pPr>
            <a:r>
              <a:rPr lang="en">
                <a:solidFill>
                  <a:srgbClr val="FF0000"/>
                </a:solidFill>
              </a:rPr>
              <a:t>So as ECOders, w</a:t>
            </a:r>
            <a:r>
              <a:rPr lang="en">
                <a:solidFill>
                  <a:srgbClr val="FF0000"/>
                </a:solidFill>
              </a:rPr>
              <a:t>e’re gonna provide the CPCESU with the ability to work on things that matter, such as project statistics, and predictions to help them with future projects. They shouldn’t be wasting their time on scouring an ad hoc database.</a:t>
            </a:r>
            <a:endParaRPr>
              <a:solidFill>
                <a:srgbClr val="FF0000"/>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rgbClr val="FF0000"/>
              </a:buClr>
              <a:buSzPts val="1100"/>
              <a:buChar char="-"/>
            </a:pPr>
            <a:r>
              <a:rPr lang="en">
                <a:solidFill>
                  <a:srgbClr val="FF0000"/>
                </a:solidFill>
              </a:rPr>
              <a:t>Project management system</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Project reporting, querying, and statistics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Reduce paper waste</a:t>
            </a:r>
            <a:endParaRPr>
              <a:solidFill>
                <a:srgbClr val="FF0000"/>
              </a:solidFill>
            </a:endParaRPr>
          </a:p>
          <a:p>
            <a:pPr indent="-298450" lvl="0" marL="457200" rtl="0" algn="l">
              <a:spcBef>
                <a:spcPts val="0"/>
              </a:spcBef>
              <a:spcAft>
                <a:spcPts val="0"/>
              </a:spcAft>
              <a:buClr>
                <a:srgbClr val="FF0000"/>
              </a:buClr>
              <a:buSzPts val="1100"/>
              <a:buChar char="-"/>
            </a:pPr>
            <a:r>
              <a:rPr lang="en">
                <a:solidFill>
                  <a:srgbClr val="FF0000"/>
                </a:solidFill>
              </a:rPr>
              <a:t>Decrease lost work hours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Uniformed system and processes</a:t>
            </a:r>
            <a:endParaRPr>
              <a:solidFill>
                <a:srgbClr val="FF0000"/>
              </a:solidFill>
            </a:endParaRPr>
          </a:p>
          <a:p>
            <a:pPr indent="-298450" lvl="1" marL="914400" rtl="0" algn="l">
              <a:spcBef>
                <a:spcPts val="0"/>
              </a:spcBef>
              <a:spcAft>
                <a:spcPts val="0"/>
              </a:spcAft>
              <a:buClr>
                <a:srgbClr val="FF0000"/>
              </a:buClr>
              <a:buSzPts val="1100"/>
              <a:buChar char="-"/>
            </a:pPr>
            <a:r>
              <a:rPr lang="en">
                <a:solidFill>
                  <a:srgbClr val="FF0000"/>
                </a:solidFill>
              </a:rPr>
              <a:t>Validation of data</a:t>
            </a:r>
            <a:endParaRP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473200"/>
            <a:ext cx="9144000" cy="1796400"/>
          </a:xfrm>
          <a:prstGeom prst="rect">
            <a:avLst/>
          </a:prstGeom>
          <a:solidFill>
            <a:srgbClr val="6AA84F"/>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CPCESU Project</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Management System</a:t>
            </a:r>
            <a:endParaRPr b="1">
              <a:solidFill>
                <a:srgbClr val="FFFFFF"/>
              </a:solidFill>
              <a:latin typeface="Roboto"/>
              <a:ea typeface="Roboto"/>
              <a:cs typeface="Roboto"/>
              <a:sym typeface="Roboto"/>
            </a:endParaRPr>
          </a:p>
        </p:txBody>
      </p:sp>
      <p:sp>
        <p:nvSpPr>
          <p:cNvPr id="55" name="Google Shape;55;p13"/>
          <p:cNvSpPr txBox="1"/>
          <p:nvPr>
            <p:ph idx="1" type="subTitle"/>
          </p:nvPr>
        </p:nvSpPr>
        <p:spPr>
          <a:xfrm>
            <a:off x="311700" y="4035375"/>
            <a:ext cx="8520600" cy="9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Roboto"/>
                <a:ea typeface="Roboto"/>
                <a:cs typeface="Roboto"/>
                <a:sym typeface="Roboto"/>
              </a:rPr>
              <a:t>Joseph Remy </a:t>
            </a:r>
            <a:r>
              <a:rPr lang="en" sz="2000">
                <a:solidFill>
                  <a:schemeClr val="dk1"/>
                </a:solidFill>
                <a:latin typeface="Roboto"/>
                <a:ea typeface="Roboto"/>
                <a:cs typeface="Roboto"/>
                <a:sym typeface="Roboto"/>
              </a:rPr>
              <a:t>[Team Lead]</a:t>
            </a:r>
            <a:r>
              <a:rPr lang="en" sz="2600">
                <a:solidFill>
                  <a:schemeClr val="dk1"/>
                </a:solidFill>
                <a:latin typeface="Roboto"/>
                <a:ea typeface="Roboto"/>
                <a:cs typeface="Roboto"/>
                <a:sym typeface="Roboto"/>
              </a:rPr>
              <a:t>, </a:t>
            </a:r>
            <a:r>
              <a:rPr lang="en" sz="2600">
                <a:solidFill>
                  <a:srgbClr val="000000"/>
                </a:solidFill>
                <a:latin typeface="Roboto"/>
                <a:ea typeface="Roboto"/>
                <a:cs typeface="Roboto"/>
                <a:sym typeface="Roboto"/>
              </a:rPr>
              <a:t>Colton Nunley, </a:t>
            </a:r>
            <a:r>
              <a:rPr lang="en" sz="2600">
                <a:solidFill>
                  <a:srgbClr val="000000"/>
                </a:solidFill>
                <a:latin typeface="Roboto"/>
                <a:ea typeface="Roboto"/>
                <a:cs typeface="Roboto"/>
                <a:sym typeface="Roboto"/>
              </a:rPr>
              <a:t>Jasque Saydyk</a:t>
            </a:r>
            <a:endParaRPr sz="1400">
              <a:solidFill>
                <a:srgbClr val="000000"/>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5354624" y="2362150"/>
            <a:ext cx="1389699" cy="1621326"/>
          </a:xfrm>
          <a:prstGeom prst="rect">
            <a:avLst/>
          </a:prstGeom>
          <a:noFill/>
          <a:ln>
            <a:noFill/>
          </a:ln>
        </p:spPr>
      </p:pic>
      <p:pic>
        <p:nvPicPr>
          <p:cNvPr id="57" name="Google Shape;57;p13"/>
          <p:cNvPicPr preferRelativeResize="0"/>
          <p:nvPr/>
        </p:nvPicPr>
        <p:blipFill rotWithShape="1">
          <a:blip r:embed="rId4">
            <a:alphaModFix/>
          </a:blip>
          <a:srcRect b="0" l="16624" r="17875" t="0"/>
          <a:stretch/>
        </p:blipFill>
        <p:spPr>
          <a:xfrm>
            <a:off x="1961000" y="2362150"/>
            <a:ext cx="1828375" cy="1621325"/>
          </a:xfrm>
          <a:prstGeom prst="rect">
            <a:avLst/>
          </a:prstGeom>
          <a:noFill/>
          <a:ln>
            <a:noFill/>
          </a:ln>
        </p:spPr>
      </p:pic>
      <p:sp>
        <p:nvSpPr>
          <p:cNvPr id="58" name="Google Shape;58;p13"/>
          <p:cNvSpPr txBox="1"/>
          <p:nvPr/>
        </p:nvSpPr>
        <p:spPr>
          <a:xfrm>
            <a:off x="4273350" y="2676150"/>
            <a:ext cx="597300" cy="10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400">
                <a:latin typeface="Roboto"/>
                <a:ea typeface="Roboto"/>
                <a:cs typeface="Roboto"/>
                <a:sym typeface="Roboto"/>
              </a:rPr>
              <a:t>+</a:t>
            </a:r>
            <a:endParaRPr b="1" sz="54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0" y="0"/>
            <a:ext cx="9144000" cy="572700"/>
          </a:xfrm>
          <a:prstGeom prst="rect">
            <a:avLst/>
          </a:prstGeom>
          <a:solidFill>
            <a:srgbClr val="999999"/>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rgbClr val="FFFFFF"/>
                </a:solidFill>
                <a:latin typeface="Roboto"/>
                <a:ea typeface="Roboto"/>
                <a:cs typeface="Roboto"/>
                <a:sym typeface="Roboto"/>
              </a:rPr>
              <a:t>C</a:t>
            </a:r>
            <a:r>
              <a:rPr b="1" lang="en">
                <a:solidFill>
                  <a:srgbClr val="FFFFFF"/>
                </a:solidFill>
                <a:latin typeface="Roboto"/>
                <a:ea typeface="Roboto"/>
                <a:cs typeface="Roboto"/>
                <a:sym typeface="Roboto"/>
              </a:rPr>
              <a:t>olorado </a:t>
            </a:r>
            <a:r>
              <a:rPr b="1" lang="en" u="sng">
                <a:solidFill>
                  <a:srgbClr val="FFFFFF"/>
                </a:solidFill>
                <a:latin typeface="Roboto"/>
                <a:ea typeface="Roboto"/>
                <a:cs typeface="Roboto"/>
                <a:sym typeface="Roboto"/>
              </a:rPr>
              <a:t>P</a:t>
            </a:r>
            <a:r>
              <a:rPr b="1" lang="en">
                <a:solidFill>
                  <a:srgbClr val="FFFFFF"/>
                </a:solidFill>
                <a:latin typeface="Roboto"/>
                <a:ea typeface="Roboto"/>
                <a:cs typeface="Roboto"/>
                <a:sym typeface="Roboto"/>
              </a:rPr>
              <a:t>lateau </a:t>
            </a:r>
            <a:r>
              <a:rPr b="1" lang="en" u="sng">
                <a:solidFill>
                  <a:srgbClr val="FFFFFF"/>
                </a:solidFill>
                <a:latin typeface="Roboto"/>
                <a:ea typeface="Roboto"/>
                <a:cs typeface="Roboto"/>
                <a:sym typeface="Roboto"/>
              </a:rPr>
              <a:t>C</a:t>
            </a:r>
            <a:r>
              <a:rPr b="1" lang="en">
                <a:solidFill>
                  <a:srgbClr val="FFFFFF"/>
                </a:solidFill>
                <a:latin typeface="Roboto"/>
                <a:ea typeface="Roboto"/>
                <a:cs typeface="Roboto"/>
                <a:sym typeface="Roboto"/>
              </a:rPr>
              <a:t>ooperative </a:t>
            </a:r>
            <a:r>
              <a:rPr b="1" lang="en" u="sng">
                <a:solidFill>
                  <a:srgbClr val="FFFFFF"/>
                </a:solidFill>
                <a:latin typeface="Roboto"/>
                <a:ea typeface="Roboto"/>
                <a:cs typeface="Roboto"/>
                <a:sym typeface="Roboto"/>
              </a:rPr>
              <a:t>E</a:t>
            </a:r>
            <a:r>
              <a:rPr b="1" lang="en">
                <a:solidFill>
                  <a:srgbClr val="FFFFFF"/>
                </a:solidFill>
                <a:latin typeface="Roboto"/>
                <a:ea typeface="Roboto"/>
                <a:cs typeface="Roboto"/>
                <a:sym typeface="Roboto"/>
              </a:rPr>
              <a:t>cosystem </a:t>
            </a:r>
            <a:r>
              <a:rPr b="1" lang="en" u="sng">
                <a:solidFill>
                  <a:srgbClr val="FFFFFF"/>
                </a:solidFill>
                <a:latin typeface="Roboto"/>
                <a:ea typeface="Roboto"/>
                <a:cs typeface="Roboto"/>
                <a:sym typeface="Roboto"/>
              </a:rPr>
              <a:t>S</a:t>
            </a:r>
            <a:r>
              <a:rPr b="1" lang="en">
                <a:solidFill>
                  <a:srgbClr val="FFFFFF"/>
                </a:solidFill>
                <a:latin typeface="Roboto"/>
                <a:ea typeface="Roboto"/>
                <a:cs typeface="Roboto"/>
                <a:sym typeface="Roboto"/>
              </a:rPr>
              <a:t>tudies </a:t>
            </a:r>
            <a:r>
              <a:rPr b="1" lang="en" u="sng">
                <a:solidFill>
                  <a:srgbClr val="FFFFFF"/>
                </a:solidFill>
                <a:latin typeface="Roboto"/>
                <a:ea typeface="Roboto"/>
                <a:cs typeface="Roboto"/>
                <a:sym typeface="Roboto"/>
              </a:rPr>
              <a:t>U</a:t>
            </a:r>
            <a:r>
              <a:rPr b="1" lang="en">
                <a:solidFill>
                  <a:srgbClr val="FFFFFF"/>
                </a:solidFill>
                <a:latin typeface="Roboto"/>
                <a:ea typeface="Roboto"/>
                <a:cs typeface="Roboto"/>
                <a:sym typeface="Roboto"/>
              </a:rPr>
              <a:t>nit</a:t>
            </a:r>
            <a:endParaRPr b="1">
              <a:solidFill>
                <a:srgbClr val="FFFFFF"/>
              </a:solidFill>
              <a:latin typeface="Roboto"/>
              <a:ea typeface="Roboto"/>
              <a:cs typeface="Roboto"/>
              <a:sym typeface="Roboto"/>
            </a:endParaRPr>
          </a:p>
        </p:txBody>
      </p:sp>
      <p:sp>
        <p:nvSpPr>
          <p:cNvPr id="64" name="Google Shape;64;p14"/>
          <p:cNvSpPr txBox="1"/>
          <p:nvPr>
            <p:ph idx="1" type="body"/>
          </p:nvPr>
        </p:nvSpPr>
        <p:spPr>
          <a:xfrm>
            <a:off x="4318400" y="863550"/>
            <a:ext cx="4596000" cy="3921600"/>
          </a:xfrm>
          <a:prstGeom prst="rect">
            <a:avLst/>
          </a:prstGeom>
        </p:spPr>
        <p:txBody>
          <a:bodyPr anchorCtr="0" anchor="ctr" bIns="91425" lIns="91425" spcFirstLastPara="1" rIns="91425" wrap="square" tIns="91425">
            <a:noAutofit/>
          </a:bodyPr>
          <a:lstStyle/>
          <a:p>
            <a:pPr indent="-368300" lvl="0" marL="457200" rtl="0" algn="l">
              <a:lnSpc>
                <a:spcPct val="100000"/>
              </a:lnSpc>
              <a:spcBef>
                <a:spcPts val="0"/>
              </a:spcBef>
              <a:spcAft>
                <a:spcPts val="0"/>
              </a:spcAft>
              <a:buClr>
                <a:srgbClr val="000000"/>
              </a:buClr>
              <a:buSzPts val="2200"/>
              <a:buFont typeface="Roboto"/>
              <a:buChar char="●"/>
            </a:pPr>
            <a:r>
              <a:rPr lang="en" sz="2200" u="sng">
                <a:solidFill>
                  <a:srgbClr val="000000"/>
                </a:solidFill>
                <a:latin typeface="Roboto"/>
                <a:ea typeface="Roboto"/>
                <a:cs typeface="Roboto"/>
                <a:sym typeface="Roboto"/>
              </a:rPr>
              <a:t>CPCESU</a:t>
            </a:r>
            <a:r>
              <a:rPr lang="en" sz="2200">
                <a:solidFill>
                  <a:srgbClr val="000000"/>
                </a:solidFill>
                <a:latin typeface="Roboto"/>
                <a:ea typeface="Roboto"/>
                <a:cs typeface="Roboto"/>
                <a:sym typeface="Roboto"/>
              </a:rPr>
              <a:t> is a part of a national consortium for resource stewardship</a:t>
            </a:r>
            <a:endParaRPr sz="2200">
              <a:solidFill>
                <a:srgbClr val="000000"/>
              </a:solidFill>
              <a:latin typeface="Roboto"/>
              <a:ea typeface="Roboto"/>
              <a:cs typeface="Roboto"/>
              <a:sym typeface="Roboto"/>
            </a:endParaRPr>
          </a:p>
          <a:p>
            <a:pPr indent="-368300" lvl="1" marL="914400" rtl="0" algn="l">
              <a:lnSpc>
                <a:spcPct val="100000"/>
              </a:lnSpc>
              <a:spcBef>
                <a:spcPts val="0"/>
              </a:spcBef>
              <a:spcAft>
                <a:spcPts val="0"/>
              </a:spcAft>
              <a:buClr>
                <a:srgbClr val="000000"/>
              </a:buClr>
              <a:buSzPts val="2200"/>
              <a:buFont typeface="Roboto"/>
              <a:buChar char="○"/>
            </a:pPr>
            <a:r>
              <a:rPr b="1" lang="en" sz="2200">
                <a:solidFill>
                  <a:srgbClr val="000000"/>
                </a:solidFill>
                <a:latin typeface="Roboto"/>
                <a:ea typeface="Roboto"/>
                <a:cs typeface="Roboto"/>
                <a:sym typeface="Roboto"/>
              </a:rPr>
              <a:t>A</a:t>
            </a:r>
            <a:r>
              <a:rPr lang="en" sz="2200">
                <a:solidFill>
                  <a:srgbClr val="000000"/>
                </a:solidFill>
                <a:latin typeface="Roboto"/>
                <a:ea typeface="Roboto"/>
                <a:cs typeface="Roboto"/>
                <a:sym typeface="Roboto"/>
              </a:rPr>
              <a:t>nthropology to </a:t>
            </a:r>
            <a:r>
              <a:rPr b="1" lang="en" sz="2200">
                <a:solidFill>
                  <a:srgbClr val="000000"/>
                </a:solidFill>
                <a:latin typeface="Roboto"/>
                <a:ea typeface="Roboto"/>
                <a:cs typeface="Roboto"/>
                <a:sym typeface="Roboto"/>
              </a:rPr>
              <a:t>Z</a:t>
            </a:r>
            <a:r>
              <a:rPr lang="en" sz="2200">
                <a:solidFill>
                  <a:srgbClr val="000000"/>
                </a:solidFill>
                <a:latin typeface="Roboto"/>
                <a:ea typeface="Roboto"/>
                <a:cs typeface="Roboto"/>
                <a:sym typeface="Roboto"/>
              </a:rPr>
              <a:t>oology</a:t>
            </a:r>
            <a:endParaRPr sz="2200">
              <a:solidFill>
                <a:srgbClr val="000000"/>
              </a:solidFill>
              <a:latin typeface="Roboto"/>
              <a:ea typeface="Roboto"/>
              <a:cs typeface="Roboto"/>
              <a:sym typeface="Roboto"/>
            </a:endParaRPr>
          </a:p>
          <a:p>
            <a:pPr indent="-368300" lvl="0" marL="457200" rtl="0" algn="l">
              <a:lnSpc>
                <a:spcPct val="100000"/>
              </a:lnSpc>
              <a:spcBef>
                <a:spcPts val="0"/>
              </a:spcBef>
              <a:spcAft>
                <a:spcPts val="0"/>
              </a:spcAft>
              <a:buClr>
                <a:srgbClr val="000000"/>
              </a:buClr>
              <a:buSzPts val="2200"/>
              <a:buFont typeface="Roboto"/>
              <a:buChar char="●"/>
            </a:pPr>
            <a:r>
              <a:rPr lang="en" sz="2200">
                <a:solidFill>
                  <a:srgbClr val="000000"/>
                </a:solidFill>
                <a:latin typeface="Roboto"/>
                <a:ea typeface="Roboto"/>
                <a:cs typeface="Roboto"/>
                <a:sym typeface="Roboto"/>
              </a:rPr>
              <a:t>17 units, 15 federal agencies, and 425+ nonfederal partners</a:t>
            </a:r>
            <a:endParaRPr sz="2200">
              <a:solidFill>
                <a:srgbClr val="000000"/>
              </a:solidFill>
              <a:latin typeface="Roboto"/>
              <a:ea typeface="Roboto"/>
              <a:cs typeface="Roboto"/>
              <a:sym typeface="Roboto"/>
            </a:endParaRPr>
          </a:p>
          <a:p>
            <a:pPr indent="-368300" lvl="0" marL="457200" rtl="0" algn="l">
              <a:lnSpc>
                <a:spcPct val="100000"/>
              </a:lnSpc>
              <a:spcBef>
                <a:spcPts val="0"/>
              </a:spcBef>
              <a:spcAft>
                <a:spcPts val="0"/>
              </a:spcAft>
              <a:buClr>
                <a:srgbClr val="000000"/>
              </a:buClr>
              <a:buSzPts val="2200"/>
              <a:buFont typeface="Roboto"/>
              <a:buChar char="●"/>
            </a:pPr>
            <a:r>
              <a:rPr lang="en" sz="2200">
                <a:solidFill>
                  <a:srgbClr val="000000"/>
                </a:solidFill>
                <a:latin typeface="Roboto"/>
                <a:ea typeface="Roboto"/>
                <a:cs typeface="Roboto"/>
                <a:sym typeface="Roboto"/>
              </a:rPr>
              <a:t>Northern Arizona University hosts </a:t>
            </a:r>
            <a:r>
              <a:rPr lang="en" sz="2200" u="sng">
                <a:solidFill>
                  <a:srgbClr val="000000"/>
                </a:solidFill>
                <a:latin typeface="Roboto"/>
                <a:ea typeface="Roboto"/>
                <a:cs typeface="Roboto"/>
                <a:sym typeface="Roboto"/>
              </a:rPr>
              <a:t>CPCESU</a:t>
            </a:r>
            <a:endParaRPr sz="2200">
              <a:solidFill>
                <a:srgbClr val="000000"/>
              </a:solidFill>
              <a:latin typeface="Roboto"/>
              <a:ea typeface="Roboto"/>
              <a:cs typeface="Roboto"/>
              <a:sym typeface="Roboto"/>
            </a:endParaRPr>
          </a:p>
        </p:txBody>
      </p:sp>
      <p:pic>
        <p:nvPicPr>
          <p:cNvPr id="65" name="Google Shape;65;p14"/>
          <p:cNvPicPr preferRelativeResize="0"/>
          <p:nvPr/>
        </p:nvPicPr>
        <p:blipFill>
          <a:blip r:embed="rId3">
            <a:alphaModFix/>
          </a:blip>
          <a:stretch>
            <a:fillRect/>
          </a:stretch>
        </p:blipFill>
        <p:spPr>
          <a:xfrm>
            <a:off x="72050" y="1227475"/>
            <a:ext cx="4164500" cy="319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0" y="0"/>
            <a:ext cx="9144000" cy="572700"/>
          </a:xfrm>
          <a:prstGeom prst="rect">
            <a:avLst/>
          </a:prstGeom>
          <a:solidFill>
            <a:srgbClr val="0B5394"/>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CPCESU Project Workflow </a:t>
            </a:r>
            <a:endParaRPr b="1">
              <a:solidFill>
                <a:srgbClr val="FFFFFF"/>
              </a:solidFill>
              <a:latin typeface="Roboto"/>
              <a:ea typeface="Roboto"/>
              <a:cs typeface="Roboto"/>
              <a:sym typeface="Roboto"/>
            </a:endParaRPr>
          </a:p>
        </p:txBody>
      </p:sp>
      <p:grpSp>
        <p:nvGrpSpPr>
          <p:cNvPr id="71" name="Google Shape;71;p15"/>
          <p:cNvGrpSpPr/>
          <p:nvPr/>
        </p:nvGrpSpPr>
        <p:grpSpPr>
          <a:xfrm>
            <a:off x="794985" y="1433725"/>
            <a:ext cx="1683000" cy="1779250"/>
            <a:chOff x="3384585" y="1433725"/>
            <a:chExt cx="1683000" cy="1779250"/>
          </a:xfrm>
        </p:grpSpPr>
        <p:sp>
          <p:nvSpPr>
            <p:cNvPr id="72" name="Google Shape;72;p15"/>
            <p:cNvSpPr/>
            <p:nvPr/>
          </p:nvSpPr>
          <p:spPr>
            <a:xfrm>
              <a:off x="3485717" y="3079475"/>
              <a:ext cx="1294800" cy="1335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txBox="1"/>
            <p:nvPr/>
          </p:nvSpPr>
          <p:spPr>
            <a:xfrm>
              <a:off x="3384585"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Proposal</a:t>
              </a:r>
              <a:br>
                <a:rPr b="1" lang="en" sz="2000">
                  <a:latin typeface="Roboto"/>
                  <a:ea typeface="Roboto"/>
                  <a:cs typeface="Roboto"/>
                  <a:sym typeface="Roboto"/>
                </a:rPr>
              </a:b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Federal agency contacts and starts an inquiry with CPCESU</a:t>
              </a:r>
              <a:endParaRPr b="1" sz="800">
                <a:latin typeface="Roboto"/>
                <a:ea typeface="Roboto"/>
                <a:cs typeface="Roboto"/>
                <a:sym typeface="Roboto"/>
              </a:endParaRPr>
            </a:p>
          </p:txBody>
        </p:sp>
        <p:grpSp>
          <p:nvGrpSpPr>
            <p:cNvPr id="74" name="Google Shape;74;p15"/>
            <p:cNvGrpSpPr/>
            <p:nvPr/>
          </p:nvGrpSpPr>
          <p:grpSpPr>
            <a:xfrm>
              <a:off x="3435870" y="2800065"/>
              <a:ext cx="92400" cy="411825"/>
              <a:chOff x="845575" y="2563700"/>
              <a:chExt cx="92400" cy="411825"/>
            </a:xfrm>
          </p:grpSpPr>
          <p:sp>
            <p:nvSpPr>
              <p:cNvPr id="75" name="Google Shape;75;p1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 name="Google Shape;76;p15"/>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77" name="Google Shape;77;p15"/>
          <p:cNvGrpSpPr/>
          <p:nvPr/>
        </p:nvGrpSpPr>
        <p:grpSpPr>
          <a:xfrm>
            <a:off x="2073400" y="3079467"/>
            <a:ext cx="1683000" cy="1790932"/>
            <a:chOff x="2073400" y="3079467"/>
            <a:chExt cx="1683000" cy="1790932"/>
          </a:xfrm>
        </p:grpSpPr>
        <p:sp>
          <p:nvSpPr>
            <p:cNvPr id="78" name="Google Shape;78;p15"/>
            <p:cNvSpPr/>
            <p:nvPr/>
          </p:nvSpPr>
          <p:spPr>
            <a:xfrm>
              <a:off x="2191011" y="3079475"/>
              <a:ext cx="1294800" cy="13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20734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Drafting</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Rough drafts for a project contract are passed back and forth between the requesting federal agency and target organizations through CPCESU</a:t>
              </a:r>
              <a:endParaRPr b="1" sz="800">
                <a:latin typeface="Roboto"/>
                <a:ea typeface="Roboto"/>
                <a:cs typeface="Roboto"/>
                <a:sym typeface="Roboto"/>
              </a:endParaRPr>
            </a:p>
          </p:txBody>
        </p:sp>
        <p:grpSp>
          <p:nvGrpSpPr>
            <p:cNvPr id="80" name="Google Shape;80;p15"/>
            <p:cNvGrpSpPr/>
            <p:nvPr/>
          </p:nvGrpSpPr>
          <p:grpSpPr>
            <a:xfrm rot="10800000">
              <a:off x="2149293" y="3079467"/>
              <a:ext cx="92400" cy="411825"/>
              <a:chOff x="2072481" y="2563700"/>
              <a:chExt cx="92400" cy="411825"/>
            </a:xfrm>
          </p:grpSpPr>
          <p:cxnSp>
            <p:nvCxnSpPr>
              <p:cNvPr id="81" name="Google Shape;81;p15"/>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2" name="Google Shape;82;p15"/>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 name="Google Shape;83;p15"/>
          <p:cNvGrpSpPr/>
          <p:nvPr/>
        </p:nvGrpSpPr>
        <p:grpSpPr>
          <a:xfrm>
            <a:off x="3386760" y="1433725"/>
            <a:ext cx="1683000" cy="1779250"/>
            <a:chOff x="3386760" y="1433725"/>
            <a:chExt cx="1683000" cy="1779250"/>
          </a:xfrm>
        </p:grpSpPr>
        <p:sp>
          <p:nvSpPr>
            <p:cNvPr id="84" name="Google Shape;84;p15"/>
            <p:cNvSpPr/>
            <p:nvPr/>
          </p:nvSpPr>
          <p:spPr>
            <a:xfrm>
              <a:off x="3485717" y="3079475"/>
              <a:ext cx="1294800" cy="133500"/>
            </a:xfrm>
            <a:prstGeom prst="rect">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338676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Contract Acceptance</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All parties accept the Master Cooperative Agreement and CPCESU keeps track of it</a:t>
              </a:r>
              <a:endParaRPr b="1" sz="800">
                <a:latin typeface="Roboto"/>
                <a:ea typeface="Roboto"/>
                <a:cs typeface="Roboto"/>
                <a:sym typeface="Roboto"/>
              </a:endParaRPr>
            </a:p>
          </p:txBody>
        </p:sp>
        <p:grpSp>
          <p:nvGrpSpPr>
            <p:cNvPr id="86" name="Google Shape;86;p15"/>
            <p:cNvGrpSpPr/>
            <p:nvPr/>
          </p:nvGrpSpPr>
          <p:grpSpPr>
            <a:xfrm>
              <a:off x="3435870" y="2800065"/>
              <a:ext cx="92400" cy="411825"/>
              <a:chOff x="845575" y="2563700"/>
              <a:chExt cx="92400" cy="411825"/>
            </a:xfrm>
          </p:grpSpPr>
          <p:sp>
            <p:nvSpPr>
              <p:cNvPr id="87" name="Google Shape;87;p1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 name="Google Shape;88;p15"/>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89" name="Google Shape;89;p15"/>
          <p:cNvGrpSpPr/>
          <p:nvPr/>
        </p:nvGrpSpPr>
        <p:grpSpPr>
          <a:xfrm>
            <a:off x="4665200" y="3079467"/>
            <a:ext cx="1683000" cy="1790932"/>
            <a:chOff x="4665200" y="3079467"/>
            <a:chExt cx="1683000" cy="1790932"/>
          </a:xfrm>
        </p:grpSpPr>
        <p:sp>
          <p:nvSpPr>
            <p:cNvPr id="90" name="Google Shape;90;p15"/>
            <p:cNvSpPr/>
            <p:nvPr/>
          </p:nvSpPr>
          <p:spPr>
            <a:xfrm>
              <a:off x="4780421" y="3079475"/>
              <a:ext cx="1294800" cy="1335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5"/>
            <p:cNvGrpSpPr/>
            <p:nvPr/>
          </p:nvGrpSpPr>
          <p:grpSpPr>
            <a:xfrm rot="10800000">
              <a:off x="4737413" y="3079467"/>
              <a:ext cx="92400" cy="411825"/>
              <a:chOff x="2070100" y="2563700"/>
              <a:chExt cx="92400" cy="411825"/>
            </a:xfrm>
          </p:grpSpPr>
          <p:cxnSp>
            <p:nvCxnSpPr>
              <p:cNvPr id="92" name="Google Shape;92;p15"/>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3" name="Google Shape;93;p15"/>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5"/>
            <p:cNvSpPr txBox="1"/>
            <p:nvPr/>
          </p:nvSpPr>
          <p:spPr>
            <a:xfrm>
              <a:off x="46652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Project</a:t>
              </a:r>
              <a:br>
                <a:rPr b="1" lang="en" sz="2000">
                  <a:latin typeface="Roboto"/>
                  <a:ea typeface="Roboto"/>
                  <a:cs typeface="Roboto"/>
                  <a:sym typeface="Roboto"/>
                </a:rPr>
              </a:br>
              <a:r>
                <a:rPr b="1" lang="en" sz="2000">
                  <a:latin typeface="Roboto"/>
                  <a:ea typeface="Roboto"/>
                  <a:cs typeface="Roboto"/>
                  <a:sym typeface="Roboto"/>
                </a:rPr>
                <a:t>Tracking</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CPCESU manages the project for both parties and tracks progress and modifications</a:t>
              </a:r>
              <a:endParaRPr b="1" sz="800">
                <a:latin typeface="Roboto"/>
                <a:ea typeface="Roboto"/>
                <a:cs typeface="Roboto"/>
                <a:sym typeface="Roboto"/>
              </a:endParaRPr>
            </a:p>
          </p:txBody>
        </p:sp>
      </p:grpSp>
      <p:grpSp>
        <p:nvGrpSpPr>
          <p:cNvPr id="95" name="Google Shape;95;p15"/>
          <p:cNvGrpSpPr/>
          <p:nvPr/>
        </p:nvGrpSpPr>
        <p:grpSpPr>
          <a:xfrm>
            <a:off x="5978530" y="1433725"/>
            <a:ext cx="1683000" cy="1779250"/>
            <a:chOff x="5978530" y="1433725"/>
            <a:chExt cx="1683000" cy="1779250"/>
          </a:xfrm>
        </p:grpSpPr>
        <p:sp>
          <p:nvSpPr>
            <p:cNvPr id="96" name="Google Shape;96;p15"/>
            <p:cNvSpPr/>
            <p:nvPr/>
          </p:nvSpPr>
          <p:spPr>
            <a:xfrm>
              <a:off x="6075125" y="3079475"/>
              <a:ext cx="1294800" cy="133500"/>
            </a:xfrm>
            <a:prstGeom prst="rect">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5"/>
            <p:cNvGrpSpPr/>
            <p:nvPr/>
          </p:nvGrpSpPr>
          <p:grpSpPr>
            <a:xfrm>
              <a:off x="6031394" y="2800065"/>
              <a:ext cx="92400" cy="411825"/>
              <a:chOff x="845575" y="2563700"/>
              <a:chExt cx="92400" cy="411825"/>
            </a:xfrm>
          </p:grpSpPr>
          <p:cxnSp>
            <p:nvCxnSpPr>
              <p:cNvPr id="98" name="Google Shape;98;p15"/>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9" name="Google Shape;99;p15"/>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5"/>
            <p:cNvSpPr txBox="1"/>
            <p:nvPr/>
          </p:nvSpPr>
          <p:spPr>
            <a:xfrm>
              <a:off x="597853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Termination</a:t>
              </a:r>
              <a:br>
                <a:rPr b="1" lang="en" sz="2000">
                  <a:latin typeface="Roboto"/>
                  <a:ea typeface="Roboto"/>
                  <a:cs typeface="Roboto"/>
                  <a:sym typeface="Roboto"/>
                </a:rPr>
              </a:b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Once a project is being closed, the final report is created and sent out</a:t>
              </a:r>
              <a:endParaRPr b="1" sz="800">
                <a:latin typeface="Roboto"/>
                <a:ea typeface="Roboto"/>
                <a:cs typeface="Roboto"/>
                <a:sym typeface="Roboto"/>
              </a:endParaRPr>
            </a:p>
          </p:txBody>
        </p:sp>
      </p:grpSp>
      <p:grpSp>
        <p:nvGrpSpPr>
          <p:cNvPr id="101" name="Google Shape;101;p15"/>
          <p:cNvGrpSpPr/>
          <p:nvPr/>
        </p:nvGrpSpPr>
        <p:grpSpPr>
          <a:xfrm>
            <a:off x="7256975" y="3079467"/>
            <a:ext cx="1889462" cy="1790932"/>
            <a:chOff x="7256975" y="3079467"/>
            <a:chExt cx="1889462" cy="1790932"/>
          </a:xfrm>
        </p:grpSpPr>
        <p:sp>
          <p:nvSpPr>
            <p:cNvPr id="102" name="Google Shape;102;p15"/>
            <p:cNvSpPr/>
            <p:nvPr/>
          </p:nvSpPr>
          <p:spPr>
            <a:xfrm>
              <a:off x="7369837" y="3079475"/>
              <a:ext cx="1776600" cy="13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5"/>
            <p:cNvGrpSpPr/>
            <p:nvPr/>
          </p:nvGrpSpPr>
          <p:grpSpPr>
            <a:xfrm rot="10800000">
              <a:off x="7328221" y="3079467"/>
              <a:ext cx="92400" cy="411825"/>
              <a:chOff x="2070100" y="2563700"/>
              <a:chExt cx="92400" cy="411825"/>
            </a:xfrm>
          </p:grpSpPr>
          <p:cxnSp>
            <p:nvCxnSpPr>
              <p:cNvPr id="104" name="Google Shape;104;p15"/>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05" name="Google Shape;105;p15"/>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15"/>
            <p:cNvSpPr txBox="1"/>
            <p:nvPr/>
          </p:nvSpPr>
          <p:spPr>
            <a:xfrm>
              <a:off x="7256975"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Archive</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Any contracts and relevant documents are stored in a file system for future reference</a:t>
              </a:r>
              <a:endParaRPr b="1" sz="800">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0" y="0"/>
            <a:ext cx="9144000" cy="572700"/>
          </a:xfrm>
          <a:prstGeom prst="rect">
            <a:avLst/>
          </a:prstGeom>
          <a:solidFill>
            <a:srgbClr val="7F6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Our Solution - Project Management System</a:t>
            </a:r>
            <a:endParaRPr b="1">
              <a:solidFill>
                <a:srgbClr val="FFFFFF"/>
              </a:solidFill>
              <a:latin typeface="Roboto"/>
              <a:ea typeface="Roboto"/>
              <a:cs typeface="Roboto"/>
              <a:sym typeface="Roboto"/>
            </a:endParaRPr>
          </a:p>
        </p:txBody>
      </p:sp>
      <p:grpSp>
        <p:nvGrpSpPr>
          <p:cNvPr id="112" name="Google Shape;112;p16"/>
          <p:cNvGrpSpPr/>
          <p:nvPr/>
        </p:nvGrpSpPr>
        <p:grpSpPr>
          <a:xfrm>
            <a:off x="794985" y="1433725"/>
            <a:ext cx="1683000" cy="1779250"/>
            <a:chOff x="3384585" y="1433725"/>
            <a:chExt cx="1683000" cy="1779250"/>
          </a:xfrm>
        </p:grpSpPr>
        <p:sp>
          <p:nvSpPr>
            <p:cNvPr id="113" name="Google Shape;113;p16"/>
            <p:cNvSpPr/>
            <p:nvPr/>
          </p:nvSpPr>
          <p:spPr>
            <a:xfrm>
              <a:off x="3485717" y="3079475"/>
              <a:ext cx="1294800" cy="1335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txBox="1"/>
            <p:nvPr/>
          </p:nvSpPr>
          <p:spPr>
            <a:xfrm>
              <a:off x="3384585"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Proposal</a:t>
              </a:r>
              <a:br>
                <a:rPr b="1" lang="en" sz="2000">
                  <a:latin typeface="Roboto"/>
                  <a:ea typeface="Roboto"/>
                  <a:cs typeface="Roboto"/>
                  <a:sym typeface="Roboto"/>
                </a:rPr>
              </a:b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Allow for partners to create proposals using a standardized form.</a:t>
              </a:r>
              <a:endParaRPr b="1" sz="800">
                <a:latin typeface="Roboto"/>
                <a:ea typeface="Roboto"/>
                <a:cs typeface="Roboto"/>
                <a:sym typeface="Roboto"/>
              </a:endParaRPr>
            </a:p>
          </p:txBody>
        </p:sp>
        <p:grpSp>
          <p:nvGrpSpPr>
            <p:cNvPr id="115" name="Google Shape;115;p16"/>
            <p:cNvGrpSpPr/>
            <p:nvPr/>
          </p:nvGrpSpPr>
          <p:grpSpPr>
            <a:xfrm>
              <a:off x="3435870" y="2800065"/>
              <a:ext cx="92400" cy="411825"/>
              <a:chOff x="845575" y="2563700"/>
              <a:chExt cx="92400" cy="411825"/>
            </a:xfrm>
          </p:grpSpPr>
          <p:sp>
            <p:nvSpPr>
              <p:cNvPr id="116" name="Google Shape;116;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18" name="Google Shape;118;p16"/>
          <p:cNvGrpSpPr/>
          <p:nvPr/>
        </p:nvGrpSpPr>
        <p:grpSpPr>
          <a:xfrm>
            <a:off x="2073400" y="3079467"/>
            <a:ext cx="1683000" cy="1790932"/>
            <a:chOff x="2073400" y="3079467"/>
            <a:chExt cx="1683000" cy="1790932"/>
          </a:xfrm>
        </p:grpSpPr>
        <p:sp>
          <p:nvSpPr>
            <p:cNvPr id="119" name="Google Shape;119;p16"/>
            <p:cNvSpPr/>
            <p:nvPr/>
          </p:nvSpPr>
          <p:spPr>
            <a:xfrm>
              <a:off x="2191011" y="3079475"/>
              <a:ext cx="1294800" cy="1335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0734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Drafting</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Drafts are accessible to CPCESU employees and relevant parties easily without the hassle of email, fax, etc.</a:t>
              </a:r>
              <a:endParaRPr b="1" sz="800">
                <a:latin typeface="Roboto"/>
                <a:ea typeface="Roboto"/>
                <a:cs typeface="Roboto"/>
                <a:sym typeface="Roboto"/>
              </a:endParaRPr>
            </a:p>
          </p:txBody>
        </p:sp>
        <p:grpSp>
          <p:nvGrpSpPr>
            <p:cNvPr id="121" name="Google Shape;121;p16"/>
            <p:cNvGrpSpPr/>
            <p:nvPr/>
          </p:nvGrpSpPr>
          <p:grpSpPr>
            <a:xfrm rot="10800000">
              <a:off x="2149293" y="3079467"/>
              <a:ext cx="92400" cy="411825"/>
              <a:chOff x="2072481" y="2563700"/>
              <a:chExt cx="92400" cy="411825"/>
            </a:xfrm>
          </p:grpSpPr>
          <p:cxnSp>
            <p:nvCxnSpPr>
              <p:cNvPr id="122" name="Google Shape;122;p16"/>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23" name="Google Shape;123;p16"/>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 name="Google Shape;124;p16"/>
          <p:cNvGrpSpPr/>
          <p:nvPr/>
        </p:nvGrpSpPr>
        <p:grpSpPr>
          <a:xfrm>
            <a:off x="3386760" y="1433725"/>
            <a:ext cx="1683000" cy="1779250"/>
            <a:chOff x="3386760" y="1433725"/>
            <a:chExt cx="1683000" cy="1779250"/>
          </a:xfrm>
        </p:grpSpPr>
        <p:sp>
          <p:nvSpPr>
            <p:cNvPr id="125" name="Google Shape;125;p16"/>
            <p:cNvSpPr/>
            <p:nvPr/>
          </p:nvSpPr>
          <p:spPr>
            <a:xfrm>
              <a:off x="3485717" y="3079475"/>
              <a:ext cx="1294800" cy="1335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nvSpPr>
          <p:spPr>
            <a:xfrm>
              <a:off x="338676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Contract Acceptance</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Agreements can be viewed in an online dashboard with condensed, relevant information</a:t>
              </a:r>
              <a:endParaRPr b="1" sz="800">
                <a:latin typeface="Roboto"/>
                <a:ea typeface="Roboto"/>
                <a:cs typeface="Roboto"/>
                <a:sym typeface="Roboto"/>
              </a:endParaRPr>
            </a:p>
          </p:txBody>
        </p:sp>
        <p:grpSp>
          <p:nvGrpSpPr>
            <p:cNvPr id="127" name="Google Shape;127;p16"/>
            <p:cNvGrpSpPr/>
            <p:nvPr/>
          </p:nvGrpSpPr>
          <p:grpSpPr>
            <a:xfrm>
              <a:off x="3435870" y="2800065"/>
              <a:ext cx="92400" cy="411825"/>
              <a:chOff x="845575" y="2563700"/>
              <a:chExt cx="92400" cy="411825"/>
            </a:xfrm>
          </p:grpSpPr>
          <p:sp>
            <p:nvSpPr>
              <p:cNvPr id="128" name="Google Shape;128;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30" name="Google Shape;130;p16"/>
          <p:cNvGrpSpPr/>
          <p:nvPr/>
        </p:nvGrpSpPr>
        <p:grpSpPr>
          <a:xfrm>
            <a:off x="4665200" y="3079467"/>
            <a:ext cx="1683000" cy="1790932"/>
            <a:chOff x="4665200" y="3079467"/>
            <a:chExt cx="1683000" cy="1790932"/>
          </a:xfrm>
        </p:grpSpPr>
        <p:sp>
          <p:nvSpPr>
            <p:cNvPr id="131" name="Google Shape;131;p16"/>
            <p:cNvSpPr/>
            <p:nvPr/>
          </p:nvSpPr>
          <p:spPr>
            <a:xfrm>
              <a:off x="4780421" y="3079475"/>
              <a:ext cx="1294800" cy="13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 name="Google Shape;132;p16"/>
            <p:cNvGrpSpPr/>
            <p:nvPr/>
          </p:nvGrpSpPr>
          <p:grpSpPr>
            <a:xfrm rot="10800000">
              <a:off x="4737413" y="3079467"/>
              <a:ext cx="92400" cy="411825"/>
              <a:chOff x="2070100" y="2563700"/>
              <a:chExt cx="92400" cy="411825"/>
            </a:xfrm>
          </p:grpSpPr>
          <p:cxnSp>
            <p:nvCxnSpPr>
              <p:cNvPr id="133" name="Google Shape;133;p1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34" name="Google Shape;134;p1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 name="Google Shape;135;p16"/>
            <p:cNvSpPr txBox="1"/>
            <p:nvPr/>
          </p:nvSpPr>
          <p:spPr>
            <a:xfrm>
              <a:off x="4665200"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Project</a:t>
              </a:r>
              <a:br>
                <a:rPr b="1" lang="en" sz="2000">
                  <a:latin typeface="Roboto"/>
                  <a:ea typeface="Roboto"/>
                  <a:cs typeface="Roboto"/>
                  <a:sym typeface="Roboto"/>
                </a:rPr>
              </a:br>
              <a:r>
                <a:rPr b="1" lang="en" sz="2000">
                  <a:latin typeface="Roboto"/>
                  <a:ea typeface="Roboto"/>
                  <a:cs typeface="Roboto"/>
                  <a:sym typeface="Roboto"/>
                </a:rPr>
                <a:t>Tracking</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CPCESU can manage project, partners can submit modifications, general public can view general information</a:t>
              </a:r>
              <a:endParaRPr b="1" sz="800">
                <a:latin typeface="Roboto"/>
                <a:ea typeface="Roboto"/>
                <a:cs typeface="Roboto"/>
                <a:sym typeface="Roboto"/>
              </a:endParaRPr>
            </a:p>
          </p:txBody>
        </p:sp>
      </p:grpSp>
      <p:grpSp>
        <p:nvGrpSpPr>
          <p:cNvPr id="136" name="Google Shape;136;p16"/>
          <p:cNvGrpSpPr/>
          <p:nvPr/>
        </p:nvGrpSpPr>
        <p:grpSpPr>
          <a:xfrm>
            <a:off x="5978530" y="1433725"/>
            <a:ext cx="1683000" cy="1779250"/>
            <a:chOff x="5978530" y="1433725"/>
            <a:chExt cx="1683000" cy="1779250"/>
          </a:xfrm>
        </p:grpSpPr>
        <p:sp>
          <p:nvSpPr>
            <p:cNvPr id="137" name="Google Shape;137;p16"/>
            <p:cNvSpPr/>
            <p:nvPr/>
          </p:nvSpPr>
          <p:spPr>
            <a:xfrm>
              <a:off x="6075125" y="3079475"/>
              <a:ext cx="1294800" cy="1335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6"/>
            <p:cNvGrpSpPr/>
            <p:nvPr/>
          </p:nvGrpSpPr>
          <p:grpSpPr>
            <a:xfrm>
              <a:off x="6031394" y="2800065"/>
              <a:ext cx="92400" cy="411825"/>
              <a:chOff x="845575" y="2563700"/>
              <a:chExt cx="92400" cy="411825"/>
            </a:xfrm>
          </p:grpSpPr>
          <p:cxnSp>
            <p:nvCxnSpPr>
              <p:cNvPr id="139" name="Google Shape;139;p1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40" name="Google Shape;140;p1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6"/>
            <p:cNvSpPr txBox="1"/>
            <p:nvPr/>
          </p:nvSpPr>
          <p:spPr>
            <a:xfrm>
              <a:off x="5978530" y="1433725"/>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Termination</a:t>
              </a:r>
              <a:br>
                <a:rPr b="1" lang="en" sz="2000">
                  <a:latin typeface="Roboto"/>
                  <a:ea typeface="Roboto"/>
                  <a:cs typeface="Roboto"/>
                  <a:sym typeface="Roboto"/>
                </a:rPr>
              </a:b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Projects can be easily tracked and viewed, without manual database queries or Excel spreadsheets</a:t>
              </a:r>
              <a:endParaRPr b="1" sz="800">
                <a:latin typeface="Roboto"/>
                <a:ea typeface="Roboto"/>
                <a:cs typeface="Roboto"/>
                <a:sym typeface="Roboto"/>
              </a:endParaRPr>
            </a:p>
          </p:txBody>
        </p:sp>
      </p:grpSp>
      <p:grpSp>
        <p:nvGrpSpPr>
          <p:cNvPr id="142" name="Google Shape;142;p16"/>
          <p:cNvGrpSpPr/>
          <p:nvPr/>
        </p:nvGrpSpPr>
        <p:grpSpPr>
          <a:xfrm>
            <a:off x="7256975" y="3079467"/>
            <a:ext cx="1889462" cy="1790932"/>
            <a:chOff x="7256975" y="3079467"/>
            <a:chExt cx="1889462" cy="1790932"/>
          </a:xfrm>
        </p:grpSpPr>
        <p:sp>
          <p:nvSpPr>
            <p:cNvPr id="143" name="Google Shape;143;p16"/>
            <p:cNvSpPr/>
            <p:nvPr/>
          </p:nvSpPr>
          <p:spPr>
            <a:xfrm>
              <a:off x="7369837" y="3079475"/>
              <a:ext cx="1776600" cy="13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 name="Google Shape;144;p16"/>
            <p:cNvGrpSpPr/>
            <p:nvPr/>
          </p:nvGrpSpPr>
          <p:grpSpPr>
            <a:xfrm rot="10800000">
              <a:off x="7328221" y="3079467"/>
              <a:ext cx="92400" cy="411825"/>
              <a:chOff x="2070100" y="2563700"/>
              <a:chExt cx="92400" cy="411825"/>
            </a:xfrm>
          </p:grpSpPr>
          <p:cxnSp>
            <p:nvCxnSpPr>
              <p:cNvPr id="145" name="Google Shape;145;p1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46" name="Google Shape;146;p1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6"/>
            <p:cNvSpPr txBox="1"/>
            <p:nvPr/>
          </p:nvSpPr>
          <p:spPr>
            <a:xfrm>
              <a:off x="7256975" y="3502999"/>
              <a:ext cx="16830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Archive</a:t>
              </a:r>
              <a:endParaRPr b="1" sz="20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n" sz="800">
                  <a:latin typeface="Roboto"/>
                  <a:ea typeface="Roboto"/>
                  <a:cs typeface="Roboto"/>
                  <a:sym typeface="Roboto"/>
                </a:rPr>
                <a:t>CPCESU and partners can view archived data for future projects and generate reports</a:t>
              </a:r>
              <a:endParaRPr b="1" sz="800">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0" y="0"/>
            <a:ext cx="9144000" cy="572700"/>
          </a:xfrm>
          <a:prstGeom prst="rect">
            <a:avLst/>
          </a:prstGeom>
          <a:solidFill>
            <a:srgbClr val="BF9000"/>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Roboto"/>
                <a:ea typeface="Roboto"/>
                <a:cs typeface="Roboto"/>
                <a:sym typeface="Roboto"/>
              </a:rPr>
              <a:t>Requirements Process</a:t>
            </a:r>
            <a:endParaRPr b="1">
              <a:solidFill>
                <a:srgbClr val="FFFFFF"/>
              </a:solidFill>
              <a:latin typeface="Roboto"/>
              <a:ea typeface="Roboto"/>
              <a:cs typeface="Roboto"/>
              <a:sym typeface="Roboto"/>
            </a:endParaRPr>
          </a:p>
        </p:txBody>
      </p:sp>
      <p:pic>
        <p:nvPicPr>
          <p:cNvPr id="153" name="Google Shape;153;p17"/>
          <p:cNvPicPr preferRelativeResize="0"/>
          <p:nvPr/>
        </p:nvPicPr>
        <p:blipFill>
          <a:blip r:embed="rId3">
            <a:alphaModFix/>
          </a:blip>
          <a:stretch>
            <a:fillRect/>
          </a:stretch>
        </p:blipFill>
        <p:spPr>
          <a:xfrm>
            <a:off x="471488" y="1247775"/>
            <a:ext cx="8201025" cy="2647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8"/>
          <p:cNvSpPr txBox="1"/>
          <p:nvPr>
            <p:ph type="ctrTitle"/>
          </p:nvPr>
        </p:nvSpPr>
        <p:spPr>
          <a:xfrm>
            <a:off x="0" y="473200"/>
            <a:ext cx="9144000" cy="1796400"/>
          </a:xfrm>
          <a:prstGeom prst="rect">
            <a:avLst/>
          </a:prstGeom>
          <a:solidFill>
            <a:srgbClr val="6AA84F"/>
          </a:solidFill>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CPCESU Project</a:t>
            </a:r>
            <a:br>
              <a:rPr b="1" lang="en">
                <a:solidFill>
                  <a:srgbClr val="FFFFFF"/>
                </a:solidFill>
                <a:latin typeface="Roboto"/>
                <a:ea typeface="Roboto"/>
                <a:cs typeface="Roboto"/>
                <a:sym typeface="Roboto"/>
              </a:rPr>
            </a:br>
            <a:r>
              <a:rPr b="1" lang="en">
                <a:solidFill>
                  <a:srgbClr val="FFFFFF"/>
                </a:solidFill>
                <a:latin typeface="Roboto"/>
                <a:ea typeface="Roboto"/>
                <a:cs typeface="Roboto"/>
                <a:sym typeface="Roboto"/>
              </a:rPr>
              <a:t>Management System</a:t>
            </a:r>
            <a:endParaRPr b="1">
              <a:solidFill>
                <a:srgbClr val="FFFFFF"/>
              </a:solidFill>
              <a:latin typeface="Roboto"/>
              <a:ea typeface="Roboto"/>
              <a:cs typeface="Roboto"/>
              <a:sym typeface="Roboto"/>
            </a:endParaRPr>
          </a:p>
        </p:txBody>
      </p:sp>
      <p:sp>
        <p:nvSpPr>
          <p:cNvPr id="159" name="Google Shape;159;p18"/>
          <p:cNvSpPr txBox="1"/>
          <p:nvPr>
            <p:ph idx="1" type="subTitle"/>
          </p:nvPr>
        </p:nvSpPr>
        <p:spPr>
          <a:xfrm>
            <a:off x="311700" y="4035375"/>
            <a:ext cx="8520600" cy="95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dk1"/>
                </a:solidFill>
                <a:latin typeface="Roboto"/>
                <a:ea typeface="Roboto"/>
                <a:cs typeface="Roboto"/>
                <a:sym typeface="Roboto"/>
              </a:rPr>
              <a:t>Joseph Remy</a:t>
            </a:r>
            <a:r>
              <a:rPr lang="en" sz="2600">
                <a:solidFill>
                  <a:schemeClr val="dk1"/>
                </a:solidFill>
                <a:latin typeface="Roboto"/>
                <a:ea typeface="Roboto"/>
                <a:cs typeface="Roboto"/>
                <a:sym typeface="Roboto"/>
              </a:rPr>
              <a:t> </a:t>
            </a:r>
            <a:r>
              <a:rPr lang="en" sz="1800">
                <a:solidFill>
                  <a:schemeClr val="dk1"/>
                </a:solidFill>
                <a:latin typeface="Roboto"/>
                <a:ea typeface="Roboto"/>
                <a:cs typeface="Roboto"/>
                <a:sym typeface="Roboto"/>
              </a:rPr>
              <a:t>[remy@nau.edu]</a:t>
            </a:r>
            <a:r>
              <a:rPr lang="en" sz="2500">
                <a:solidFill>
                  <a:schemeClr val="dk1"/>
                </a:solidFill>
                <a:latin typeface="Roboto"/>
                <a:ea typeface="Roboto"/>
                <a:cs typeface="Roboto"/>
                <a:sym typeface="Roboto"/>
              </a:rPr>
              <a:t>, </a:t>
            </a:r>
            <a:r>
              <a:rPr lang="en" sz="2500">
                <a:solidFill>
                  <a:srgbClr val="000000"/>
                </a:solidFill>
                <a:latin typeface="Roboto"/>
                <a:ea typeface="Roboto"/>
                <a:cs typeface="Roboto"/>
                <a:sym typeface="Roboto"/>
              </a:rPr>
              <a:t>Colton Nunley, Jasque Saydyk</a:t>
            </a:r>
            <a:endParaRPr sz="2500">
              <a:solidFill>
                <a:srgbClr val="000000"/>
              </a:solidFill>
              <a:latin typeface="Roboto"/>
              <a:ea typeface="Roboto"/>
              <a:cs typeface="Roboto"/>
              <a:sym typeface="Roboto"/>
            </a:endParaRPr>
          </a:p>
          <a:p>
            <a:pPr indent="0" lvl="0" marL="0" rtl="0" algn="ctr">
              <a:spcBef>
                <a:spcPts val="0"/>
              </a:spcBef>
              <a:spcAft>
                <a:spcPts val="0"/>
              </a:spcAft>
              <a:buNone/>
            </a:pPr>
            <a:r>
              <a:rPr lang="en" sz="1800">
                <a:solidFill>
                  <a:srgbClr val="000000"/>
                </a:solidFill>
                <a:latin typeface="Roboto"/>
                <a:ea typeface="Roboto"/>
                <a:cs typeface="Roboto"/>
                <a:sym typeface="Roboto"/>
              </a:rPr>
              <a:t>http://bit.ly/ECOders</a:t>
            </a:r>
            <a:endParaRPr sz="1800">
              <a:solidFill>
                <a:srgbClr val="000000"/>
              </a:solidFill>
              <a:latin typeface="Roboto"/>
              <a:ea typeface="Roboto"/>
              <a:cs typeface="Roboto"/>
              <a:sym typeface="Roboto"/>
            </a:endParaRPr>
          </a:p>
        </p:txBody>
      </p:sp>
      <p:pic>
        <p:nvPicPr>
          <p:cNvPr id="160" name="Google Shape;160;p18"/>
          <p:cNvPicPr preferRelativeResize="0"/>
          <p:nvPr/>
        </p:nvPicPr>
        <p:blipFill>
          <a:blip r:embed="rId3">
            <a:alphaModFix/>
          </a:blip>
          <a:stretch>
            <a:fillRect/>
          </a:stretch>
        </p:blipFill>
        <p:spPr>
          <a:xfrm>
            <a:off x="5354624" y="2362150"/>
            <a:ext cx="1389699" cy="1621326"/>
          </a:xfrm>
          <a:prstGeom prst="rect">
            <a:avLst/>
          </a:prstGeom>
          <a:noFill/>
          <a:ln>
            <a:noFill/>
          </a:ln>
        </p:spPr>
      </p:pic>
      <p:pic>
        <p:nvPicPr>
          <p:cNvPr id="161" name="Google Shape;161;p18"/>
          <p:cNvPicPr preferRelativeResize="0"/>
          <p:nvPr/>
        </p:nvPicPr>
        <p:blipFill rotWithShape="1">
          <a:blip r:embed="rId4">
            <a:alphaModFix/>
          </a:blip>
          <a:srcRect b="0" l="16624" r="17875" t="0"/>
          <a:stretch/>
        </p:blipFill>
        <p:spPr>
          <a:xfrm>
            <a:off x="1961000" y="2362150"/>
            <a:ext cx="1828375" cy="1621325"/>
          </a:xfrm>
          <a:prstGeom prst="rect">
            <a:avLst/>
          </a:prstGeom>
          <a:noFill/>
          <a:ln>
            <a:noFill/>
          </a:ln>
        </p:spPr>
      </p:pic>
      <p:sp>
        <p:nvSpPr>
          <p:cNvPr id="162" name="Google Shape;162;p18"/>
          <p:cNvSpPr txBox="1"/>
          <p:nvPr/>
        </p:nvSpPr>
        <p:spPr>
          <a:xfrm>
            <a:off x="4273350" y="2676150"/>
            <a:ext cx="597300" cy="10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400">
                <a:latin typeface="Roboto"/>
                <a:ea typeface="Roboto"/>
                <a:cs typeface="Roboto"/>
                <a:sym typeface="Roboto"/>
              </a:rPr>
              <a:t>+</a:t>
            </a:r>
            <a:endParaRPr b="1" sz="54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