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aven Pro" panose="020B0604020202020204" charset="0"/>
      <p:regular r:id="rId13"/>
      <p:bold r:id="rId14"/>
    </p:embeddedFont>
    <p:embeddedFont>
      <p:font typeface="Nuni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3467086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lnSpc>
                <a:spcPct val="115000"/>
              </a:lnSpc>
              <a:spcBef>
                <a:spcPts val="0"/>
              </a:spcBef>
              <a:buSzPct val="100000"/>
              <a:buAutoNum type="arabicPeriod"/>
            </a:pPr>
            <a:r>
              <a:rPr lang="en" sz="1400"/>
              <a:t>First quickly intro the team, the name of the project you are working on, and your CS faculty mentor</a:t>
            </a:r>
          </a:p>
          <a:p>
            <a:pPr lvl="0">
              <a:spcBef>
                <a:spcPts val="0"/>
              </a:spcBef>
              <a:buNone/>
            </a:pPr>
            <a:endParaRPr/>
          </a:p>
        </p:txBody>
      </p:sp>
    </p:spTree>
    <p:extLst>
      <p:ext uri="{BB962C8B-B14F-4D97-AF65-F5344CB8AC3E}">
        <p14:creationId xmlns:p14="http://schemas.microsoft.com/office/powerpoint/2010/main" val="246018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lnSpc>
                <a:spcPct val="115000"/>
              </a:lnSpc>
              <a:spcBef>
                <a:spcPts val="0"/>
              </a:spcBef>
              <a:buSzPct val="100000"/>
              <a:buAutoNum type="arabicPeriod"/>
            </a:pPr>
            <a:r>
              <a:rPr lang="en" sz="1400"/>
              <a:t>Closing. This is an often-botched area. You can't sell something if you just end abruptly with a whimper. Always have a conclusion slide where you summarize things briefly and create a sense of confidence and excitement about your team. So maybe "In summary, we are Team Foobar, and we are working to create a sophisticated web-based assett manager for our client, John Doe who is head of &lt;whatever&gt; for the &lt;whatever&gt; division of Company X. They have some real challenges in the area of &lt;whatever&gt; but we are confident that we on track to provide them with a very effective solution. Whereas before it took them &lt;x&gt; long and cost &lt;y&gt; money to do &lt;whatever their main task is&gt;, our solution should be able to cut this to &lt;z&gt; dollars and &lt;t&gt; time. Of course, Joe Doe and Company X aren't the only ones moving to cloud-based systems; we suspect that literally thousands of companies are facing the same problem, and &lt;explain how your product could have broad impact/makes millions, etc&gt;"</a:t>
            </a:r>
          </a:p>
          <a:p>
            <a:pPr marL="457200" lvl="0" indent="-317500" rtl="0">
              <a:lnSpc>
                <a:spcPct val="115000"/>
              </a:lnSpc>
              <a:spcBef>
                <a:spcPts val="0"/>
              </a:spcBef>
              <a:buSzPct val="100000"/>
              <a:buAutoNum type="arabicPeriod"/>
            </a:pPr>
            <a:r>
              <a:rPr lang="en" sz="1400"/>
              <a:t>Note the key pieces in the above: summarize what you are doing, try to place a *value* on that for the client, and try to speculate on broader applications (if applicable).</a:t>
            </a:r>
          </a:p>
          <a:p>
            <a:pPr lvl="0">
              <a:spcBef>
                <a:spcPts val="0"/>
              </a:spcBef>
              <a:buNone/>
            </a:pPr>
            <a:endParaRPr/>
          </a:p>
        </p:txBody>
      </p:sp>
    </p:spTree>
    <p:extLst>
      <p:ext uri="{BB962C8B-B14F-4D97-AF65-F5344CB8AC3E}">
        <p14:creationId xmlns:p14="http://schemas.microsoft.com/office/powerpoint/2010/main" val="41515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lnSpc>
                <a:spcPct val="115000"/>
              </a:lnSpc>
              <a:spcBef>
                <a:spcPts val="0"/>
              </a:spcBef>
              <a:buSzPct val="100000"/>
              <a:buAutoNum type="arabicPeriod"/>
            </a:pPr>
            <a:r>
              <a:rPr lang="en" sz="1400"/>
              <a:t>First quickly intro the team, the name of the project you are working on, and your CS faculty mentor</a:t>
            </a:r>
          </a:p>
          <a:p>
            <a:pPr lvl="0">
              <a:spcBef>
                <a:spcPts val="0"/>
              </a:spcBef>
              <a:buNone/>
            </a:pPr>
            <a:endParaRPr/>
          </a:p>
        </p:txBody>
      </p:sp>
    </p:spTree>
    <p:extLst>
      <p:ext uri="{BB962C8B-B14F-4D97-AF65-F5344CB8AC3E}">
        <p14:creationId xmlns:p14="http://schemas.microsoft.com/office/powerpoint/2010/main" val="124945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en" sz="1800">
                <a:highlight>
                  <a:srgbClr val="FFFFFF"/>
                </a:highlight>
              </a:rPr>
              <a:t>Our client’s company is generally in the business of making quantifiable work for the biological process. </a:t>
            </a:r>
            <a:br>
              <a:rPr lang="en" sz="1800">
                <a:highlight>
                  <a:srgbClr val="FFFFFF"/>
                </a:highlight>
              </a:rPr>
            </a:br>
            <a:r>
              <a:rPr lang="en" sz="1800">
                <a:highlight>
                  <a:srgbClr val="FFFFFF"/>
                </a:highlight>
              </a:rPr>
              <a:t>He also has a team that is even looking for people to fill positions in his team currently.</a:t>
            </a:r>
            <a:br>
              <a:rPr lang="en" sz="1800">
                <a:highlight>
                  <a:srgbClr val="FFFFFF"/>
                </a:highlight>
              </a:rPr>
            </a:br>
            <a:r>
              <a:rPr lang="en" sz="1800">
                <a:highlight>
                  <a:srgbClr val="FFFFFF"/>
                </a:highlight>
              </a:rPr>
              <a:t>Our role in the company is with the integration of online viability and user access.</a:t>
            </a:r>
          </a:p>
        </p:txBody>
      </p:sp>
    </p:spTree>
    <p:extLst>
      <p:ext uri="{BB962C8B-B14F-4D97-AF65-F5344CB8AC3E}">
        <p14:creationId xmlns:p14="http://schemas.microsoft.com/office/powerpoint/2010/main" val="355682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6904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272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lnSpc>
                <a:spcPct val="115000"/>
              </a:lnSpc>
              <a:spcBef>
                <a:spcPts val="0"/>
              </a:spcBef>
              <a:buSzPct val="100000"/>
              <a:buAutoNum type="arabicPeriod"/>
            </a:pPr>
            <a:r>
              <a:rPr lang="en" sz="1400"/>
              <a:t>Ok, now you have hopefully given a clear explanation of the client's business. Now explain what is broken/wrong/deficient...what is it that made your client wish for some new/better software? Again, an effective technique would be to explain the general problem first, then follow up with a concrete example of badness.</a:t>
            </a:r>
          </a:p>
          <a:p>
            <a:pPr lvl="0">
              <a:spcBef>
                <a:spcPts val="0"/>
              </a:spcBef>
              <a:buNone/>
            </a:pPr>
            <a:endParaRPr/>
          </a:p>
        </p:txBody>
      </p:sp>
    </p:spTree>
    <p:extLst>
      <p:ext uri="{BB962C8B-B14F-4D97-AF65-F5344CB8AC3E}">
        <p14:creationId xmlns:p14="http://schemas.microsoft.com/office/powerpoint/2010/main" val="353692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lnSpc>
                <a:spcPct val="115000"/>
              </a:lnSpc>
              <a:spcBef>
                <a:spcPts val="0"/>
              </a:spcBef>
              <a:buSzPct val="100000"/>
              <a:buAutoNum type="arabicPeriod"/>
            </a:pPr>
            <a:r>
              <a:rPr lang="en" sz="1400"/>
              <a:t>Now intro your solution, overall. Describe the solution in broad outline, e.g., "At this early stage of our understanding, we envision solving this problem with a sophisticated WebApp that handles the &lt;whatever for the client&gt;. In this app, users could log in securely, then do &lt;x y and z&gt;". Again, follow that overall intro through with your concrete example. If you do this right, it will be obvious to the whole room that your solution very clearly does brilliantly solve the problem/deficiency you just described.</a:t>
            </a:r>
          </a:p>
          <a:p>
            <a:pPr lvl="0">
              <a:spcBef>
                <a:spcPts val="0"/>
              </a:spcBef>
              <a:buNone/>
            </a:pPr>
            <a:endParaRPr/>
          </a:p>
        </p:txBody>
      </p:sp>
    </p:spTree>
    <p:extLst>
      <p:ext uri="{BB962C8B-B14F-4D97-AF65-F5344CB8AC3E}">
        <p14:creationId xmlns:p14="http://schemas.microsoft.com/office/powerpoint/2010/main" val="174981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lnSpc>
                <a:spcPct val="115000"/>
              </a:lnSpc>
              <a:spcBef>
                <a:spcPts val="0"/>
              </a:spcBef>
              <a:buSzPct val="100000"/>
              <a:buAutoNum type="arabicPeriod"/>
            </a:pPr>
            <a:r>
              <a:rPr lang="en" sz="1400"/>
              <a:t>Last, sketch us your "Plan for development" for your project. This is just a few bullet points saying how you will progress on:</a:t>
            </a:r>
          </a:p>
          <a:p>
            <a:pPr marL="1104900" marR="38100" lvl="1" indent="-317500" rtl="0">
              <a:lnSpc>
                <a:spcPct val="115000"/>
              </a:lnSpc>
              <a:spcBef>
                <a:spcPts val="300"/>
              </a:spcBef>
              <a:spcAft>
                <a:spcPts val="300"/>
              </a:spcAft>
              <a:buSzPct val="100000"/>
            </a:pPr>
            <a:r>
              <a:rPr lang="en" sz="1400"/>
              <a:t>Requirements acquisition/refinement. What is you plan for building and fleshing out requirements? Weekly client meetings? Do what? For instance, maybe each week you'll have draft of the requirements doc and/or sketches of the process data flow, the data model, whatever -- and then you'll go over that and try to refine it iteratively? What is you PLAN? Just random conversations isn't going to be very effective.</a:t>
            </a:r>
          </a:p>
          <a:p>
            <a:pPr marL="1104900" marR="38100" lvl="1" indent="-317500" rtl="0">
              <a:lnSpc>
                <a:spcPct val="115000"/>
              </a:lnSpc>
              <a:spcBef>
                <a:spcPts val="300"/>
              </a:spcBef>
              <a:spcAft>
                <a:spcPts val="300"/>
              </a:spcAft>
              <a:buSzPct val="100000"/>
            </a:pPr>
            <a:r>
              <a:rPr lang="en" sz="1400"/>
              <a:t>Technical Investigation. What are the main pieces of the project (e.g. Web2.0 front end, database backend, desktop application, mobile app, whatever)? And for each, what are the things that you are going to need to figure out (platforms, implementation language to use, whatever), and what is your PLAN for investigating these things.</a:t>
            </a:r>
          </a:p>
          <a:p>
            <a:pPr marL="1104900" marR="38100" lvl="1" indent="-317500" rtl="0">
              <a:lnSpc>
                <a:spcPct val="115000"/>
              </a:lnSpc>
              <a:spcBef>
                <a:spcPts val="300"/>
              </a:spcBef>
              <a:spcAft>
                <a:spcPts val="300"/>
              </a:spcAft>
              <a:buSzPct val="100000"/>
            </a:pPr>
            <a:r>
              <a:rPr lang="en" sz="1400"/>
              <a:t>Other issues. You might have issues that you will need to investigate as part of the requirements/design process. In some projects, for instance, it is critical to do an investigation on competing products to clearly see what they provide and where you can beat them. Or maybe there are legal issues to investigate and consider.</a:t>
            </a:r>
          </a:p>
          <a:p>
            <a:pPr marL="457200" lvl="0" indent="-317500" rtl="0">
              <a:lnSpc>
                <a:spcPct val="115000"/>
              </a:lnSpc>
              <a:spcBef>
                <a:spcPts val="0"/>
              </a:spcBef>
              <a:buSzPct val="100000"/>
              <a:buAutoNum type="arabicPeriod"/>
            </a:pPr>
            <a:r>
              <a:rPr lang="en" sz="1400"/>
              <a:t>Remember: your task here is to impress us with your insightful analysis of the problem, and confidence-inspiring plan for tackling it. This will force you to (a) really focus your initial meetings/inquiries with client; and (b) to think very carefully about what your plan/tasks are in the next months.</a:t>
            </a:r>
          </a:p>
          <a:p>
            <a:pPr lvl="0">
              <a:spcBef>
                <a:spcPts val="0"/>
              </a:spcBef>
              <a:buNone/>
            </a:pPr>
            <a:endParaRPr/>
          </a:p>
        </p:txBody>
      </p:sp>
    </p:spTree>
    <p:extLst>
      <p:ext uri="{BB962C8B-B14F-4D97-AF65-F5344CB8AC3E}">
        <p14:creationId xmlns:p14="http://schemas.microsoft.com/office/powerpoint/2010/main" val="349855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769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268" name="Shape 268"/>
          <p:cNvSpPr txBox="1">
            <a:spLocks noGrp="1"/>
          </p:cNvSpPr>
          <p:nvPr>
            <p:ph type="title"/>
          </p:nvPr>
        </p:nvSpPr>
        <p:spPr>
          <a:xfrm>
            <a:off x="1388625" y="772725"/>
            <a:ext cx="6366900" cy="1863300"/>
          </a:xfrm>
          <a:prstGeom prst="rect">
            <a:avLst/>
          </a:prstGeom>
        </p:spPr>
        <p:txBody>
          <a:bodyPr wrap="square" lIns="91425" tIns="91425" rIns="91425" bIns="91425" anchor="ctr" anchorCtr="0"/>
          <a:lstStyle>
            <a:lvl1pPr lvl="0" algn="ctr">
              <a:spcBef>
                <a:spcPts val="0"/>
              </a:spcBef>
              <a:buClr>
                <a:schemeClr val="lt1"/>
              </a:buClr>
              <a:buSzPct val="100000"/>
              <a:defRPr sz="8000">
                <a:solidFill>
                  <a:schemeClr val="lt1"/>
                </a:solidFill>
              </a:defRPr>
            </a:lvl1pPr>
            <a:lvl2pPr lvl="1" algn="ctr">
              <a:spcBef>
                <a:spcPts val="0"/>
              </a:spcBef>
              <a:buClr>
                <a:schemeClr val="lt1"/>
              </a:buClr>
              <a:buSzPct val="100000"/>
              <a:defRPr sz="8000">
                <a:solidFill>
                  <a:schemeClr val="lt1"/>
                </a:solidFill>
              </a:defRPr>
            </a:lvl2pPr>
            <a:lvl3pPr lvl="2" algn="ctr">
              <a:spcBef>
                <a:spcPts val="0"/>
              </a:spcBef>
              <a:buClr>
                <a:schemeClr val="lt1"/>
              </a:buClr>
              <a:buSzPct val="100000"/>
              <a:defRPr sz="8000">
                <a:solidFill>
                  <a:schemeClr val="lt1"/>
                </a:solidFill>
              </a:defRPr>
            </a:lvl3pPr>
            <a:lvl4pPr lvl="3" algn="ctr">
              <a:spcBef>
                <a:spcPts val="0"/>
              </a:spcBef>
              <a:buClr>
                <a:schemeClr val="lt1"/>
              </a:buClr>
              <a:buSzPct val="100000"/>
              <a:defRPr sz="8000">
                <a:solidFill>
                  <a:schemeClr val="lt1"/>
                </a:solidFill>
              </a:defRPr>
            </a:lvl4pPr>
            <a:lvl5pPr lvl="4" algn="ctr">
              <a:spcBef>
                <a:spcPts val="0"/>
              </a:spcBef>
              <a:buClr>
                <a:schemeClr val="lt1"/>
              </a:buClr>
              <a:buSzPct val="100000"/>
              <a:defRPr sz="8000">
                <a:solidFill>
                  <a:schemeClr val="lt1"/>
                </a:solidFill>
              </a:defRPr>
            </a:lvl5pPr>
            <a:lvl6pPr lvl="5" algn="ctr">
              <a:spcBef>
                <a:spcPts val="0"/>
              </a:spcBef>
              <a:buClr>
                <a:schemeClr val="lt1"/>
              </a:buClr>
              <a:buSzPct val="100000"/>
              <a:defRPr sz="8000">
                <a:solidFill>
                  <a:schemeClr val="lt1"/>
                </a:solidFill>
              </a:defRPr>
            </a:lvl6pPr>
            <a:lvl7pPr lvl="6" algn="ctr">
              <a:spcBef>
                <a:spcPts val="0"/>
              </a:spcBef>
              <a:buClr>
                <a:schemeClr val="lt1"/>
              </a:buClr>
              <a:buSzPct val="100000"/>
              <a:defRPr sz="8000">
                <a:solidFill>
                  <a:schemeClr val="lt1"/>
                </a:solidFill>
              </a:defRPr>
            </a:lvl7pPr>
            <a:lvl8pPr lvl="7" algn="ctr">
              <a:spcBef>
                <a:spcPts val="0"/>
              </a:spcBef>
              <a:buClr>
                <a:schemeClr val="lt1"/>
              </a:buClr>
              <a:buSzPct val="100000"/>
              <a:defRPr sz="8000">
                <a:solidFill>
                  <a:schemeClr val="lt1"/>
                </a:solidFill>
              </a:defRPr>
            </a:lvl8pPr>
            <a:lvl9pPr lvl="8" algn="ctr">
              <a:spcBef>
                <a:spcPts val="0"/>
              </a:spcBef>
              <a:buClr>
                <a:schemeClr val="lt1"/>
              </a:buClr>
              <a:buSzPct val="100000"/>
              <a:defRPr sz="8000">
                <a:solidFill>
                  <a:schemeClr val="lt1"/>
                </a:solidFill>
              </a:defRPr>
            </a:lvl9pPr>
          </a:lstStyle>
          <a:p>
            <a:endParaRPr/>
          </a:p>
        </p:txBody>
      </p:sp>
      <p:sp>
        <p:nvSpPr>
          <p:cNvPr id="269" name="Shape 269"/>
          <p:cNvSpPr txBox="1">
            <a:spLocks noGrp="1"/>
          </p:cNvSpPr>
          <p:nvPr>
            <p:ph type="body" idx="1"/>
          </p:nvPr>
        </p:nvSpPr>
        <p:spPr>
          <a:xfrm>
            <a:off x="1388625" y="2712300"/>
            <a:ext cx="6366900" cy="1111200"/>
          </a:xfrm>
          <a:prstGeom prst="rect">
            <a:avLst/>
          </a:prstGeom>
        </p:spPr>
        <p:txBody>
          <a:bodyPr wrap="square"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
        <p:nvSpPr>
          <p:cNvPr id="8" name="Rectangle 7"/>
          <p:cNvSpPr/>
          <p:nvPr userDrawn="1"/>
        </p:nvSpPr>
        <p:spPr>
          <a:xfrm>
            <a:off x="76200" y="83127"/>
            <a:ext cx="8970818" cy="497378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wrap="square" lIns="91425" tIns="91425" rIns="91425" bIns="91425" anchor="t" anchorCtr="0"/>
          <a:lstStyle>
            <a:lvl1pPr lvl="0">
              <a:lnSpc>
                <a:spcPct val="100000"/>
              </a:lnSpc>
              <a:spcBef>
                <a:spcPts val="0"/>
              </a:spcBef>
              <a:spcAft>
                <a:spcPts val="0"/>
              </a:spcAft>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2"/>
              </a:buClr>
              <a:buSzPct val="100000"/>
              <a:buFont typeface="Maven Pro"/>
              <a:buNone/>
              <a:defRPr sz="2800" b="1">
                <a:solidFill>
                  <a:schemeClr val="dk2"/>
                </a:solidFill>
                <a:latin typeface="Maven Pro"/>
                <a:ea typeface="Maven Pro"/>
                <a:cs typeface="Maven Pro"/>
                <a:sym typeface="Maven Pro"/>
              </a:defRPr>
            </a:lvl1pPr>
            <a:lvl2pPr lvl="1">
              <a:spcBef>
                <a:spcPts val="0"/>
              </a:spcBef>
              <a:buClr>
                <a:schemeClr val="dk2"/>
              </a:buClr>
              <a:buSzPct val="100000"/>
              <a:buFont typeface="Maven Pro"/>
              <a:buNone/>
              <a:defRPr sz="2800" b="1">
                <a:solidFill>
                  <a:schemeClr val="dk2"/>
                </a:solidFill>
                <a:latin typeface="Maven Pro"/>
                <a:ea typeface="Maven Pro"/>
                <a:cs typeface="Maven Pro"/>
                <a:sym typeface="Maven Pro"/>
              </a:defRPr>
            </a:lvl2pPr>
            <a:lvl3pPr lvl="2">
              <a:spcBef>
                <a:spcPts val="0"/>
              </a:spcBef>
              <a:buClr>
                <a:schemeClr val="dk2"/>
              </a:buClr>
              <a:buSzPct val="100000"/>
              <a:buFont typeface="Maven Pro"/>
              <a:buNone/>
              <a:defRPr sz="2800" b="1">
                <a:solidFill>
                  <a:schemeClr val="dk2"/>
                </a:solidFill>
                <a:latin typeface="Maven Pro"/>
                <a:ea typeface="Maven Pro"/>
                <a:cs typeface="Maven Pro"/>
                <a:sym typeface="Maven Pro"/>
              </a:defRPr>
            </a:lvl3pPr>
            <a:lvl4pPr lvl="3">
              <a:spcBef>
                <a:spcPts val="0"/>
              </a:spcBef>
              <a:buClr>
                <a:schemeClr val="dk2"/>
              </a:buClr>
              <a:buSzPct val="100000"/>
              <a:buFont typeface="Maven Pro"/>
              <a:buNone/>
              <a:defRPr sz="2800" b="1">
                <a:solidFill>
                  <a:schemeClr val="dk2"/>
                </a:solidFill>
                <a:latin typeface="Maven Pro"/>
                <a:ea typeface="Maven Pro"/>
                <a:cs typeface="Maven Pro"/>
                <a:sym typeface="Maven Pro"/>
              </a:defRPr>
            </a:lvl4pPr>
            <a:lvl5pPr lvl="4">
              <a:spcBef>
                <a:spcPts val="0"/>
              </a:spcBef>
              <a:buClr>
                <a:schemeClr val="dk2"/>
              </a:buClr>
              <a:buSzPct val="100000"/>
              <a:buFont typeface="Maven Pro"/>
              <a:buNone/>
              <a:defRPr sz="2800" b="1">
                <a:solidFill>
                  <a:schemeClr val="dk2"/>
                </a:solidFill>
                <a:latin typeface="Maven Pro"/>
                <a:ea typeface="Maven Pro"/>
                <a:cs typeface="Maven Pro"/>
                <a:sym typeface="Maven Pro"/>
              </a:defRPr>
            </a:lvl5pPr>
            <a:lvl6pPr lvl="5">
              <a:spcBef>
                <a:spcPts val="0"/>
              </a:spcBef>
              <a:buClr>
                <a:schemeClr val="dk2"/>
              </a:buClr>
              <a:buSzPct val="100000"/>
              <a:buFont typeface="Maven Pro"/>
              <a:buNone/>
              <a:defRPr sz="2800" b="1">
                <a:solidFill>
                  <a:schemeClr val="dk2"/>
                </a:solidFill>
                <a:latin typeface="Maven Pro"/>
                <a:ea typeface="Maven Pro"/>
                <a:cs typeface="Maven Pro"/>
                <a:sym typeface="Maven Pro"/>
              </a:defRPr>
            </a:lvl6pPr>
            <a:lvl7pPr lvl="6">
              <a:spcBef>
                <a:spcPts val="0"/>
              </a:spcBef>
              <a:buClr>
                <a:schemeClr val="dk2"/>
              </a:buClr>
              <a:buSzPct val="100000"/>
              <a:buFont typeface="Maven Pro"/>
              <a:buNone/>
              <a:defRPr sz="2800" b="1">
                <a:solidFill>
                  <a:schemeClr val="dk2"/>
                </a:solidFill>
                <a:latin typeface="Maven Pro"/>
                <a:ea typeface="Maven Pro"/>
                <a:cs typeface="Maven Pro"/>
                <a:sym typeface="Maven Pro"/>
              </a:defRPr>
            </a:lvl7pPr>
            <a:lvl8pPr lvl="7">
              <a:spcBef>
                <a:spcPts val="0"/>
              </a:spcBef>
              <a:buClr>
                <a:schemeClr val="dk2"/>
              </a:buClr>
              <a:buSzPct val="100000"/>
              <a:buFont typeface="Maven Pro"/>
              <a:buNone/>
              <a:defRPr sz="2800" b="1">
                <a:solidFill>
                  <a:schemeClr val="dk2"/>
                </a:solidFill>
                <a:latin typeface="Maven Pro"/>
                <a:ea typeface="Maven Pro"/>
                <a:cs typeface="Maven Pro"/>
                <a:sym typeface="Maven Pro"/>
              </a:defRPr>
            </a:lvl8pPr>
            <a:lvl9pPr lvl="8">
              <a:spcBef>
                <a:spcPts val="0"/>
              </a:spcBef>
              <a:buClr>
                <a:schemeClr val="dk2"/>
              </a:buClr>
              <a:buSzPct val="1000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Nunito"/>
              <a:buChar char="●"/>
              <a:defRPr sz="1300">
                <a:solidFill>
                  <a:schemeClr val="dk2"/>
                </a:solidFill>
                <a:latin typeface="Nunito"/>
                <a:ea typeface="Nunito"/>
                <a:cs typeface="Nunito"/>
                <a:sym typeface="Nunito"/>
              </a:defRPr>
            </a:lvl1pPr>
            <a:lvl2pPr lvl="1">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2pPr>
            <a:lvl3pPr lvl="2">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3pPr>
            <a:lvl4pPr lvl="3">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4pPr>
            <a:lvl5pPr lvl="4">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5pPr>
            <a:lvl6pPr lvl="5">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6pPr>
            <a:lvl7pPr lvl="6">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7pPr>
            <a:lvl8pPr lvl="7">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8pPr>
            <a:lvl9pPr lvl="8">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90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824000" y="1112960"/>
            <a:ext cx="4255500" cy="1872900"/>
          </a:xfrm>
          <a:prstGeom prst="rect">
            <a:avLst/>
          </a:prstGeom>
        </p:spPr>
        <p:txBody>
          <a:bodyPr wrap="square" lIns="91425" tIns="91425" rIns="91425" bIns="91425" anchor="ctr" anchorCtr="0">
            <a:noAutofit/>
          </a:bodyPr>
          <a:lstStyle/>
          <a:p>
            <a:pPr lvl="0">
              <a:spcBef>
                <a:spcPts val="0"/>
              </a:spcBef>
              <a:buNone/>
            </a:pPr>
            <a:r>
              <a:rPr lang="en" sz="6000"/>
              <a:t>BioNetFit</a:t>
            </a:r>
          </a:p>
          <a:p>
            <a:pPr lvl="0">
              <a:spcBef>
                <a:spcPts val="0"/>
              </a:spcBef>
              <a:buNone/>
            </a:pPr>
            <a:r>
              <a:rPr lang="en" sz="3200"/>
              <a:t>Web Access and GUI Design</a:t>
            </a:r>
          </a:p>
        </p:txBody>
      </p:sp>
      <p:sp>
        <p:nvSpPr>
          <p:cNvPr id="278" name="Shape 278"/>
          <p:cNvSpPr txBox="1">
            <a:spLocks noGrp="1"/>
          </p:cNvSpPr>
          <p:nvPr>
            <p:ph type="subTitle" idx="1"/>
          </p:nvPr>
        </p:nvSpPr>
        <p:spPr>
          <a:xfrm>
            <a:off x="824000" y="3128890"/>
            <a:ext cx="4255500" cy="695400"/>
          </a:xfrm>
          <a:prstGeom prst="rect">
            <a:avLst/>
          </a:prstGeom>
        </p:spPr>
        <p:txBody>
          <a:bodyPr wrap="square" lIns="91425" tIns="91425" rIns="91425" bIns="91425" anchor="t" anchorCtr="0">
            <a:noAutofit/>
          </a:bodyPr>
          <a:lstStyle/>
          <a:p>
            <a:pPr lvl="0">
              <a:spcBef>
                <a:spcPts val="0"/>
              </a:spcBef>
              <a:buNone/>
            </a:pPr>
            <a:r>
              <a:rPr lang="en" sz="2200"/>
              <a:t>Team U.I. Fit</a:t>
            </a:r>
          </a:p>
          <a:p>
            <a:pPr lvl="0">
              <a:spcBef>
                <a:spcPts val="0"/>
              </a:spcBef>
              <a:buNone/>
            </a:pPr>
            <a:r>
              <a:rPr lang="en" sz="1600"/>
              <a:t>Charles Chatwin, Matthew Burns, Joshua Gutman, Tanner Brelje</a:t>
            </a:r>
          </a:p>
          <a:p>
            <a:pPr lvl="0">
              <a:spcBef>
                <a:spcPts val="0"/>
              </a:spcBef>
              <a:buNone/>
            </a:pPr>
            <a:r>
              <a:rPr lang="en"/>
              <a:t>Mentor: Dr. Abolfazl Razi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Conclusions</a:t>
            </a:r>
          </a:p>
        </p:txBody>
      </p:sp>
      <p:sp>
        <p:nvSpPr>
          <p:cNvPr id="344" name="Shape 344"/>
          <p:cNvSpPr txBox="1">
            <a:spLocks noGrp="1"/>
          </p:cNvSpPr>
          <p:nvPr>
            <p:ph type="body" idx="1"/>
          </p:nvPr>
        </p:nvSpPr>
        <p:spPr>
          <a:xfrm>
            <a:off x="1303800" y="1747595"/>
            <a:ext cx="7030500" cy="2541600"/>
          </a:xfrm>
          <a:prstGeom prst="rect">
            <a:avLst/>
          </a:prstGeom>
        </p:spPr>
        <p:txBody>
          <a:bodyPr wrap="square" lIns="91425" tIns="91425" rIns="91425" bIns="91425" anchor="t" anchorCtr="0">
            <a:noAutofit/>
          </a:bodyPr>
          <a:lstStyle/>
          <a:p>
            <a:pPr marL="457200" lvl="0" indent="-317500" rtl="0">
              <a:spcBef>
                <a:spcPts val="0"/>
              </a:spcBef>
              <a:buSzPct val="100000"/>
            </a:pPr>
            <a:r>
              <a:rPr lang="en" sz="1400" dirty="0"/>
              <a:t>BioNetFit provides a way to take out the costs of running expensive real lab experiments for automated results.</a:t>
            </a:r>
            <a:r>
              <a:rPr lang="en" sz="1300" dirty="0"/>
              <a:t/>
            </a:r>
            <a:br>
              <a:rPr lang="en" sz="1300" dirty="0"/>
            </a:br>
            <a:endParaRPr lang="en" sz="1300" dirty="0"/>
          </a:p>
          <a:p>
            <a:pPr marL="457200" lvl="0" indent="-317500" rtl="0">
              <a:spcBef>
                <a:spcPts val="0"/>
              </a:spcBef>
              <a:buSzPct val="100000"/>
            </a:pPr>
            <a:r>
              <a:rPr lang="en" sz="1400" dirty="0"/>
              <a:t>Currently exists only as a command-line program.</a:t>
            </a:r>
          </a:p>
          <a:p>
            <a:pPr marL="914400" lvl="1" indent="-311150" rtl="0">
              <a:spcBef>
                <a:spcPts val="0"/>
              </a:spcBef>
              <a:buSzPct val="100000"/>
            </a:pPr>
            <a:r>
              <a:rPr lang="en" sz="1300" dirty="0"/>
              <a:t>Many researchers aren’t technically savvy enough to use the command line effectively.</a:t>
            </a:r>
            <a:br>
              <a:rPr lang="en" sz="1300" dirty="0"/>
            </a:br>
            <a:endParaRPr lang="en" sz="1300" dirty="0"/>
          </a:p>
          <a:p>
            <a:pPr marL="457200" lvl="0" indent="-317500" rtl="0">
              <a:spcBef>
                <a:spcPts val="0"/>
              </a:spcBef>
              <a:buSzPct val="100000"/>
            </a:pPr>
            <a:r>
              <a:rPr lang="en" sz="1400" dirty="0"/>
              <a:t>Our client, Dr. Razi, wants a web based GUI for BioNetFit, which would allow researchers to better utilize it.</a:t>
            </a:r>
            <a:br>
              <a:rPr lang="en" sz="1400" dirty="0"/>
            </a:br>
            <a:endParaRPr lang="en"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sz="4000"/>
              <a:t>Team U.I. Fit</a:t>
            </a:r>
          </a:p>
        </p:txBody>
      </p:sp>
      <p:sp>
        <p:nvSpPr>
          <p:cNvPr id="284" name="Shape 284"/>
          <p:cNvSpPr txBox="1">
            <a:spLocks noGrp="1"/>
          </p:cNvSpPr>
          <p:nvPr>
            <p:ph type="body" idx="1"/>
          </p:nvPr>
        </p:nvSpPr>
        <p:spPr>
          <a:xfrm>
            <a:off x="1303800" y="1990050"/>
            <a:ext cx="3430500" cy="2541600"/>
          </a:xfrm>
          <a:prstGeom prst="rect">
            <a:avLst/>
          </a:prstGeom>
        </p:spPr>
        <p:txBody>
          <a:bodyPr wrap="square" lIns="91425" tIns="91425" rIns="91425" bIns="91425" anchor="t" anchorCtr="0">
            <a:noAutofit/>
          </a:bodyPr>
          <a:lstStyle/>
          <a:p>
            <a:pPr lvl="0">
              <a:lnSpc>
                <a:spcPct val="100000"/>
              </a:lnSpc>
              <a:spcBef>
                <a:spcPts val="0"/>
              </a:spcBef>
              <a:buNone/>
            </a:pPr>
            <a:r>
              <a:rPr lang="en" sz="1200" b="1"/>
              <a:t>Charles Chatwin</a:t>
            </a:r>
          </a:p>
          <a:p>
            <a:pPr lvl="0" rtl="0">
              <a:lnSpc>
                <a:spcPct val="100000"/>
              </a:lnSpc>
              <a:spcBef>
                <a:spcPts val="0"/>
              </a:spcBef>
              <a:buNone/>
            </a:pPr>
            <a:r>
              <a:rPr lang="en" sz="1200"/>
              <a:t>Team Leader</a:t>
            </a:r>
          </a:p>
          <a:p>
            <a:pPr lvl="0" rtl="0">
              <a:lnSpc>
                <a:spcPct val="100000"/>
              </a:lnSpc>
              <a:spcBef>
                <a:spcPts val="0"/>
              </a:spcBef>
              <a:buNone/>
            </a:pPr>
            <a:endParaRPr sz="1200" b="1"/>
          </a:p>
          <a:p>
            <a:pPr lvl="0" rtl="0">
              <a:lnSpc>
                <a:spcPct val="100000"/>
              </a:lnSpc>
              <a:spcBef>
                <a:spcPts val="0"/>
              </a:spcBef>
              <a:buNone/>
            </a:pPr>
            <a:endParaRPr sz="1200" b="1"/>
          </a:p>
          <a:p>
            <a:pPr lvl="0" rtl="0">
              <a:lnSpc>
                <a:spcPct val="100000"/>
              </a:lnSpc>
              <a:spcBef>
                <a:spcPts val="0"/>
              </a:spcBef>
              <a:buNone/>
            </a:pPr>
            <a:r>
              <a:rPr lang="en" sz="1200" b="1"/>
              <a:t>Tanner Brelje</a:t>
            </a:r>
          </a:p>
          <a:p>
            <a:pPr lvl="0" rtl="0">
              <a:lnSpc>
                <a:spcPct val="100000"/>
              </a:lnSpc>
              <a:spcBef>
                <a:spcPts val="0"/>
              </a:spcBef>
              <a:buNone/>
            </a:pPr>
            <a:r>
              <a:rPr lang="en" sz="1200"/>
              <a:t>Coordinator</a:t>
            </a:r>
          </a:p>
          <a:p>
            <a:pPr lvl="0">
              <a:lnSpc>
                <a:spcPct val="100000"/>
              </a:lnSpc>
              <a:spcBef>
                <a:spcPts val="0"/>
              </a:spcBef>
              <a:buNone/>
            </a:pPr>
            <a:endParaRPr sz="1200" b="1"/>
          </a:p>
        </p:txBody>
      </p:sp>
      <p:sp>
        <p:nvSpPr>
          <p:cNvPr id="285" name="Shape 285"/>
          <p:cNvSpPr txBox="1">
            <a:spLocks noGrp="1"/>
          </p:cNvSpPr>
          <p:nvPr>
            <p:ph type="body" idx="2"/>
          </p:nvPr>
        </p:nvSpPr>
        <p:spPr>
          <a:xfrm>
            <a:off x="4903650" y="1990050"/>
            <a:ext cx="3430500" cy="2541600"/>
          </a:xfrm>
          <a:prstGeom prst="rect">
            <a:avLst/>
          </a:prstGeom>
        </p:spPr>
        <p:txBody>
          <a:bodyPr wrap="square" lIns="91425" tIns="91425" rIns="91425" bIns="91425" anchor="t" anchorCtr="0">
            <a:noAutofit/>
          </a:bodyPr>
          <a:lstStyle/>
          <a:p>
            <a:pPr lvl="0" rtl="0">
              <a:lnSpc>
                <a:spcPct val="100000"/>
              </a:lnSpc>
              <a:spcBef>
                <a:spcPts val="0"/>
              </a:spcBef>
              <a:buNone/>
            </a:pPr>
            <a:r>
              <a:rPr lang="en" sz="1200" b="1"/>
              <a:t>Matthew Burns</a:t>
            </a:r>
          </a:p>
          <a:p>
            <a:pPr lvl="0" rtl="0">
              <a:lnSpc>
                <a:spcPct val="100000"/>
              </a:lnSpc>
              <a:spcBef>
                <a:spcPts val="0"/>
              </a:spcBef>
              <a:buNone/>
            </a:pPr>
            <a:r>
              <a:rPr lang="en" sz="1200"/>
              <a:t>Web Designer</a:t>
            </a:r>
          </a:p>
          <a:p>
            <a:pPr lvl="0" rtl="0">
              <a:lnSpc>
                <a:spcPct val="100000"/>
              </a:lnSpc>
              <a:spcBef>
                <a:spcPts val="0"/>
              </a:spcBef>
              <a:buNone/>
            </a:pPr>
            <a:endParaRPr sz="1200" b="1"/>
          </a:p>
          <a:p>
            <a:pPr lvl="0" rtl="0">
              <a:lnSpc>
                <a:spcPct val="100000"/>
              </a:lnSpc>
              <a:spcBef>
                <a:spcPts val="0"/>
              </a:spcBef>
              <a:buNone/>
            </a:pPr>
            <a:endParaRPr sz="1200" b="1"/>
          </a:p>
          <a:p>
            <a:pPr lvl="0" rtl="0">
              <a:lnSpc>
                <a:spcPct val="100000"/>
              </a:lnSpc>
              <a:spcBef>
                <a:spcPts val="0"/>
              </a:spcBef>
              <a:buNone/>
            </a:pPr>
            <a:r>
              <a:rPr lang="en" sz="1200" b="1"/>
              <a:t>Joshua Gutman</a:t>
            </a:r>
          </a:p>
          <a:p>
            <a:pPr lvl="0" rtl="0">
              <a:lnSpc>
                <a:spcPct val="100000"/>
              </a:lnSpc>
              <a:spcBef>
                <a:spcPts val="0"/>
              </a:spcBef>
              <a:buNone/>
            </a:pPr>
            <a:r>
              <a:rPr lang="en" sz="1200"/>
              <a:t>Release Manager</a:t>
            </a:r>
          </a:p>
        </p:txBody>
      </p:sp>
      <p:pic>
        <p:nvPicPr>
          <p:cNvPr id="286" name="Shape 286" descr="20170912_123106.jpg"/>
          <p:cNvPicPr preferRelativeResize="0"/>
          <p:nvPr/>
        </p:nvPicPr>
        <p:blipFill rotWithShape="1">
          <a:blip r:embed="rId3">
            <a:alphaModFix/>
          </a:blip>
          <a:srcRect l="14871" t="9448" r="19264" b="28346"/>
          <a:stretch/>
        </p:blipFill>
        <p:spPr>
          <a:xfrm>
            <a:off x="3077600" y="2063000"/>
            <a:ext cx="971550" cy="1200150"/>
          </a:xfrm>
          <a:prstGeom prst="rect">
            <a:avLst/>
          </a:prstGeom>
          <a:noFill/>
          <a:ln>
            <a:noFill/>
          </a:ln>
        </p:spPr>
      </p:pic>
      <p:pic>
        <p:nvPicPr>
          <p:cNvPr id="287" name="Shape 287" descr="portrait.jpg"/>
          <p:cNvPicPr preferRelativeResize="0"/>
          <p:nvPr/>
        </p:nvPicPr>
        <p:blipFill>
          <a:blip r:embed="rId4">
            <a:alphaModFix/>
          </a:blip>
          <a:stretch>
            <a:fillRect/>
          </a:stretch>
        </p:blipFill>
        <p:spPr>
          <a:xfrm>
            <a:off x="6826025" y="3651500"/>
            <a:ext cx="942975" cy="1152525"/>
          </a:xfrm>
          <a:prstGeom prst="rect">
            <a:avLst/>
          </a:prstGeom>
          <a:noFill/>
          <a:ln>
            <a:noFill/>
          </a:ln>
        </p:spPr>
      </p:pic>
      <p:pic>
        <p:nvPicPr>
          <p:cNvPr id="288" name="Shape 288"/>
          <p:cNvPicPr preferRelativeResize="0"/>
          <p:nvPr/>
        </p:nvPicPr>
        <p:blipFill>
          <a:blip r:embed="rId5">
            <a:alphaModFix/>
          </a:blip>
          <a:stretch>
            <a:fillRect/>
          </a:stretch>
        </p:blipFill>
        <p:spPr>
          <a:xfrm>
            <a:off x="3063875" y="3728263"/>
            <a:ext cx="999000" cy="999000"/>
          </a:xfrm>
          <a:prstGeom prst="rect">
            <a:avLst/>
          </a:prstGeom>
          <a:noFill/>
          <a:ln>
            <a:noFill/>
          </a:ln>
        </p:spPr>
      </p:pic>
      <p:pic>
        <p:nvPicPr>
          <p:cNvPr id="289" name="Shape 289"/>
          <p:cNvPicPr preferRelativeResize="0"/>
          <p:nvPr/>
        </p:nvPicPr>
        <p:blipFill>
          <a:blip r:embed="rId6">
            <a:alphaModFix/>
          </a:blip>
          <a:stretch>
            <a:fillRect/>
          </a:stretch>
        </p:blipFill>
        <p:spPr>
          <a:xfrm>
            <a:off x="6798025" y="2076500"/>
            <a:ext cx="999000" cy="11731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sz="2200" dirty="0"/>
              <a:t>Mentor and Client:</a:t>
            </a:r>
          </a:p>
          <a:p>
            <a:pPr lvl="0">
              <a:spcBef>
                <a:spcPts val="0"/>
              </a:spcBef>
              <a:buNone/>
            </a:pPr>
            <a:r>
              <a:rPr lang="en" sz="4000" dirty="0"/>
              <a:t>Dr. Abolfazl Razi</a:t>
            </a:r>
          </a:p>
        </p:txBody>
      </p:sp>
      <p:sp>
        <p:nvSpPr>
          <p:cNvPr id="295" name="Shape 295"/>
          <p:cNvSpPr txBox="1">
            <a:spLocks noGrp="1"/>
          </p:cNvSpPr>
          <p:nvPr>
            <p:ph type="body" idx="1"/>
          </p:nvPr>
        </p:nvSpPr>
        <p:spPr>
          <a:xfrm>
            <a:off x="230925" y="1821775"/>
            <a:ext cx="7030500" cy="2541600"/>
          </a:xfrm>
          <a:prstGeom prst="rect">
            <a:avLst/>
          </a:prstGeom>
        </p:spPr>
        <p:txBody>
          <a:bodyPr wrap="square" lIns="91425" tIns="91425" rIns="91425" bIns="91425" anchor="t" anchorCtr="0">
            <a:noAutofit/>
          </a:bodyPr>
          <a:lstStyle/>
          <a:p>
            <a:pPr lvl="0" rtl="0">
              <a:spcBef>
                <a:spcPts val="0"/>
              </a:spcBef>
              <a:buNone/>
            </a:pPr>
            <a:endParaRPr sz="1400">
              <a:solidFill>
                <a:srgbClr val="000000"/>
              </a:solidFill>
              <a:highlight>
                <a:srgbClr val="FFFFFF"/>
              </a:highlight>
            </a:endParaRPr>
          </a:p>
          <a:p>
            <a:pPr marL="457200" lvl="0" indent="-317500" rtl="0">
              <a:spcBef>
                <a:spcPts val="0"/>
              </a:spcBef>
              <a:buClr>
                <a:srgbClr val="000000"/>
              </a:buClr>
              <a:buSzPct val="100000"/>
            </a:pPr>
            <a:r>
              <a:rPr lang="en" sz="1400" dirty="0">
                <a:solidFill>
                  <a:srgbClr val="000000"/>
                </a:solidFill>
                <a:highlight>
                  <a:srgbClr val="FFFFFF"/>
                </a:highlight>
              </a:rPr>
              <a:t>Assistant Professor of Electrical Engineering in the School of Informatics, Computing and Cyber Security (SICCS) at Northern Arizona University.</a:t>
            </a:r>
            <a:br>
              <a:rPr lang="en" sz="1400" dirty="0">
                <a:solidFill>
                  <a:srgbClr val="000000"/>
                </a:solidFill>
                <a:highlight>
                  <a:srgbClr val="FFFFFF"/>
                </a:highlight>
              </a:rPr>
            </a:br>
            <a:endParaRPr lang="en" sz="1400" dirty="0">
              <a:solidFill>
                <a:srgbClr val="000000"/>
              </a:solidFill>
              <a:highlight>
                <a:srgbClr val="FFFFFF"/>
              </a:highlight>
            </a:endParaRPr>
          </a:p>
          <a:p>
            <a:pPr marL="457200" lvl="0" indent="-317500" rtl="0">
              <a:spcBef>
                <a:spcPts val="0"/>
              </a:spcBef>
              <a:buClr>
                <a:srgbClr val="000000"/>
              </a:buClr>
              <a:buSzPct val="100000"/>
            </a:pPr>
            <a:r>
              <a:rPr lang="en" sz="1400" dirty="0">
                <a:solidFill>
                  <a:srgbClr val="000000"/>
                </a:solidFill>
                <a:highlight>
                  <a:srgbClr val="FFFFFF"/>
                </a:highlight>
              </a:rPr>
              <a:t>Has a B.Sc., M.Sc., and Ph.D. in EE.</a:t>
            </a:r>
            <a:br>
              <a:rPr lang="en" sz="1400" dirty="0">
                <a:solidFill>
                  <a:srgbClr val="000000"/>
                </a:solidFill>
                <a:highlight>
                  <a:srgbClr val="FFFFFF"/>
                </a:highlight>
              </a:rPr>
            </a:br>
            <a:endParaRPr lang="en" sz="1400" dirty="0">
              <a:solidFill>
                <a:srgbClr val="000000"/>
              </a:solidFill>
              <a:highlight>
                <a:srgbClr val="FFFFFF"/>
              </a:highlight>
            </a:endParaRPr>
          </a:p>
          <a:p>
            <a:pPr marL="457200" lvl="0" indent="-317500" rtl="0">
              <a:spcBef>
                <a:spcPts val="0"/>
              </a:spcBef>
              <a:buClr>
                <a:srgbClr val="000000"/>
              </a:buClr>
              <a:buSzPct val="100000"/>
            </a:pPr>
            <a:r>
              <a:rPr lang="en" sz="1400" dirty="0">
                <a:solidFill>
                  <a:srgbClr val="000000"/>
                </a:solidFill>
                <a:highlight>
                  <a:srgbClr val="FFFFFF"/>
                </a:highlight>
              </a:rPr>
              <a:t>Quantifiable work for the biological process. </a:t>
            </a:r>
            <a:br>
              <a:rPr lang="en" sz="1400" dirty="0">
                <a:solidFill>
                  <a:srgbClr val="000000"/>
                </a:solidFill>
                <a:highlight>
                  <a:srgbClr val="FFFFFF"/>
                </a:highlight>
              </a:rPr>
            </a:br>
            <a:endParaRPr lang="en" sz="1400" dirty="0">
              <a:solidFill>
                <a:srgbClr val="000000"/>
              </a:solidFill>
              <a:highlight>
                <a:srgbClr val="FFFFFF"/>
              </a:highlight>
            </a:endParaRPr>
          </a:p>
        </p:txBody>
      </p:sp>
      <p:pic>
        <p:nvPicPr>
          <p:cNvPr id="296" name="Shape 296" descr="pic.jpg"/>
          <p:cNvPicPr preferRelativeResize="0"/>
          <p:nvPr/>
        </p:nvPicPr>
        <p:blipFill>
          <a:blip r:embed="rId3">
            <a:alphaModFix/>
          </a:blip>
          <a:stretch>
            <a:fillRect/>
          </a:stretch>
        </p:blipFill>
        <p:spPr>
          <a:xfrm>
            <a:off x="6660750" y="233175"/>
            <a:ext cx="2179575" cy="25036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4" name="Shape 304"/>
          <p:cNvPicPr preferRelativeResize="0"/>
          <p:nvPr/>
        </p:nvPicPr>
        <p:blipFill>
          <a:blip r:embed="rId3">
            <a:alphaModFix/>
          </a:blip>
          <a:stretch>
            <a:fillRect/>
          </a:stretch>
        </p:blipFill>
        <p:spPr>
          <a:xfrm>
            <a:off x="6345127" y="132005"/>
            <a:ext cx="2329551" cy="1733225"/>
          </a:xfrm>
          <a:prstGeom prst="rect">
            <a:avLst/>
          </a:prstGeom>
          <a:noFill/>
          <a:ln>
            <a:noFill/>
          </a:ln>
        </p:spPr>
      </p:pic>
      <p:sp>
        <p:nvSpPr>
          <p:cNvPr id="301" name="Shape 301"/>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dirty="0"/>
              <a:t>Client’s Business</a:t>
            </a:r>
          </a:p>
        </p:txBody>
      </p:sp>
      <p:sp>
        <p:nvSpPr>
          <p:cNvPr id="302" name="Shape 302"/>
          <p:cNvSpPr txBox="1">
            <a:spLocks noGrp="1"/>
          </p:cNvSpPr>
          <p:nvPr>
            <p:ph type="body" idx="1"/>
          </p:nvPr>
        </p:nvSpPr>
        <p:spPr>
          <a:xfrm>
            <a:off x="320075" y="1696350"/>
            <a:ext cx="7030500" cy="2541600"/>
          </a:xfrm>
          <a:prstGeom prst="rect">
            <a:avLst/>
          </a:prstGeom>
        </p:spPr>
        <p:txBody>
          <a:bodyPr wrap="square" lIns="91425" tIns="91425" rIns="91425" bIns="91425" anchor="t" anchorCtr="0">
            <a:noAutofit/>
          </a:bodyPr>
          <a:lstStyle/>
          <a:p>
            <a:pPr marL="457200" lvl="0" indent="-317500" rtl="0">
              <a:spcBef>
                <a:spcPts val="0"/>
              </a:spcBef>
              <a:buSzPct val="100000"/>
            </a:pPr>
            <a:r>
              <a:rPr lang="en" sz="1400" dirty="0"/>
              <a:t>Researching remote sensing and predictive modeling with focus on health related </a:t>
            </a:r>
            <a:r>
              <a:rPr lang="en" sz="1400" dirty="0" smtClean="0"/>
              <a:t>applications.</a:t>
            </a:r>
            <a:endParaRPr lang="en" sz="1400" dirty="0"/>
          </a:p>
          <a:p>
            <a:pPr marL="457200" lvl="0" indent="-317500" rtl="0">
              <a:spcBef>
                <a:spcPts val="0"/>
              </a:spcBef>
              <a:buSzPct val="100000"/>
            </a:pPr>
            <a:r>
              <a:rPr lang="en" sz="1400" dirty="0" smtClean="0"/>
              <a:t>Developing </a:t>
            </a:r>
            <a:r>
              <a:rPr lang="en" sz="1400" dirty="0"/>
              <a:t>integrative computational frameworks  to integrate conceptual </a:t>
            </a:r>
            <a:r>
              <a:rPr lang="en" sz="1400" dirty="0" smtClean="0"/>
              <a:t>information </a:t>
            </a:r>
            <a:r>
              <a:rPr lang="en" sz="1400" dirty="0"/>
              <a:t>in molecular </a:t>
            </a:r>
            <a:r>
              <a:rPr lang="en" sz="1400" dirty="0" smtClean="0"/>
              <a:t>biology.</a:t>
            </a:r>
            <a:endParaRPr lang="en" sz="1400" dirty="0"/>
          </a:p>
          <a:p>
            <a:pPr marL="457200" lvl="0" indent="-317500" rtl="0">
              <a:spcBef>
                <a:spcPts val="0"/>
              </a:spcBef>
              <a:buSzPct val="100000"/>
            </a:pPr>
            <a:r>
              <a:rPr lang="en" sz="1400" dirty="0" smtClean="0"/>
              <a:t>BioNetFit </a:t>
            </a:r>
            <a:r>
              <a:rPr lang="en" sz="1400" dirty="0"/>
              <a:t>is a tool that allows researchers to run iterative molecular simulations.</a:t>
            </a:r>
          </a:p>
          <a:p>
            <a:pPr marL="914400" lvl="1" indent="-311150">
              <a:spcBef>
                <a:spcPts val="0"/>
              </a:spcBef>
              <a:buSzPct val="100000"/>
            </a:pPr>
            <a:r>
              <a:rPr lang="en" sz="1300" dirty="0"/>
              <a:t>Created by NAU researchers in conjunction with Los Alamos National Laboratory.</a:t>
            </a:r>
          </a:p>
        </p:txBody>
      </p:sp>
      <p:pic>
        <p:nvPicPr>
          <p:cNvPr id="303" name="Shape 303"/>
          <p:cNvPicPr preferRelativeResize="0"/>
          <p:nvPr/>
        </p:nvPicPr>
        <p:blipFill>
          <a:blip r:embed="rId4">
            <a:alphaModFix/>
          </a:blip>
          <a:stretch>
            <a:fillRect/>
          </a:stretch>
        </p:blipFill>
        <p:spPr>
          <a:xfrm>
            <a:off x="2747769" y="3936382"/>
            <a:ext cx="5586531" cy="9993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dirty="0"/>
              <a:t>State of BioNetFit</a:t>
            </a:r>
          </a:p>
        </p:txBody>
      </p:sp>
      <p:sp>
        <p:nvSpPr>
          <p:cNvPr id="310" name="Shape 310"/>
          <p:cNvSpPr txBox="1">
            <a:spLocks noGrp="1"/>
          </p:cNvSpPr>
          <p:nvPr>
            <p:ph type="body" idx="1"/>
          </p:nvPr>
        </p:nvSpPr>
        <p:spPr>
          <a:xfrm>
            <a:off x="226375" y="1597875"/>
            <a:ext cx="7030500" cy="2541600"/>
          </a:xfrm>
          <a:prstGeom prst="rect">
            <a:avLst/>
          </a:prstGeom>
        </p:spPr>
        <p:txBody>
          <a:bodyPr wrap="square" lIns="91425" tIns="91425" rIns="91425" bIns="91425" anchor="t" anchorCtr="0">
            <a:noAutofit/>
          </a:bodyPr>
          <a:lstStyle/>
          <a:p>
            <a:pPr marL="457200" lvl="0" indent="-317500" rtl="0">
              <a:spcBef>
                <a:spcPts val="0"/>
              </a:spcBef>
              <a:buSzPct val="100000"/>
            </a:pPr>
            <a:r>
              <a:rPr lang="en" sz="1400"/>
              <a:t>BioNetGen allows researchers to run one molecular simulation at a time.</a:t>
            </a:r>
            <a:br>
              <a:rPr lang="en" sz="1400"/>
            </a:br>
            <a:endParaRPr lang="en" sz="1400"/>
          </a:p>
          <a:p>
            <a:pPr marL="457200" lvl="0" indent="-317500" rtl="0">
              <a:spcBef>
                <a:spcPts val="0"/>
              </a:spcBef>
              <a:buSzPct val="100000"/>
            </a:pPr>
            <a:r>
              <a:rPr lang="en" sz="1400"/>
              <a:t>Researchers want to run the same molecular simulation over and over with varying parameters.</a:t>
            </a:r>
            <a:br>
              <a:rPr lang="en" sz="1400"/>
            </a:br>
            <a:endParaRPr lang="en" sz="1400"/>
          </a:p>
          <a:p>
            <a:pPr marL="457200" lvl="0" indent="-317500" rtl="0">
              <a:spcBef>
                <a:spcPts val="0"/>
              </a:spcBef>
              <a:buSzPct val="100000"/>
            </a:pPr>
            <a:r>
              <a:rPr lang="en" sz="1400"/>
              <a:t>BioNetFit takes in a configuration file that defines the desired values for each parameter of the simulation.</a:t>
            </a:r>
          </a:p>
          <a:p>
            <a:pPr marL="914400" lvl="1" indent="-311150" rtl="0">
              <a:spcBef>
                <a:spcPts val="0"/>
              </a:spcBef>
              <a:buSzPct val="100000"/>
            </a:pPr>
            <a:r>
              <a:rPr lang="en" sz="1300"/>
              <a:t>Then BioNetGen is run multiple times according to those values.</a:t>
            </a:r>
          </a:p>
          <a:p>
            <a:pPr marL="914400" lvl="1" indent="-311150" rtl="0">
              <a:spcBef>
                <a:spcPts val="0"/>
              </a:spcBef>
              <a:buSzPct val="100000"/>
            </a:pPr>
            <a:r>
              <a:rPr lang="en" sz="1300"/>
              <a:t>Exists only as a command-line tool.</a:t>
            </a:r>
          </a:p>
        </p:txBody>
      </p:sp>
      <p:pic>
        <p:nvPicPr>
          <p:cNvPr id="311" name="Shape 311"/>
          <p:cNvPicPr preferRelativeResize="0"/>
          <p:nvPr/>
        </p:nvPicPr>
        <p:blipFill>
          <a:blip r:embed="rId3">
            <a:alphaModFix/>
          </a:blip>
          <a:stretch>
            <a:fillRect/>
          </a:stretch>
        </p:blipFill>
        <p:spPr>
          <a:xfrm>
            <a:off x="6584085" y="1015098"/>
            <a:ext cx="2521575" cy="2328250"/>
          </a:xfrm>
          <a:prstGeom prst="rect">
            <a:avLst/>
          </a:prstGeom>
          <a:noFill/>
          <a:ln>
            <a:noFill/>
          </a:ln>
        </p:spPr>
      </p:pic>
      <p:pic>
        <p:nvPicPr>
          <p:cNvPr id="312" name="Shape 312"/>
          <p:cNvPicPr preferRelativeResize="0"/>
          <p:nvPr/>
        </p:nvPicPr>
        <p:blipFill>
          <a:blip r:embed="rId4">
            <a:alphaModFix/>
          </a:blip>
          <a:stretch>
            <a:fillRect/>
          </a:stretch>
        </p:blipFill>
        <p:spPr>
          <a:xfrm>
            <a:off x="4637484" y="560727"/>
            <a:ext cx="1946601" cy="7694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1303796" y="1650459"/>
            <a:ext cx="7030500" cy="2541600"/>
          </a:xfrm>
          <a:prstGeom prst="rect">
            <a:avLst/>
          </a:prstGeom>
        </p:spPr>
        <p:txBody>
          <a:bodyPr wrap="square" lIns="91425" tIns="91425" rIns="91425" bIns="91425" anchor="t" anchorCtr="0">
            <a:noAutofit/>
          </a:bodyPr>
          <a:lstStyle/>
          <a:p>
            <a:pPr marL="457200" lvl="0" indent="-317500" rtl="0">
              <a:spcBef>
                <a:spcPts val="0"/>
              </a:spcBef>
              <a:buSzPct val="100000"/>
            </a:pPr>
            <a:r>
              <a:rPr lang="en" sz="1400" dirty="0"/>
              <a:t>BioNetFit is a useful tool for researchers who want to speed up or reduce the cost of their work.</a:t>
            </a:r>
            <a:br>
              <a:rPr lang="en" sz="1400" dirty="0"/>
            </a:br>
            <a:endParaRPr lang="en" sz="1400" dirty="0"/>
          </a:p>
          <a:p>
            <a:pPr marL="457200" lvl="0" indent="-317500" rtl="0">
              <a:spcBef>
                <a:spcPts val="0"/>
              </a:spcBef>
              <a:buSzPct val="100000"/>
            </a:pPr>
            <a:r>
              <a:rPr lang="en" sz="1400" dirty="0"/>
              <a:t>Currently, only available as a command-line program.</a:t>
            </a:r>
            <a:br>
              <a:rPr lang="en" sz="1400" dirty="0"/>
            </a:br>
            <a:endParaRPr lang="en" sz="1400" dirty="0"/>
          </a:p>
          <a:p>
            <a:pPr marL="457200" lvl="0" indent="-317500">
              <a:spcBef>
                <a:spcPts val="0"/>
              </a:spcBef>
              <a:buSzPct val="100000"/>
            </a:pPr>
            <a:r>
              <a:rPr lang="en" sz="1400" dirty="0"/>
              <a:t>Many researchers aren’t technically savvy enough to comfortably and effectively use command-line programs.                                                                                     </a:t>
            </a:r>
          </a:p>
        </p:txBody>
      </p:sp>
      <p:sp>
        <p:nvSpPr>
          <p:cNvPr id="318" name="Shape 318"/>
          <p:cNvSpPr txBox="1">
            <a:spLocks noGrp="1"/>
          </p:cNvSpPr>
          <p:nvPr>
            <p:ph type="title"/>
          </p:nvPr>
        </p:nvSpPr>
        <p:spPr>
          <a:xfrm>
            <a:off x="1303796" y="608692"/>
            <a:ext cx="7030500" cy="999300"/>
          </a:xfrm>
          <a:prstGeom prst="rect">
            <a:avLst/>
          </a:prstGeom>
        </p:spPr>
        <p:txBody>
          <a:bodyPr wrap="square" lIns="91425" tIns="91425" rIns="91425" bIns="91425" anchor="t" anchorCtr="0">
            <a:noAutofit/>
          </a:bodyPr>
          <a:lstStyle/>
          <a:p>
            <a:pPr lvl="0" rtl="0">
              <a:spcBef>
                <a:spcPts val="0"/>
              </a:spcBef>
              <a:buNone/>
            </a:pPr>
            <a:r>
              <a:rPr lang="en" dirty="0"/>
              <a:t>Problems</a:t>
            </a:r>
          </a:p>
          <a:p>
            <a:pPr lvl="0" rtl="0">
              <a:spcBef>
                <a:spcPts val="0"/>
              </a:spcBef>
              <a:buNone/>
            </a:pPr>
            <a:endParaRPr sz="4000" dirty="0"/>
          </a:p>
        </p:txBody>
      </p:sp>
      <p:pic>
        <p:nvPicPr>
          <p:cNvPr id="319" name="Shape 319"/>
          <p:cNvPicPr preferRelativeResize="0"/>
          <p:nvPr/>
        </p:nvPicPr>
        <p:blipFill>
          <a:blip r:embed="rId3">
            <a:alphaModFix/>
          </a:blip>
          <a:stretch>
            <a:fillRect/>
          </a:stretch>
        </p:blipFill>
        <p:spPr>
          <a:xfrm>
            <a:off x="4732247" y="226634"/>
            <a:ext cx="3602049" cy="1423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dirty="0"/>
              <a:t>Solution</a:t>
            </a:r>
          </a:p>
        </p:txBody>
      </p:sp>
      <p:sp>
        <p:nvSpPr>
          <p:cNvPr id="325" name="Shape 325"/>
          <p:cNvSpPr txBox="1">
            <a:spLocks noGrp="1"/>
          </p:cNvSpPr>
          <p:nvPr>
            <p:ph type="body" idx="1"/>
          </p:nvPr>
        </p:nvSpPr>
        <p:spPr>
          <a:xfrm>
            <a:off x="1303800" y="1597875"/>
            <a:ext cx="6013200" cy="2541600"/>
          </a:xfrm>
          <a:prstGeom prst="rect">
            <a:avLst/>
          </a:prstGeom>
        </p:spPr>
        <p:txBody>
          <a:bodyPr wrap="square" lIns="91425" tIns="91425" rIns="91425" bIns="91425" anchor="t" anchorCtr="0">
            <a:noAutofit/>
          </a:bodyPr>
          <a:lstStyle/>
          <a:p>
            <a:pPr marL="457200" lvl="0" indent="-228600" rtl="0">
              <a:spcBef>
                <a:spcPts val="0"/>
              </a:spcBef>
              <a:buChar char="●"/>
            </a:pPr>
            <a:r>
              <a:rPr lang="en" sz="1400" dirty="0"/>
              <a:t>Simple GUI on website hosted by </a:t>
            </a:r>
            <a:r>
              <a:rPr lang="en" sz="1400" dirty="0" smtClean="0"/>
              <a:t>NAU</a:t>
            </a:r>
            <a:endParaRPr lang="en" dirty="0"/>
          </a:p>
          <a:p>
            <a:pPr marL="914400" lvl="1" indent="-311150" rtl="0">
              <a:spcBef>
                <a:spcPts val="0"/>
              </a:spcBef>
              <a:buSzPct val="100000"/>
              <a:buChar char="○"/>
            </a:pPr>
            <a:r>
              <a:rPr lang="en" sz="1300" dirty="0"/>
              <a:t>User uploads .bngl file to </a:t>
            </a:r>
            <a:r>
              <a:rPr lang="en" sz="1300" dirty="0" smtClean="0"/>
              <a:t>website</a:t>
            </a:r>
            <a:endParaRPr lang="en" sz="1300" dirty="0"/>
          </a:p>
          <a:p>
            <a:pPr marL="914400" lvl="1" indent="-311150" rtl="0">
              <a:spcBef>
                <a:spcPts val="0"/>
              </a:spcBef>
              <a:buSzPct val="100000"/>
              <a:buChar char="○"/>
            </a:pPr>
            <a:r>
              <a:rPr lang="en" sz="1300" dirty="0"/>
              <a:t>Website creates GUI based on .bngl </a:t>
            </a:r>
            <a:r>
              <a:rPr lang="en" sz="1300" dirty="0" smtClean="0"/>
              <a:t>file</a:t>
            </a:r>
            <a:endParaRPr lang="en" sz="1300" dirty="0"/>
          </a:p>
          <a:p>
            <a:pPr marL="914400" lvl="1" indent="-311150" rtl="0">
              <a:spcBef>
                <a:spcPts val="0"/>
              </a:spcBef>
              <a:buSzPct val="100000"/>
              <a:buChar char="○"/>
            </a:pPr>
            <a:r>
              <a:rPr lang="en" sz="1300" dirty="0"/>
              <a:t>Website creates BioNetFit configuration file based on user </a:t>
            </a:r>
            <a:r>
              <a:rPr lang="en" sz="1300" dirty="0" smtClean="0"/>
              <a:t>input</a:t>
            </a:r>
            <a:endParaRPr lang="en" sz="1300" dirty="0"/>
          </a:p>
          <a:p>
            <a:pPr marL="914400" lvl="1" indent="-311150" rtl="0">
              <a:spcBef>
                <a:spcPts val="0"/>
              </a:spcBef>
              <a:buSzPct val="100000"/>
              <a:buChar char="○"/>
            </a:pPr>
            <a:r>
              <a:rPr lang="en" sz="1300" dirty="0"/>
              <a:t>Website either outputs configuration file, or runs BioNetFit on a computer cluster specified by the user</a:t>
            </a:r>
            <a:r>
              <a:rPr lang="en" sz="1300" dirty="0" smtClean="0"/>
              <a:t>.</a:t>
            </a:r>
            <a:endParaRPr lang="en" sz="1300" dirty="0"/>
          </a:p>
          <a:p>
            <a:pPr marL="457200" lvl="0" indent="-317500">
              <a:spcBef>
                <a:spcPts val="0"/>
              </a:spcBef>
              <a:buSzPct val="100000"/>
              <a:buChar char="●"/>
            </a:pPr>
            <a:r>
              <a:rPr lang="en" sz="1400" dirty="0"/>
              <a:t>Website keeps track of users’ previous runs if they are logged in</a:t>
            </a:r>
          </a:p>
        </p:txBody>
      </p:sp>
      <p:pic>
        <p:nvPicPr>
          <p:cNvPr id="326" name="Shape 326"/>
          <p:cNvPicPr preferRelativeResize="0"/>
          <p:nvPr/>
        </p:nvPicPr>
        <p:blipFill>
          <a:blip r:embed="rId3">
            <a:alphaModFix/>
          </a:blip>
          <a:stretch>
            <a:fillRect/>
          </a:stretch>
        </p:blipFill>
        <p:spPr>
          <a:xfrm>
            <a:off x="5568700" y="221673"/>
            <a:ext cx="3312064" cy="254500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dirty="0"/>
              <a:t>Initial Development</a:t>
            </a:r>
          </a:p>
        </p:txBody>
      </p:sp>
      <p:sp>
        <p:nvSpPr>
          <p:cNvPr id="332" name="Shape 332"/>
          <p:cNvSpPr txBox="1">
            <a:spLocks noGrp="1"/>
          </p:cNvSpPr>
          <p:nvPr>
            <p:ph type="body" idx="1"/>
          </p:nvPr>
        </p:nvSpPr>
        <p:spPr>
          <a:xfrm>
            <a:off x="1303800" y="1597875"/>
            <a:ext cx="7030500" cy="2541600"/>
          </a:xfrm>
          <a:prstGeom prst="rect">
            <a:avLst/>
          </a:prstGeom>
        </p:spPr>
        <p:txBody>
          <a:bodyPr wrap="square" lIns="91425" tIns="91425" rIns="91425" bIns="91425" anchor="t" anchorCtr="0">
            <a:noAutofit/>
          </a:bodyPr>
          <a:lstStyle/>
          <a:p>
            <a:pPr marL="457200" lvl="0" indent="-317500" rtl="0">
              <a:spcBef>
                <a:spcPts val="0"/>
              </a:spcBef>
              <a:buSzPct val="100000"/>
              <a:buChar char="●"/>
            </a:pPr>
            <a:r>
              <a:rPr lang="en" sz="1400" dirty="0"/>
              <a:t>Bi-Weekly client meetings, covering programming languages, knowledge of chemistry, and implementation of GUI. </a:t>
            </a:r>
          </a:p>
          <a:p>
            <a:pPr marL="914400" lvl="1" indent="-311150" rtl="0">
              <a:spcBef>
                <a:spcPts val="0"/>
              </a:spcBef>
              <a:buSzPct val="100000"/>
              <a:buChar char="○"/>
            </a:pPr>
            <a:r>
              <a:rPr lang="en" sz="1300" dirty="0"/>
              <a:t>Team task reports signify important developments from the previous work weeks.</a:t>
            </a:r>
          </a:p>
          <a:p>
            <a:pPr marL="914400" lvl="1" indent="-311150" rtl="0">
              <a:spcBef>
                <a:spcPts val="0"/>
              </a:spcBef>
              <a:buSzPct val="100000"/>
              <a:buChar char="○"/>
            </a:pPr>
            <a:r>
              <a:rPr lang="en" sz="1300" dirty="0"/>
              <a:t>Present sketches and diagrams that outline ideas for GUI implementation</a:t>
            </a:r>
            <a:r>
              <a:rPr lang="en" sz="1300" dirty="0" smtClean="0"/>
              <a:t>.</a:t>
            </a:r>
            <a:endParaRPr dirty="0"/>
          </a:p>
          <a:p>
            <a:pPr marL="457200" lvl="0" indent="-317500" rtl="0">
              <a:spcBef>
                <a:spcPts val="0"/>
              </a:spcBef>
              <a:buSzPct val="100000"/>
              <a:buChar char="●"/>
            </a:pPr>
            <a:r>
              <a:rPr lang="en" sz="1400" dirty="0"/>
              <a:t>Develop a clear list of objectives, both self-informational </a:t>
            </a:r>
            <a:r>
              <a:rPr lang="en" sz="1400" dirty="0" smtClean="0"/>
              <a:t>and </a:t>
            </a:r>
            <a:r>
              <a:rPr lang="en" sz="1400" dirty="0"/>
              <a:t>design oriented, to be executed over the next 2 work weeks.</a:t>
            </a:r>
          </a:p>
          <a:p>
            <a:pPr lvl="0" rtl="0">
              <a:spcBef>
                <a:spcPts val="0"/>
              </a:spcBef>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Implementation</a:t>
            </a:r>
          </a:p>
        </p:txBody>
      </p:sp>
      <p:sp>
        <p:nvSpPr>
          <p:cNvPr id="338" name="Shape 338"/>
          <p:cNvSpPr txBox="1">
            <a:spLocks noGrp="1"/>
          </p:cNvSpPr>
          <p:nvPr>
            <p:ph type="body" idx="1"/>
          </p:nvPr>
        </p:nvSpPr>
        <p:spPr>
          <a:xfrm>
            <a:off x="1352291" y="1597875"/>
            <a:ext cx="7030500" cy="2541600"/>
          </a:xfrm>
          <a:prstGeom prst="rect">
            <a:avLst/>
          </a:prstGeom>
        </p:spPr>
        <p:txBody>
          <a:bodyPr wrap="square" lIns="91425" tIns="91425" rIns="91425" bIns="91425" anchor="t" anchorCtr="0">
            <a:noAutofit/>
          </a:bodyPr>
          <a:lstStyle/>
          <a:p>
            <a:pPr lvl="0" rtl="0">
              <a:spcBef>
                <a:spcPts val="0"/>
              </a:spcBef>
              <a:buNone/>
            </a:pPr>
            <a:r>
              <a:rPr lang="en" sz="1400" b="1" dirty="0"/>
              <a:t>Features:</a:t>
            </a:r>
          </a:p>
          <a:p>
            <a:pPr marL="457200" lvl="0" indent="-317500" rtl="0">
              <a:spcBef>
                <a:spcPts val="0"/>
              </a:spcBef>
              <a:buSzPct val="100000"/>
              <a:buChar char="●"/>
            </a:pPr>
            <a:r>
              <a:rPr lang="en" sz="1400" dirty="0"/>
              <a:t>Web GUI allowing for the manipulation and creation of BioNetFit files.</a:t>
            </a:r>
          </a:p>
          <a:p>
            <a:pPr marL="457200" lvl="0" indent="-317500" rtl="0">
              <a:spcBef>
                <a:spcPts val="0"/>
              </a:spcBef>
              <a:buSzPct val="100000"/>
              <a:buChar char="●"/>
            </a:pPr>
            <a:r>
              <a:rPr lang="en" sz="1400" dirty="0"/>
              <a:t>Database to store files created by the user.</a:t>
            </a:r>
          </a:p>
          <a:p>
            <a:pPr marL="457200" lvl="0" indent="-317500" rtl="0">
              <a:spcBef>
                <a:spcPts val="0"/>
              </a:spcBef>
              <a:buSzPct val="100000"/>
              <a:buChar char="●"/>
            </a:pPr>
            <a:r>
              <a:rPr lang="en" sz="1400" dirty="0"/>
              <a:t>Project will be run on a network of computers in order to process large amounts of files at once.</a:t>
            </a:r>
          </a:p>
          <a:p>
            <a:pPr lvl="0">
              <a:spcBef>
                <a:spcPts val="0"/>
              </a:spcBef>
              <a:buNone/>
            </a:pPr>
            <a:r>
              <a:rPr lang="en" sz="1400" b="1" dirty="0"/>
              <a:t>Result:</a:t>
            </a:r>
          </a:p>
          <a:p>
            <a:pPr marL="457200" lvl="0" indent="-317500" rtl="0">
              <a:spcBef>
                <a:spcPts val="0"/>
              </a:spcBef>
              <a:buSzPct val="100000"/>
              <a:buChar char="●"/>
            </a:pPr>
            <a:r>
              <a:rPr lang="en" sz="1400" dirty="0"/>
              <a:t>When fully operational, the project will simulate high-maintenance experiments, saving the client time and money.</a:t>
            </a:r>
          </a:p>
          <a:p>
            <a:pPr lvl="0">
              <a:spcBef>
                <a:spcPts val="0"/>
              </a:spcBef>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1126</Words>
  <Application>Microsoft Office PowerPoint</Application>
  <PresentationFormat>On-screen Show (16:9)</PresentationFormat>
  <Paragraphs>75</Paragraphs>
  <Slides>10</Slides>
  <Notes>10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Maven Pro</vt:lpstr>
      <vt:lpstr>Nunito</vt:lpstr>
      <vt:lpstr>Momentum</vt:lpstr>
      <vt:lpstr>BioNetFit Web Access and GUI Design</vt:lpstr>
      <vt:lpstr>Team U.I. Fit</vt:lpstr>
      <vt:lpstr>Mentor and Client: Dr. Abolfazl Razi</vt:lpstr>
      <vt:lpstr>Client’s Business</vt:lpstr>
      <vt:lpstr>State of BioNetFit</vt:lpstr>
      <vt:lpstr>Problems </vt:lpstr>
      <vt:lpstr>Solution</vt:lpstr>
      <vt:lpstr>Initial Development</vt:lpstr>
      <vt:lpstr>Implementation</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BioNetFit Web Access and GUI Design</dc:title>
  <dc:creator>Tanner Brelje</dc:creator>
  <cp:lastModifiedBy>Tanner Brelje</cp:lastModifiedBy>
  <cp:revision>4</cp:revision>
  <dcterms:modified xsi:type="dcterms:W3CDTF">2017-10-03T06:25:43Z</dcterms:modified>
</cp:coreProperties>
</file>