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2.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5143500" type="screen16x9"/>
  <p:notesSz cx="6858000" cy="9144000"/>
  <p:embeddedFontLst>
    <p:embeddedFont>
      <p:font typeface="Old Standard TT" panose="020B0604020202020204" charset="0"/>
      <p:regular r:id="rId35"/>
      <p:bold r:id="rId36"/>
      <p:italic r:id="rId37"/>
    </p:embeddedFont>
    <p:embeddedFont>
      <p:font typeface="Merriweather" panose="020B0604020202020204" charset="0"/>
      <p:regular r:id="rId38"/>
      <p:bold r:id="rId39"/>
      <p:italic r:id="rId40"/>
      <p:boldItalic r:id="rId41"/>
    </p:embeddedFont>
    <p:embeddedFont>
      <p:font typeface="Roboto" panose="020B060402020202020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unter Rainen" initials="" lastIdx="1" clrIdx="0"/>
  <p:cmAuthor id="1" name="Alexanderia Nelso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514"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8-04-11T00:03:01.429" idx="1">
    <p:pos x="827" y="1865"/>
    <p:text>Maybe put new process on top so its the first thing audience sees?</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8-04-10T23:30:22.295" idx="1">
    <p:pos x="6000" y="0"/>
    <p:text>Image needs to be switched with one that does not say "Hindisight"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Time: about 1-2 minutes</a:t>
            </a:r>
            <a:endParaRPr/>
          </a:p>
          <a:p>
            <a:pPr marL="0" lvl="0" indent="0">
              <a:spcBef>
                <a:spcPts val="0"/>
              </a:spcBef>
              <a:spcAft>
                <a:spcPts val="0"/>
              </a:spcAft>
              <a:buNone/>
            </a:pPr>
            <a:endParaRPr/>
          </a:p>
          <a:p>
            <a:pPr marL="0" lvl="0" indent="0">
              <a:spcBef>
                <a:spcPts val="0"/>
              </a:spcBef>
              <a:spcAft>
                <a:spcPts val="0"/>
              </a:spcAft>
              <a:buNone/>
            </a:pPr>
            <a:r>
              <a:rPr lang="en"/>
              <a:t>Now go on to briefly review the logical architecture of your problem. Frameworks and tools used, overall models or design patterns expressed, and major functional elements in your implemented system. Graphics are highly useful here, as you just sketch out the main “high level functional elements” and walk through how they interact. So for a web app might have a front end (using some frameworks), a back end (using some langs/frameworks/DB), and a hosting solution. Walk through each of these pieces and talk about them briefly.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Shape 1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Time: 2 minutes</a:t>
            </a:r>
            <a:endParaRPr/>
          </a:p>
          <a:p>
            <a:pPr marL="0" lvl="0" indent="0">
              <a:spcBef>
                <a:spcPts val="0"/>
              </a:spcBef>
              <a:spcAft>
                <a:spcPts val="0"/>
              </a:spcAft>
              <a:buNone/>
            </a:pPr>
            <a:endParaRPr/>
          </a:p>
          <a:p>
            <a:pPr marL="0" lvl="0" indent="0">
              <a:spcBef>
                <a:spcPts val="0"/>
              </a:spcBef>
              <a:spcAft>
                <a:spcPts val="0"/>
              </a:spcAft>
              <a:buNone/>
            </a:pPr>
            <a:r>
              <a:rPr lang="en"/>
              <a:t>Now that everyone understands the overall approach and rough structure of your solution, it’s time to provide some implementation detail. This is just an update (and perhaps more evolved detail) on what you presented in introducing your software design plan in DR2. Give us a nice graphic showing what modules/classes/libraries that you wrote, briefly introducing what kinds of tasks each of them is responsible for. A nice way to bring this together is to follow up with a wlak-through of a common use case, tracing through how various steps/actions the user would be taking are passed between and handled by the various modules that you just introduced. Your goal is to give listeners a clear idea of how all of these individual modules that you’ve described work together to produce the overall external behavior required for the system in a clean and obvious way.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 name="Shape 1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Time: 2 minutes</a:t>
            </a:r>
            <a:endParaRPr/>
          </a:p>
          <a:p>
            <a:pPr marL="0" lvl="0" indent="0" rtl="0">
              <a:spcBef>
                <a:spcPts val="0"/>
              </a:spcBef>
              <a:spcAft>
                <a:spcPts val="0"/>
              </a:spcAft>
              <a:buNone/>
            </a:pPr>
            <a:endParaRPr/>
          </a:p>
          <a:p>
            <a:pPr marL="0" lvl="0" indent="0" rtl="0">
              <a:spcBef>
                <a:spcPts val="0"/>
              </a:spcBef>
              <a:spcAft>
                <a:spcPts val="0"/>
              </a:spcAft>
              <a:buNone/>
            </a:pPr>
            <a:r>
              <a:rPr lang="en"/>
              <a:t>Now that everyone understands the overall approach and rough structure of your solution, it’s time to provide some implementation detail. This is just an update (and perhaps more evolved detail) on what you presented in introducing your software design plan in DR2. Give us a nice graphic showing what modules/classes/libraries that you wrote, briefly introducing what kinds of tasks each of them is responsible for. A nice way to bring this together is to follow up with a wlak-through of a common use case, tracing through how various steps/actions the user would be taking are passed between and handled by the various modules that you just introduced. Your goal is to give listeners a clear idea of how all of these individual modules that you’ve described work together to produce the overall external behavior required for the system in a clean and obvious way.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 name="Shape 1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Time: 2 minutes</a:t>
            </a:r>
            <a:endParaRPr/>
          </a:p>
          <a:p>
            <a:pPr marL="0" lvl="0" indent="0" rtl="0">
              <a:spcBef>
                <a:spcPts val="0"/>
              </a:spcBef>
              <a:spcAft>
                <a:spcPts val="0"/>
              </a:spcAft>
              <a:buNone/>
            </a:pPr>
            <a:endParaRPr/>
          </a:p>
          <a:p>
            <a:pPr marL="0" lvl="0" indent="0" rtl="0">
              <a:spcBef>
                <a:spcPts val="0"/>
              </a:spcBef>
              <a:spcAft>
                <a:spcPts val="0"/>
              </a:spcAft>
              <a:buNone/>
            </a:pPr>
            <a:r>
              <a:rPr lang="en"/>
              <a:t>Now that everyone understands the overall approach and rough structure of your solution, it’s time to provide some implementation detail. This is just an update (and perhaps more evolved detail) on what you presented in introducing your software design plan in DR2. Give us a nice graphic showing what modules/classes/libraries that you wrote, briefly introducing what kinds of tasks each of them is responsible for. A nice way to bring this together is to follow up with a wlak-through of a common use case, tracing through how various steps/actions the user would be taking are passed between and handled by the various modules that you just introduced. Your goal is to give listeners a clear idea of how all of these individual modules that you’ve described work together to produce the overall external behavior required for the system in a clean and obvious way.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 name="Shape 2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Shape 2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Shape 2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3" name="Shape 2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Time: &lt; 1 minute</a:t>
            </a:r>
            <a:endParaRPr/>
          </a:p>
          <a:p>
            <a:pPr marL="0" lvl="0" indent="0">
              <a:spcBef>
                <a:spcPts val="0"/>
              </a:spcBef>
              <a:spcAft>
                <a:spcPts val="0"/>
              </a:spcAft>
              <a:buNone/>
            </a:pPr>
            <a:endParaRPr/>
          </a:p>
          <a:p>
            <a:pPr marL="0" lvl="0" indent="0">
              <a:spcBef>
                <a:spcPts val="0"/>
              </a:spcBef>
              <a:spcAft>
                <a:spcPts val="0"/>
              </a:spcAft>
              <a:buNone/>
            </a:pPr>
            <a:r>
              <a:rPr lang="en"/>
              <a:t>The usual. Begin by introducing yourselves briefly: Go through each team member’s name and role(s) on the project, as well as your team name, client, faculty mentor.</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8" name="Shape 24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9" name="Shape 2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6" name="Shape 2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3" name="Shape 2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0" name="Shape 2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7" name="Shape 28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Time: about 2 minutes</a:t>
            </a:r>
            <a:endParaRPr/>
          </a:p>
          <a:p>
            <a:pPr marL="0" lvl="0" indent="0" rtl="0">
              <a:spcBef>
                <a:spcPts val="0"/>
              </a:spcBef>
              <a:spcAft>
                <a:spcPts val="0"/>
              </a:spcAft>
              <a:buNone/>
            </a:pPr>
            <a:endParaRPr/>
          </a:p>
          <a:p>
            <a:pPr marL="0" lvl="0" indent="0" rtl="0">
              <a:spcBef>
                <a:spcPts val="0"/>
              </a:spcBef>
              <a:spcAft>
                <a:spcPts val="0"/>
              </a:spcAft>
              <a:buNone/>
            </a:pPr>
            <a:r>
              <a:rPr lang="en"/>
              <a:t>Since our last design review, we have resolved one challenge and are still in the process of resolving the other challenge. For the edge detection, we have a function that draws a circle of where the abrasion edge is using hard coded values that were found by running the drawing function over multiple images, including ones from different rock types to get a good estimate of a uniform circle on all images. The color segmentation for Rock Type B is almost ready, we just need to compare the numbers we get from our analysis tool with the numbers that our client gave us. If it's within 10 percent of those values, then we will integrate the analysis functions into the final product. If it's not successful, then it will be dropped so that we can focus all of our attention on our Rock Type E analysis tool during the final week of implementation.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4" name="Shape 29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Time: about 2 minutes</a:t>
            </a:r>
            <a:endParaRPr/>
          </a:p>
          <a:p>
            <a:pPr marL="0" lvl="0" indent="0" rtl="0">
              <a:spcBef>
                <a:spcPts val="0"/>
              </a:spcBef>
              <a:spcAft>
                <a:spcPts val="0"/>
              </a:spcAft>
              <a:buNone/>
            </a:pPr>
            <a:endParaRPr/>
          </a:p>
          <a:p>
            <a:pPr marL="0" lvl="0" indent="0" rtl="0">
              <a:spcBef>
                <a:spcPts val="0"/>
              </a:spcBef>
              <a:spcAft>
                <a:spcPts val="0"/>
              </a:spcAft>
              <a:buNone/>
            </a:pPr>
            <a:r>
              <a:rPr lang="en"/>
              <a:t>A new challenge we have is dealing with the dark areas in some of the abrasion images. Some of the images have shadows in the hole and this messes up the accuracy of our analysis tool since it works best in well-lit areas. We're going to try to see if we can increase the accuracy by taking the shadows into account by researching possible ways to remove the shadow so that it can correctly identify areas that have dust, no dust, or are inconclusive. We'll also test a mask that one of our team members made earlier that hasn't been incorporated yet and see if that improves the accuracy. If we reach a dead end by the end of the week, then we will have to drop this.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5" name="Shape 3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Time: about 1 minute</a:t>
            </a:r>
            <a:endParaRPr/>
          </a:p>
          <a:p>
            <a:pPr marL="0" lvl="0" indent="0">
              <a:spcBef>
                <a:spcPts val="0"/>
              </a:spcBef>
              <a:spcAft>
                <a:spcPts val="0"/>
              </a:spcAft>
              <a:buNone/>
            </a:pPr>
            <a:endParaRPr/>
          </a:p>
          <a:p>
            <a:pPr marL="0" lvl="0" indent="0">
              <a:spcBef>
                <a:spcPts val="0"/>
              </a:spcBef>
              <a:spcAft>
                <a:spcPts val="0"/>
              </a:spcAft>
              <a:buNone/>
            </a:pPr>
            <a:r>
              <a:rPr lang="en"/>
              <a:t>This is our current development schedule. The dark green bars indicate how far along we are in the task and the red is how long the task will ideally take to complete. Since last time, we've wrapped up the task for finding the center of the abrasion and finished with our MVP. We're working on improving the accuracy of our MVP and hoping to have a fully working Rock Type B analysis tool so that we can integrate into our MVP and test it.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3" name="Shape 31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There are three areas of testing we plan to use to ensure a reliable and robust product. </a:t>
            </a:r>
            <a:endParaRPr/>
          </a:p>
          <a:p>
            <a:pPr marL="0" lvl="0" indent="0">
              <a:spcBef>
                <a:spcPts val="0"/>
              </a:spcBef>
              <a:spcAft>
                <a:spcPts val="0"/>
              </a:spcAft>
              <a:buNone/>
            </a:pPr>
            <a:endParaRPr/>
          </a:p>
          <a:p>
            <a:pPr marL="0" lvl="0" indent="457200">
              <a:spcBef>
                <a:spcPts val="0"/>
              </a:spcBef>
              <a:spcAft>
                <a:spcPts val="0"/>
              </a:spcAft>
              <a:buNone/>
            </a:pPr>
            <a:r>
              <a:rPr lang="en"/>
              <a:t>First, we will be using unit tests on our image processing, and analysis algorithms. Each of these algorithms can be tested against one or multiple images, and compare the output to values that we expect. As such, these test will increase the accuracy of these algorithms, and bring them in line with the outputs we expect from our clients (JPL) analysis of these images. Currently we have after image processing, our analysis algorithms are within the 10% range that we set for our analysis and JPL’s analysis.</a:t>
            </a:r>
            <a:endParaRPr/>
          </a:p>
          <a:p>
            <a:pPr marL="0" lvl="0" indent="0">
              <a:spcBef>
                <a:spcPts val="0"/>
              </a:spcBef>
              <a:spcAft>
                <a:spcPts val="0"/>
              </a:spcAft>
              <a:buNone/>
            </a:pPr>
            <a:endParaRPr/>
          </a:p>
          <a:p>
            <a:pPr marL="0" lvl="0" indent="457200">
              <a:spcBef>
                <a:spcPts val="0"/>
              </a:spcBef>
              <a:spcAft>
                <a:spcPts val="0"/>
              </a:spcAft>
              <a:buNone/>
            </a:pPr>
            <a:r>
              <a:rPr lang="en"/>
              <a:t>Next we will be using integration testing to make sure that the pipelines between our modules are working correctly, and that data is being passed between them correctly. These tests will mainly focus on the integration between the GUI and the Control as this is the only pipe that problems can occur within the system.</a:t>
            </a:r>
            <a:endParaRPr/>
          </a:p>
          <a:p>
            <a:pPr marL="0" lvl="0" indent="0">
              <a:spcBef>
                <a:spcPts val="0"/>
              </a:spcBef>
              <a:spcAft>
                <a:spcPts val="0"/>
              </a:spcAft>
              <a:buNone/>
            </a:pPr>
            <a:endParaRPr/>
          </a:p>
          <a:p>
            <a:pPr marL="0" lvl="0" indent="457200" rtl="0">
              <a:spcBef>
                <a:spcPts val="0"/>
              </a:spcBef>
              <a:spcAft>
                <a:spcPts val="0"/>
              </a:spcAft>
              <a:buNone/>
            </a:pPr>
            <a:r>
              <a:rPr lang="en"/>
              <a:t>Finally, we will be doing usability testing with our client to help create a more fluid GUI. While we are able to use our GUI in its current state, this can often led to scenarios where others, specifically the client, will have a difficult time operating the GUI. As a result getting feedback about the GUI from the people who will be using it is a must. To do so we will have our users at JPL run batches of images and get feedback about how comfortable the GUI was to operate or what could be added in the future to make operation easier. This will lead to a more usable system for our client and make our GUI more robust in general.</a:t>
            </a:r>
            <a:endParaRPr/>
          </a:p>
          <a:p>
            <a:pPr marL="0" lvl="0" indent="457200" rtl="0">
              <a:spcBef>
                <a:spcPts val="0"/>
              </a:spcBef>
              <a:spcAft>
                <a:spcPts val="0"/>
              </a:spcAft>
              <a:buNone/>
            </a:pPr>
            <a:endParaRPr/>
          </a:p>
          <a:p>
            <a:pPr marL="0" lvl="0" indent="457200">
              <a:spcBef>
                <a:spcPts val="0"/>
              </a:spcBef>
              <a:spcAft>
                <a:spcPts val="0"/>
              </a:spcAft>
              <a:buNone/>
            </a:pPr>
            <a:r>
              <a:rPr lang="en"/>
              <a:t>This concludes my ted talk on testing.</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Time: 2-3 minutes, depending on domain complexity</a:t>
            </a:r>
            <a:endParaRPr/>
          </a:p>
          <a:p>
            <a:pPr marL="0" lvl="0" indent="0">
              <a:spcBef>
                <a:spcPts val="0"/>
              </a:spcBef>
              <a:spcAft>
                <a:spcPts val="0"/>
              </a:spcAft>
              <a:buNone/>
            </a:pPr>
            <a:endParaRPr/>
          </a:p>
          <a:p>
            <a:pPr marL="0" lvl="0" indent="0">
              <a:spcBef>
                <a:spcPts val="0"/>
              </a:spcBef>
              <a:spcAft>
                <a:spcPts val="0"/>
              </a:spcAft>
              <a:buNone/>
            </a:pPr>
            <a:r>
              <a:rPr lang="en"/>
              <a:t>Begin by talking about the overall business area that your client is in: introduce the area, explain briefly how it works, and try to give some motivating info on how big/active/important that sector is, e.g., how many people work in the area, how many people does it affect, how many use products like this, how much money is in it… anything of that sort that makes it clear that it’s avital problem. If it’s a complex area, graphics that help you explain processes, entites or process flows relevant to understanding how business in this sector works can help support you. THEN introduce your sponsor and the organization they’re attached to, and say how they and their organization contribute within the larger picture of the sector you intro’d. What do they produce, how does it fit into that larger sector, and what is the volume/importance/user base of their part? What is the process by which your client produces whatever data/product that they are producing?</a:t>
            </a:r>
            <a:endParaRPr/>
          </a:p>
          <a:p>
            <a:pPr marL="0" lvl="0" indent="0">
              <a:spcBef>
                <a:spcPts val="0"/>
              </a:spcBef>
              <a:spcAft>
                <a:spcPts val="0"/>
              </a:spcAft>
              <a:buNone/>
            </a:pPr>
            <a:endParaRPr/>
          </a:p>
          <a:p>
            <a:pPr marL="0" lvl="0" indent="0">
              <a:spcBef>
                <a:spcPts val="0"/>
              </a:spcBef>
              <a:spcAft>
                <a:spcPts val="0"/>
              </a:spcAft>
              <a:buNone/>
            </a:pPr>
            <a:r>
              <a:rPr lang="en"/>
              <a:t>Now are you ready to go on to describe the problem: what’s broken, why you were hired. This should be easy if you’ve already described the workflow/dynamics of how your client’s production/business process works: you then just have to explain what’s bad/inefficient about it. Describe the problem in overall terms briefly, then get down to bulleting out a few specific things that are not satisfactory. By the end of this, your audience should be really clear on what needs fixing.</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0" name="Shape 3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From our Image processing/analysis unit testing we expect to refine our image processing algorithms as we compare our results to more of our clients analysis. As such, we will be responding to those tests iteratively and as the need arises.</a:t>
            </a:r>
            <a:endParaRPr/>
          </a:p>
          <a:p>
            <a:pPr marL="0" lvl="0" indent="0">
              <a:spcBef>
                <a:spcPts val="0"/>
              </a:spcBef>
              <a:spcAft>
                <a:spcPts val="0"/>
              </a:spcAft>
              <a:buNone/>
            </a:pPr>
            <a:endParaRPr/>
          </a:p>
          <a:p>
            <a:pPr marL="0" lvl="0" indent="0">
              <a:spcBef>
                <a:spcPts val="0"/>
              </a:spcBef>
              <a:spcAft>
                <a:spcPts val="0"/>
              </a:spcAft>
              <a:buNone/>
            </a:pPr>
            <a:r>
              <a:rPr lang="en"/>
              <a:t>The errors in communication between modules will be handled as they arise. This will primarily focus on erroneous data being passed between modules, or if there is a change in the data being passed between modules. </a:t>
            </a:r>
            <a:endParaRPr/>
          </a:p>
          <a:p>
            <a:pPr marL="0" lvl="0" indent="0">
              <a:spcBef>
                <a:spcPts val="0"/>
              </a:spcBef>
              <a:spcAft>
                <a:spcPts val="0"/>
              </a:spcAft>
              <a:buNone/>
            </a:pPr>
            <a:endParaRPr/>
          </a:p>
          <a:p>
            <a:pPr marL="0" lvl="0" indent="0">
              <a:spcBef>
                <a:spcPts val="0"/>
              </a:spcBef>
              <a:spcAft>
                <a:spcPts val="0"/>
              </a:spcAft>
              <a:buNone/>
            </a:pPr>
            <a:r>
              <a:rPr lang="en"/>
              <a:t>As we will need to both send our program to JPL, allow them time to test it, and then have that feedback sent back. This will give us time to focus on fixing other problems with the code, until we get JPL’s requested adjustments back. Once we receive those, there will be a week long period solely focusing on the GUI.</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7" name="Shape 32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Time: &lt; 1 minute</a:t>
            </a:r>
            <a:endParaRPr/>
          </a:p>
          <a:p>
            <a:pPr marL="0" lvl="0" indent="0">
              <a:spcBef>
                <a:spcPts val="0"/>
              </a:spcBef>
              <a:spcAft>
                <a:spcPts val="0"/>
              </a:spcAft>
              <a:buNone/>
            </a:pPr>
            <a:endParaRPr/>
          </a:p>
          <a:p>
            <a:pPr marL="0" lvl="0" indent="0">
              <a:spcBef>
                <a:spcPts val="0"/>
              </a:spcBef>
              <a:spcAft>
                <a:spcPts val="0"/>
              </a:spcAft>
              <a:buNone/>
            </a:pPr>
            <a:r>
              <a:rPr lang="en"/>
              <a:t>Finish your talk by providing a solid summary of your presentation: This is where you wrap it all up nicely and bring it all together. Start by briefly restating the importance of the domain, your client’s business and processes and what was inefficient about them. Then review your solution vision, and go on to skim over the key highlights you presented in this DR; do NOT review the details of those topics, just review what you talked about and the overall outcomes. End your conclusion with a sentence or two about what you’ll be focusing on in the last few weeks of the project, and say something about how your client is reacting to the prototype that you’ve delivered for testing and refinement. End the presentation with an energetic note that (hopefully) can now speculate confidently on the fantastic and revolutionary impacts your software product is going to have on how the client does business.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4" name="Shape 3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 name="Shape 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Shape 10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Time: about 1 minute</a:t>
            </a:r>
            <a:endParaRPr/>
          </a:p>
          <a:p>
            <a:pPr marL="0" lvl="0" indent="0">
              <a:spcBef>
                <a:spcPts val="0"/>
              </a:spcBef>
              <a:spcAft>
                <a:spcPts val="0"/>
              </a:spcAft>
              <a:buNone/>
            </a:pPr>
            <a:endParaRPr/>
          </a:p>
          <a:p>
            <a:pPr marL="0" lvl="0" indent="0">
              <a:spcBef>
                <a:spcPts val="0"/>
              </a:spcBef>
              <a:spcAft>
                <a:spcPts val="0"/>
              </a:spcAft>
              <a:buNone/>
            </a:pPr>
            <a:r>
              <a:rPr lang="en"/>
              <a:t>Start with a brief review of your requirements: look at the requirements acquisition discussion you presented in the last DR, and condense that down to a slide of condensed key requirements, and walk through them to remind the audience of specific capabilities that you’d required for the product. Just helps to remind the audience what to look for in your implementation.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Shape 10"/>
          <p:cNvSpPr/>
          <p:nvPr/>
        </p:nvSpPr>
        <p:spPr>
          <a:xfrm>
            <a:off x="-125" y="0"/>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Shape 11"/>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2" name="Shape 12"/>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13" name="Shape 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Shape 55"/>
          <p:cNvSpPr txBox="1">
            <a:spLocks noGrp="1"/>
          </p:cNvSpPr>
          <p:nvPr>
            <p:ph type="title" hasCustomPrompt="1"/>
          </p:nvPr>
        </p:nvSpPr>
        <p:spPr>
          <a:xfrm>
            <a:off x="311750" y="831175"/>
            <a:ext cx="5334900" cy="12447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6" name="Shape 56"/>
          <p:cNvSpPr txBox="1">
            <a:spLocks noGrp="1"/>
          </p:cNvSpPr>
          <p:nvPr>
            <p:ph type="body" idx="1"/>
          </p:nvPr>
        </p:nvSpPr>
        <p:spPr>
          <a:xfrm>
            <a:off x="311700" y="2121425"/>
            <a:ext cx="5334900" cy="9426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57" name="Shape 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Shape 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Shape 15"/>
          <p:cNvSpPr/>
          <p:nvPr/>
        </p:nvSpPr>
        <p:spPr>
          <a:xfrm>
            <a:off x="0" y="48099"/>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Shape 16"/>
          <p:cNvSpPr/>
          <p:nvPr/>
        </p:nvSpPr>
        <p:spPr>
          <a:xfrm>
            <a:off x="0" y="0"/>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Shape 17"/>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Shape 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Shape 20"/>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21"/>
          <p:cNvSpPr/>
          <p:nvPr/>
        </p:nvSpPr>
        <p:spPr>
          <a:xfrm>
            <a:off x="0" y="44125"/>
            <a:ext cx="4313625" cy="4399375"/>
          </a:xfrm>
          <a:custGeom>
            <a:avLst/>
            <a:gdLst/>
            <a:ahLst/>
            <a:cxnLst/>
            <a:rect l="0" t="0" r="0" b="0"/>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Shape 22"/>
          <p:cNvSpPr/>
          <p:nvPr/>
        </p:nvSpPr>
        <p:spPr>
          <a:xfrm>
            <a:off x="-125" y="0"/>
            <a:ext cx="4316900" cy="4395600"/>
          </a:xfrm>
          <a:custGeom>
            <a:avLst/>
            <a:gdLst/>
            <a:ahLst/>
            <a:cxnLst/>
            <a:rect l="0" t="0" r="0" b="0"/>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Shape 23"/>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 name="Shape 24"/>
          <p:cNvSpPr txBox="1">
            <a:spLocks noGrp="1"/>
          </p:cNvSpPr>
          <p:nvPr>
            <p:ph type="body" idx="1"/>
          </p:nvPr>
        </p:nvSpPr>
        <p:spPr>
          <a:xfrm>
            <a:off x="4644675" y="500925"/>
            <a:ext cx="4166400" cy="40986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5" name="Shape 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Shape 27"/>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 name="Shape 2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Shape 29"/>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Shape 30"/>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Shape 33"/>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Shape 34"/>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Shape 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Shape 37"/>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 name="Shape 38"/>
          <p:cNvSpPr txBox="1">
            <a:spLocks noGrp="1"/>
          </p:cNvSpPr>
          <p:nvPr>
            <p:ph type="title"/>
          </p:nvPr>
        </p:nvSpPr>
        <p:spPr>
          <a:xfrm>
            <a:off x="311725" y="500925"/>
            <a:ext cx="3127500" cy="18291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9" name="Shape 39"/>
          <p:cNvSpPr txBox="1">
            <a:spLocks noGrp="1"/>
          </p:cNvSpPr>
          <p:nvPr>
            <p:ph type="body" idx="1"/>
          </p:nvPr>
        </p:nvSpPr>
        <p:spPr>
          <a:xfrm>
            <a:off x="311700" y="2390650"/>
            <a:ext cx="3127500" cy="22980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311675" y="798600"/>
            <a:ext cx="6247800" cy="3546300"/>
          </a:xfrm>
          <a:prstGeom prst="rect">
            <a:avLst/>
          </a:prstGeom>
        </p:spPr>
        <p:txBody>
          <a:bodyPr spcFirstLastPara="1" wrap="square" lIns="91425" tIns="91425" rIns="91425" bIns="91425" anchor="ctr"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Shape 45"/>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 name="Shape 46"/>
          <p:cNvSpPr txBox="1">
            <a:spLocks noGrp="1"/>
          </p:cNvSpPr>
          <p:nvPr>
            <p:ph type="title"/>
          </p:nvPr>
        </p:nvSpPr>
        <p:spPr>
          <a:xfrm>
            <a:off x="311300" y="500925"/>
            <a:ext cx="3704400" cy="20496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Shape 47"/>
          <p:cNvSpPr txBox="1">
            <a:spLocks noGrp="1"/>
          </p:cNvSpPr>
          <p:nvPr>
            <p:ph type="subTitle" idx="1"/>
          </p:nvPr>
        </p:nvSpPr>
        <p:spPr>
          <a:xfrm>
            <a:off x="304800" y="2626725"/>
            <a:ext cx="3704400" cy="9267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48" name="Shape 48"/>
          <p:cNvSpPr txBox="1">
            <a:spLocks noGrp="1"/>
          </p:cNvSpPr>
          <p:nvPr>
            <p:ph type="body" idx="2"/>
          </p:nvPr>
        </p:nvSpPr>
        <p:spPr>
          <a:xfrm>
            <a:off x="4879025" y="500925"/>
            <a:ext cx="3954000" cy="4111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Shape 51"/>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 name="Shape 52"/>
          <p:cNvSpPr txBox="1">
            <a:spLocks noGrp="1"/>
          </p:cNvSpPr>
          <p:nvPr>
            <p:ph type="body" idx="1"/>
          </p:nvPr>
        </p:nvSpPr>
        <p:spPr>
          <a:xfrm>
            <a:off x="311700" y="4521400"/>
            <a:ext cx="7979400" cy="460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Shape 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comments" Target="../comments/commen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s://mars.nasa.gov/programmissions/missions/present/2003/"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hyperlink" Target="https://mars.nasa.gov/mars2020/mission/rover/" TargetMode="External"/><Relationship Id="rId5" Type="http://schemas.openxmlformats.org/officeDocument/2006/relationships/hyperlink" Target="https://www.jpl.nasa.gov" TargetMode="External"/><Relationship Id="rId4" Type="http://schemas.openxmlformats.org/officeDocument/2006/relationships/hyperlink" Target="https://en.wikipedia.org/wiki/Mars_Pathfinde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comments" Target="../comments/comment1.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5.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Team Hindsight</a:t>
            </a:r>
            <a:endParaRPr/>
          </a:p>
        </p:txBody>
      </p:sp>
      <p:sp>
        <p:nvSpPr>
          <p:cNvPr id="65" name="Shape 65"/>
          <p:cNvSpPr txBox="1">
            <a:spLocks noGrp="1"/>
          </p:cNvSpPr>
          <p:nvPr>
            <p:ph type="subTitle" idx="1"/>
          </p:nvPr>
        </p:nvSpPr>
        <p:spPr>
          <a:xfrm>
            <a:off x="311700" y="1878560"/>
            <a:ext cx="4242600" cy="7383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Design Review III</a:t>
            </a:r>
            <a:endParaRPr/>
          </a:p>
        </p:txBody>
      </p:sp>
      <p:sp>
        <p:nvSpPr>
          <p:cNvPr id="66" name="Shape 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a:t>
            </a:fld>
            <a:endParaRPr/>
          </a:p>
        </p:txBody>
      </p:sp>
      <p:pic>
        <p:nvPicPr>
          <p:cNvPr id="67" name="Shape 67"/>
          <p:cNvPicPr preferRelativeResize="0"/>
          <p:nvPr/>
        </p:nvPicPr>
        <p:blipFill>
          <a:blip r:embed="rId3">
            <a:alphaModFix/>
          </a:blip>
          <a:stretch>
            <a:fillRect/>
          </a:stretch>
        </p:blipFill>
        <p:spPr>
          <a:xfrm>
            <a:off x="7228025" y="2021500"/>
            <a:ext cx="1888925" cy="18889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Architecture Overview</a:t>
            </a:r>
            <a:endParaRPr/>
          </a:p>
        </p:txBody>
      </p:sp>
      <p:sp>
        <p:nvSpPr>
          <p:cNvPr id="159" name="Shape 1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10</a:t>
            </a:fld>
            <a:endParaRPr/>
          </a:p>
        </p:txBody>
      </p:sp>
      <p:pic>
        <p:nvPicPr>
          <p:cNvPr id="160" name="Shape 160"/>
          <p:cNvPicPr preferRelativeResize="0"/>
          <p:nvPr/>
        </p:nvPicPr>
        <p:blipFill>
          <a:blip r:embed="rId3">
            <a:alphaModFix/>
          </a:blip>
          <a:stretch>
            <a:fillRect/>
          </a:stretch>
        </p:blipFill>
        <p:spPr>
          <a:xfrm>
            <a:off x="182057" y="1324375"/>
            <a:ext cx="5065468" cy="3514975"/>
          </a:xfrm>
          <a:prstGeom prst="rect">
            <a:avLst/>
          </a:prstGeom>
          <a:noFill/>
          <a:ln>
            <a:noFill/>
          </a:ln>
        </p:spPr>
      </p:pic>
      <p:sp>
        <p:nvSpPr>
          <p:cNvPr id="161" name="Shape 161"/>
          <p:cNvSpPr txBox="1">
            <a:spLocks noGrp="1"/>
          </p:cNvSpPr>
          <p:nvPr>
            <p:ph type="body" idx="2"/>
          </p:nvPr>
        </p:nvSpPr>
        <p:spPr>
          <a:xfrm>
            <a:off x="5137200" y="1505700"/>
            <a:ext cx="3999900" cy="3076200"/>
          </a:xfrm>
          <a:prstGeom prst="rect">
            <a:avLst/>
          </a:prstGeom>
        </p:spPr>
        <p:txBody>
          <a:bodyPr spcFirstLastPara="1" wrap="square" lIns="91425" tIns="91425" rIns="91425" bIns="91425" anchor="t" anchorCtr="0">
            <a:noAutofit/>
          </a:bodyPr>
          <a:lstStyle/>
          <a:p>
            <a:pPr marL="457200" lvl="0" indent="-349250" rtl="0">
              <a:spcBef>
                <a:spcPts val="0"/>
              </a:spcBef>
              <a:spcAft>
                <a:spcPts val="0"/>
              </a:spcAft>
              <a:buClr>
                <a:srgbClr val="000000"/>
              </a:buClr>
              <a:buSzPts val="1900"/>
              <a:buFont typeface="Arial"/>
              <a:buChar char="●"/>
            </a:pPr>
            <a:r>
              <a:rPr lang="en" sz="1900">
                <a:solidFill>
                  <a:srgbClr val="000000"/>
                </a:solidFill>
                <a:latin typeface="Arial"/>
                <a:ea typeface="Arial"/>
                <a:cs typeface="Arial"/>
                <a:sym typeface="Arial"/>
              </a:rPr>
              <a:t>Model View Controller (MVC)</a:t>
            </a:r>
            <a:endParaRPr sz="1900">
              <a:solidFill>
                <a:srgbClr val="000000"/>
              </a:solidFill>
              <a:latin typeface="Arial"/>
              <a:ea typeface="Arial"/>
              <a:cs typeface="Arial"/>
              <a:sym typeface="Arial"/>
            </a:endParaRPr>
          </a:p>
          <a:p>
            <a:pPr marL="914400" lvl="1" indent="-323850" rtl="0">
              <a:spcBef>
                <a:spcPts val="0"/>
              </a:spcBef>
              <a:spcAft>
                <a:spcPts val="0"/>
              </a:spcAft>
              <a:buClr>
                <a:srgbClr val="000000"/>
              </a:buClr>
              <a:buSzPts val="1500"/>
              <a:buFont typeface="Arial"/>
              <a:buChar char="○"/>
            </a:pPr>
            <a:r>
              <a:rPr lang="en" sz="1500">
                <a:solidFill>
                  <a:srgbClr val="000000"/>
                </a:solidFill>
                <a:latin typeface="Arial"/>
                <a:ea typeface="Arial"/>
                <a:cs typeface="Arial"/>
                <a:sym typeface="Arial"/>
              </a:rPr>
              <a:t>Graphical User Interface integration</a:t>
            </a:r>
            <a:endParaRPr sz="1500">
              <a:solidFill>
                <a:srgbClr val="000000"/>
              </a:solidFill>
              <a:latin typeface="Arial"/>
              <a:ea typeface="Arial"/>
              <a:cs typeface="Arial"/>
              <a:sym typeface="Arial"/>
            </a:endParaRPr>
          </a:p>
          <a:p>
            <a:pPr marL="914400" lvl="1" indent="-323850" rtl="0">
              <a:spcBef>
                <a:spcPts val="0"/>
              </a:spcBef>
              <a:spcAft>
                <a:spcPts val="0"/>
              </a:spcAft>
              <a:buClr>
                <a:srgbClr val="000000"/>
              </a:buClr>
              <a:buSzPts val="1500"/>
              <a:buFont typeface="Arial"/>
              <a:buChar char="○"/>
            </a:pPr>
            <a:r>
              <a:rPr lang="en" sz="1500">
                <a:solidFill>
                  <a:srgbClr val="000000"/>
                </a:solidFill>
                <a:latin typeface="Arial"/>
                <a:ea typeface="Arial"/>
                <a:cs typeface="Arial"/>
                <a:sym typeface="Arial"/>
              </a:rPr>
              <a:t>Logic Separation</a:t>
            </a:r>
            <a:endParaRPr sz="1500">
              <a:solidFill>
                <a:srgbClr val="000000"/>
              </a:solidFill>
              <a:latin typeface="Arial"/>
              <a:ea typeface="Arial"/>
              <a:cs typeface="Arial"/>
              <a:sym typeface="Arial"/>
            </a:endParaRPr>
          </a:p>
          <a:p>
            <a:pPr marL="914400" lvl="1" indent="-323850" rtl="0">
              <a:spcBef>
                <a:spcPts val="0"/>
              </a:spcBef>
              <a:spcAft>
                <a:spcPts val="0"/>
              </a:spcAft>
              <a:buClr>
                <a:srgbClr val="000000"/>
              </a:buClr>
              <a:buSzPts val="1500"/>
              <a:buFont typeface="Arial"/>
              <a:buChar char="○"/>
            </a:pPr>
            <a:r>
              <a:rPr lang="en" sz="1500">
                <a:solidFill>
                  <a:srgbClr val="000000"/>
                </a:solidFill>
                <a:latin typeface="Arial"/>
                <a:ea typeface="Arial"/>
                <a:cs typeface="Arial"/>
                <a:sym typeface="Arial"/>
              </a:rPr>
              <a:t>Parallel Development</a:t>
            </a:r>
            <a:endParaRPr sz="1500">
              <a:solidFill>
                <a:srgbClr val="000000"/>
              </a:solidFill>
              <a:latin typeface="Arial"/>
              <a:ea typeface="Arial"/>
              <a:cs typeface="Arial"/>
              <a:sym typeface="Arial"/>
            </a:endParaRPr>
          </a:p>
          <a:p>
            <a:pPr marL="0" lvl="0" indent="0">
              <a:spcBef>
                <a:spcPts val="1600"/>
              </a:spcBef>
              <a:spcAft>
                <a:spcPts val="0"/>
              </a:spcAft>
              <a:buNone/>
            </a:pPr>
            <a:endParaRPr sz="1400">
              <a:solidFill>
                <a:srgbClr val="000000"/>
              </a:solidFill>
            </a:endParaRPr>
          </a:p>
          <a:p>
            <a:pPr marL="0" lvl="0" indent="0">
              <a:spcBef>
                <a:spcPts val="1600"/>
              </a:spcBef>
              <a:spcAft>
                <a:spcPts val="1600"/>
              </a:spcAft>
              <a:buNone/>
            </a:pPr>
            <a:endParaRPr sz="1900">
              <a:solidFill>
                <a:srgbClr val="000000"/>
              </a:solidFill>
              <a:latin typeface="Arial"/>
              <a:ea typeface="Arial"/>
              <a:cs typeface="Arial"/>
              <a:sym typeface="Arial"/>
            </a:endParaRPr>
          </a:p>
        </p:txBody>
      </p:sp>
      <p:sp>
        <p:nvSpPr>
          <p:cNvPr id="162" name="Shape 162"/>
          <p:cNvSpPr txBox="1"/>
          <p:nvPr/>
        </p:nvSpPr>
        <p:spPr>
          <a:xfrm>
            <a:off x="277950" y="4815625"/>
            <a:ext cx="5065500" cy="30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i="1"/>
              <a:t>Figure 7.0. High level architecture of the processing pipeline</a:t>
            </a:r>
            <a:endParaRPr sz="1100" i="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Implementation</a:t>
            </a:r>
            <a:endParaRPr/>
          </a:p>
        </p:txBody>
      </p:sp>
      <p:sp>
        <p:nvSpPr>
          <p:cNvPr id="168" name="Shape 168"/>
          <p:cNvSpPr txBox="1">
            <a:spLocks noGrp="1"/>
          </p:cNvSpPr>
          <p:nvPr>
            <p:ph type="body" idx="4294967295"/>
          </p:nvPr>
        </p:nvSpPr>
        <p:spPr>
          <a:xfrm>
            <a:off x="311725" y="1221150"/>
            <a:ext cx="4166400" cy="17415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en" sz="1800">
                <a:solidFill>
                  <a:srgbClr val="000000"/>
                </a:solidFill>
                <a:latin typeface="Arial"/>
                <a:ea typeface="Arial"/>
                <a:cs typeface="Arial"/>
                <a:sym typeface="Arial"/>
              </a:rPr>
              <a:t>Model:</a:t>
            </a:r>
            <a:endParaRPr sz="1800">
              <a:solidFill>
                <a:srgbClr val="000000"/>
              </a:solidFill>
              <a:latin typeface="Arial"/>
              <a:ea typeface="Arial"/>
              <a:cs typeface="Arial"/>
              <a:sym typeface="Arial"/>
            </a:endParaRPr>
          </a:p>
          <a:p>
            <a:pPr marL="457200" lvl="0" indent="-317500" rtl="0">
              <a:lnSpc>
                <a:spcPct val="100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Image</a:t>
            </a:r>
            <a:endParaRPr sz="1400">
              <a:solidFill>
                <a:srgbClr val="000000"/>
              </a:solidFill>
              <a:latin typeface="Arial"/>
              <a:ea typeface="Arial"/>
              <a:cs typeface="Arial"/>
              <a:sym typeface="Arial"/>
            </a:endParaRPr>
          </a:p>
          <a:p>
            <a:pPr marL="457200" lvl="0" indent="-317500" rtl="0">
              <a:lnSpc>
                <a:spcPct val="100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Communicates with Controller through return values</a:t>
            </a:r>
            <a:endParaRPr sz="1400">
              <a:solidFill>
                <a:srgbClr val="000000"/>
              </a:solidFill>
              <a:latin typeface="Arial"/>
              <a:ea typeface="Arial"/>
              <a:cs typeface="Arial"/>
              <a:sym typeface="Arial"/>
            </a:endParaRPr>
          </a:p>
          <a:p>
            <a:pPr marL="457200" lvl="0" indent="-317500" rtl="0">
              <a:lnSpc>
                <a:spcPct val="100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Uses third party libraries</a:t>
            </a:r>
            <a:endParaRPr sz="1400">
              <a:solidFill>
                <a:srgbClr val="000000"/>
              </a:solidFill>
              <a:latin typeface="Arial"/>
              <a:ea typeface="Arial"/>
              <a:cs typeface="Arial"/>
              <a:sym typeface="Arial"/>
            </a:endParaRPr>
          </a:p>
          <a:p>
            <a:pPr marL="914400" lvl="1" indent="-317500" rtl="0">
              <a:lnSpc>
                <a:spcPct val="100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Numpy</a:t>
            </a:r>
            <a:endParaRPr sz="1400">
              <a:solidFill>
                <a:srgbClr val="000000"/>
              </a:solidFill>
              <a:latin typeface="Arial"/>
              <a:ea typeface="Arial"/>
              <a:cs typeface="Arial"/>
              <a:sym typeface="Arial"/>
            </a:endParaRPr>
          </a:p>
          <a:p>
            <a:pPr marL="914400" lvl="1" indent="-317500" rtl="0">
              <a:lnSpc>
                <a:spcPct val="100000"/>
              </a:lnSpc>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OpenCV</a:t>
            </a:r>
            <a:endParaRPr sz="1400">
              <a:solidFill>
                <a:srgbClr val="000000"/>
              </a:solidFill>
              <a:latin typeface="Arial"/>
              <a:ea typeface="Arial"/>
              <a:cs typeface="Arial"/>
              <a:sym typeface="Arial"/>
            </a:endParaRPr>
          </a:p>
          <a:p>
            <a:pPr marL="0" lvl="0" indent="0">
              <a:spcBef>
                <a:spcPts val="0"/>
              </a:spcBef>
              <a:spcAft>
                <a:spcPts val="1600"/>
              </a:spcAft>
              <a:buNone/>
            </a:pPr>
            <a:endParaRPr>
              <a:solidFill>
                <a:srgbClr val="000000"/>
              </a:solidFill>
            </a:endParaRPr>
          </a:p>
        </p:txBody>
      </p:sp>
      <p:sp>
        <p:nvSpPr>
          <p:cNvPr id="169" name="Shape 1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11</a:t>
            </a:fld>
            <a:endParaRPr/>
          </a:p>
        </p:txBody>
      </p:sp>
      <p:pic>
        <p:nvPicPr>
          <p:cNvPr id="170" name="Shape 170"/>
          <p:cNvPicPr preferRelativeResize="0"/>
          <p:nvPr/>
        </p:nvPicPr>
        <p:blipFill rotWithShape="1">
          <a:blip r:embed="rId3">
            <a:alphaModFix/>
          </a:blip>
          <a:srcRect l="22107" t="34411" r="36722" b="20671"/>
          <a:stretch/>
        </p:blipFill>
        <p:spPr>
          <a:xfrm>
            <a:off x="370624" y="2962649"/>
            <a:ext cx="1781850" cy="1626476"/>
          </a:xfrm>
          <a:prstGeom prst="rect">
            <a:avLst/>
          </a:prstGeom>
          <a:noFill/>
          <a:ln>
            <a:noFill/>
          </a:ln>
        </p:spPr>
      </p:pic>
      <p:pic>
        <p:nvPicPr>
          <p:cNvPr id="171" name="Shape 171"/>
          <p:cNvPicPr preferRelativeResize="0"/>
          <p:nvPr/>
        </p:nvPicPr>
        <p:blipFill rotWithShape="1">
          <a:blip r:embed="rId4">
            <a:alphaModFix/>
          </a:blip>
          <a:srcRect l="30102" t="23255" r="34755" b="25967"/>
          <a:stretch/>
        </p:blipFill>
        <p:spPr>
          <a:xfrm>
            <a:off x="3431875" y="2962651"/>
            <a:ext cx="1688545" cy="1626471"/>
          </a:xfrm>
          <a:prstGeom prst="rect">
            <a:avLst/>
          </a:prstGeom>
          <a:noFill/>
          <a:ln>
            <a:noFill/>
          </a:ln>
        </p:spPr>
      </p:pic>
      <p:pic>
        <p:nvPicPr>
          <p:cNvPr id="172" name="Shape 172"/>
          <p:cNvPicPr preferRelativeResize="0"/>
          <p:nvPr/>
        </p:nvPicPr>
        <p:blipFill rotWithShape="1">
          <a:blip r:embed="rId5">
            <a:alphaModFix/>
          </a:blip>
          <a:srcRect l="16214" t="5060" r="4727" b="10458"/>
          <a:stretch/>
        </p:blipFill>
        <p:spPr>
          <a:xfrm>
            <a:off x="6636326" y="3038850"/>
            <a:ext cx="1960749" cy="1626474"/>
          </a:xfrm>
          <a:prstGeom prst="rect">
            <a:avLst/>
          </a:prstGeom>
          <a:noFill/>
          <a:ln>
            <a:noFill/>
          </a:ln>
        </p:spPr>
      </p:pic>
      <p:sp>
        <p:nvSpPr>
          <p:cNvPr id="173" name="Shape 173"/>
          <p:cNvSpPr txBox="1"/>
          <p:nvPr/>
        </p:nvSpPr>
        <p:spPr>
          <a:xfrm>
            <a:off x="6631425" y="4660425"/>
            <a:ext cx="1960800" cy="30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i="1"/>
              <a:t>Figure 8.2. Analyzed image data</a:t>
            </a:r>
            <a:endParaRPr sz="1100" i="1"/>
          </a:p>
        </p:txBody>
      </p:sp>
      <p:sp>
        <p:nvSpPr>
          <p:cNvPr id="174" name="Shape 174"/>
          <p:cNvSpPr txBox="1"/>
          <p:nvPr/>
        </p:nvSpPr>
        <p:spPr>
          <a:xfrm>
            <a:off x="3431875" y="4665325"/>
            <a:ext cx="1688400" cy="30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i="1"/>
              <a:t>Figure 8.1. After image data</a:t>
            </a:r>
            <a:endParaRPr sz="1100" i="1"/>
          </a:p>
        </p:txBody>
      </p:sp>
      <p:sp>
        <p:nvSpPr>
          <p:cNvPr id="175" name="Shape 175"/>
          <p:cNvSpPr txBox="1"/>
          <p:nvPr/>
        </p:nvSpPr>
        <p:spPr>
          <a:xfrm>
            <a:off x="370550" y="4665325"/>
            <a:ext cx="1781700" cy="30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i="1"/>
              <a:t>Figure 8.0. Before image data</a:t>
            </a:r>
            <a:endParaRPr sz="1100" i="1"/>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Implementation</a:t>
            </a:r>
            <a:endParaRPr/>
          </a:p>
        </p:txBody>
      </p:sp>
      <p:sp>
        <p:nvSpPr>
          <p:cNvPr id="181" name="Shape 1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12</a:t>
            </a:fld>
            <a:endParaRPr/>
          </a:p>
        </p:txBody>
      </p:sp>
      <p:sp>
        <p:nvSpPr>
          <p:cNvPr id="182" name="Shape 182"/>
          <p:cNvSpPr txBox="1"/>
          <p:nvPr/>
        </p:nvSpPr>
        <p:spPr>
          <a:xfrm>
            <a:off x="459550" y="1286825"/>
            <a:ext cx="3535200" cy="1597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a:t>View:</a:t>
            </a:r>
            <a:endParaRPr sz="1800"/>
          </a:p>
          <a:p>
            <a:pPr marL="457200" lvl="0" indent="-317500" rtl="0">
              <a:spcBef>
                <a:spcPts val="0"/>
              </a:spcBef>
              <a:spcAft>
                <a:spcPts val="0"/>
              </a:spcAft>
              <a:buSzPts val="1400"/>
              <a:buChar char="●"/>
            </a:pPr>
            <a:r>
              <a:rPr lang="en"/>
              <a:t>Window Class</a:t>
            </a:r>
            <a:endParaRPr/>
          </a:p>
          <a:p>
            <a:pPr marL="457200" lvl="0" indent="-317500" rtl="0">
              <a:spcBef>
                <a:spcPts val="0"/>
              </a:spcBef>
              <a:spcAft>
                <a:spcPts val="0"/>
              </a:spcAft>
              <a:buSzPts val="1400"/>
              <a:buChar char="●"/>
            </a:pPr>
            <a:r>
              <a:rPr lang="en"/>
              <a:t>Analysis Window Class </a:t>
            </a:r>
            <a:endParaRPr/>
          </a:p>
          <a:p>
            <a:pPr marL="457200" lvl="0" indent="-317500" rtl="0">
              <a:spcBef>
                <a:spcPts val="0"/>
              </a:spcBef>
              <a:spcAft>
                <a:spcPts val="0"/>
              </a:spcAft>
              <a:buSzPts val="1400"/>
              <a:buChar char="●"/>
            </a:pPr>
            <a:r>
              <a:rPr lang="en"/>
              <a:t>Communicates with Controller using Config Class</a:t>
            </a:r>
            <a:endParaRPr/>
          </a:p>
          <a:p>
            <a:pPr marL="457200" lvl="0" indent="-317500" rtl="0">
              <a:spcBef>
                <a:spcPts val="0"/>
              </a:spcBef>
              <a:spcAft>
                <a:spcPts val="0"/>
              </a:spcAft>
              <a:buSzPts val="1400"/>
              <a:buChar char="●"/>
            </a:pPr>
            <a:r>
              <a:rPr lang="en"/>
              <a:t>Uses tkinter</a:t>
            </a:r>
            <a:endParaRPr/>
          </a:p>
        </p:txBody>
      </p:sp>
      <p:sp>
        <p:nvSpPr>
          <p:cNvPr id="183" name="Shape 183"/>
          <p:cNvSpPr txBox="1"/>
          <p:nvPr/>
        </p:nvSpPr>
        <p:spPr>
          <a:xfrm>
            <a:off x="475475" y="4351875"/>
            <a:ext cx="2800200" cy="30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i="1"/>
              <a:t>Figure 9.0. Window</a:t>
            </a:r>
            <a:endParaRPr sz="1100" i="1"/>
          </a:p>
        </p:txBody>
      </p:sp>
      <p:sp>
        <p:nvSpPr>
          <p:cNvPr id="184" name="Shape 184"/>
          <p:cNvSpPr txBox="1"/>
          <p:nvPr/>
        </p:nvSpPr>
        <p:spPr>
          <a:xfrm>
            <a:off x="4907550" y="4330625"/>
            <a:ext cx="3383100" cy="30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i="1"/>
              <a:t>Figure 9.1. Analysis Window</a:t>
            </a:r>
            <a:endParaRPr sz="1100" i="1"/>
          </a:p>
        </p:txBody>
      </p:sp>
      <p:pic>
        <p:nvPicPr>
          <p:cNvPr id="185" name="Shape 185"/>
          <p:cNvPicPr preferRelativeResize="0"/>
          <p:nvPr/>
        </p:nvPicPr>
        <p:blipFill>
          <a:blip r:embed="rId3">
            <a:alphaModFix/>
          </a:blip>
          <a:stretch>
            <a:fillRect/>
          </a:stretch>
        </p:blipFill>
        <p:spPr>
          <a:xfrm>
            <a:off x="4306475" y="1475725"/>
            <a:ext cx="4385693" cy="2901200"/>
          </a:xfrm>
          <a:prstGeom prst="rect">
            <a:avLst/>
          </a:prstGeom>
          <a:noFill/>
          <a:ln>
            <a:noFill/>
          </a:ln>
        </p:spPr>
      </p:pic>
      <p:pic>
        <p:nvPicPr>
          <p:cNvPr id="186" name="Shape 186"/>
          <p:cNvPicPr preferRelativeResize="0"/>
          <p:nvPr/>
        </p:nvPicPr>
        <p:blipFill>
          <a:blip r:embed="rId4">
            <a:alphaModFix/>
          </a:blip>
          <a:stretch>
            <a:fillRect/>
          </a:stretch>
        </p:blipFill>
        <p:spPr>
          <a:xfrm>
            <a:off x="152400" y="3610025"/>
            <a:ext cx="3842350" cy="74184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Implementation</a:t>
            </a:r>
            <a:endParaRPr/>
          </a:p>
        </p:txBody>
      </p:sp>
      <p:sp>
        <p:nvSpPr>
          <p:cNvPr id="192" name="Shape 1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13</a:t>
            </a:fld>
            <a:endParaRPr/>
          </a:p>
        </p:txBody>
      </p:sp>
      <p:sp>
        <p:nvSpPr>
          <p:cNvPr id="193" name="Shape 193"/>
          <p:cNvSpPr txBox="1"/>
          <p:nvPr/>
        </p:nvSpPr>
        <p:spPr>
          <a:xfrm>
            <a:off x="195600" y="1374250"/>
            <a:ext cx="3535200" cy="16524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a:t>Controller:</a:t>
            </a:r>
            <a:endParaRPr sz="1800"/>
          </a:p>
          <a:p>
            <a:pPr marL="457200" lvl="0" indent="-317500" rtl="0">
              <a:spcBef>
                <a:spcPts val="0"/>
              </a:spcBef>
              <a:spcAft>
                <a:spcPts val="0"/>
              </a:spcAft>
              <a:buSzPts val="1400"/>
              <a:buChar char="●"/>
            </a:pPr>
            <a:r>
              <a:rPr lang="en"/>
              <a:t>Control Class</a:t>
            </a:r>
            <a:endParaRPr/>
          </a:p>
          <a:p>
            <a:pPr marL="457200" lvl="0" indent="-317500" rtl="0">
              <a:spcBef>
                <a:spcPts val="0"/>
              </a:spcBef>
              <a:spcAft>
                <a:spcPts val="0"/>
              </a:spcAft>
              <a:buSzPts val="1400"/>
              <a:buChar char="●"/>
            </a:pPr>
            <a:r>
              <a:rPr lang="en"/>
              <a:t>control_funcs</a:t>
            </a:r>
            <a:endParaRPr/>
          </a:p>
          <a:p>
            <a:pPr marL="457200" lvl="0" indent="-317500" rtl="0">
              <a:spcBef>
                <a:spcPts val="0"/>
              </a:spcBef>
              <a:spcAft>
                <a:spcPts val="0"/>
              </a:spcAft>
              <a:buSzPts val="1400"/>
              <a:buChar char="●"/>
            </a:pPr>
            <a:r>
              <a:rPr lang="en"/>
              <a:t>Sends returns from Model to View</a:t>
            </a:r>
            <a:endParaRPr/>
          </a:p>
          <a:p>
            <a:pPr marL="457200" lvl="0" indent="-317500" rtl="0">
              <a:spcBef>
                <a:spcPts val="0"/>
              </a:spcBef>
              <a:spcAft>
                <a:spcPts val="0"/>
              </a:spcAft>
              <a:buSzPts val="1400"/>
              <a:buChar char="●"/>
            </a:pPr>
            <a:r>
              <a:rPr lang="en"/>
              <a:t>Applys Config functions to Model</a:t>
            </a:r>
            <a:endParaRPr/>
          </a:p>
          <a:p>
            <a:pPr marL="457200" lvl="0" indent="-317500" rtl="0">
              <a:spcBef>
                <a:spcPts val="0"/>
              </a:spcBef>
              <a:spcAft>
                <a:spcPts val="0"/>
              </a:spcAft>
              <a:buSzPts val="1400"/>
              <a:buChar char="●"/>
            </a:pPr>
            <a:r>
              <a:rPr lang="en"/>
              <a:t>Uses Pandas Dataframe</a:t>
            </a:r>
            <a:endParaRPr/>
          </a:p>
        </p:txBody>
      </p:sp>
      <p:pic>
        <p:nvPicPr>
          <p:cNvPr id="194" name="Shape 194"/>
          <p:cNvPicPr preferRelativeResize="0"/>
          <p:nvPr/>
        </p:nvPicPr>
        <p:blipFill>
          <a:blip r:embed="rId3">
            <a:alphaModFix/>
          </a:blip>
          <a:stretch>
            <a:fillRect/>
          </a:stretch>
        </p:blipFill>
        <p:spPr>
          <a:xfrm>
            <a:off x="348000" y="3647538"/>
            <a:ext cx="8477250" cy="561975"/>
          </a:xfrm>
          <a:prstGeom prst="rect">
            <a:avLst/>
          </a:prstGeom>
          <a:noFill/>
          <a:ln>
            <a:noFill/>
          </a:ln>
        </p:spPr>
      </p:pic>
      <p:sp>
        <p:nvSpPr>
          <p:cNvPr id="195" name="Shape 195"/>
          <p:cNvSpPr txBox="1"/>
          <p:nvPr/>
        </p:nvSpPr>
        <p:spPr>
          <a:xfrm>
            <a:off x="2458000" y="4209525"/>
            <a:ext cx="4188000" cy="30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i="1"/>
              <a:t>Figure 10.0. Controller Pandas Dataframe</a:t>
            </a:r>
            <a:endParaRPr sz="1100" i="1"/>
          </a:p>
        </p:txBody>
      </p:sp>
      <p:sp>
        <p:nvSpPr>
          <p:cNvPr id="196" name="Shape 196"/>
          <p:cNvSpPr txBox="1"/>
          <p:nvPr/>
        </p:nvSpPr>
        <p:spPr>
          <a:xfrm>
            <a:off x="103625" y="4708675"/>
            <a:ext cx="7742100" cy="3027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1600"/>
              </a:spcAft>
              <a:buNone/>
            </a:pPr>
            <a:r>
              <a:rPr lang="en">
                <a:latin typeface="Old Standard TT"/>
                <a:ea typeface="Old Standard TT"/>
                <a:cs typeface="Old Standard TT"/>
                <a:sym typeface="Old Standard TT"/>
              </a:rPr>
              <a:t>See our website for more details.</a:t>
            </a:r>
            <a:endParaRPr>
              <a:latin typeface="Old Standard TT"/>
              <a:ea typeface="Old Standard TT"/>
              <a:cs typeface="Old Standard TT"/>
              <a:sym typeface="Old Standard T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311750" y="831175"/>
            <a:ext cx="7232700" cy="1244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4800"/>
              <a:t>Prototype Overview</a:t>
            </a:r>
            <a:endParaRPr sz="4800"/>
          </a:p>
        </p:txBody>
      </p:sp>
      <p:sp>
        <p:nvSpPr>
          <p:cNvPr id="202" name="Shape 2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15</a:t>
            </a:fld>
            <a:endParaRPr/>
          </a:p>
        </p:txBody>
      </p:sp>
      <p:pic>
        <p:nvPicPr>
          <p:cNvPr id="208" name="Shape 208"/>
          <p:cNvPicPr preferRelativeResize="0"/>
          <p:nvPr/>
        </p:nvPicPr>
        <p:blipFill>
          <a:blip r:embed="rId3">
            <a:alphaModFix/>
          </a:blip>
          <a:stretch>
            <a:fillRect/>
          </a:stretch>
        </p:blipFill>
        <p:spPr>
          <a:xfrm>
            <a:off x="1686275" y="1817175"/>
            <a:ext cx="5771450" cy="1114300"/>
          </a:xfrm>
          <a:prstGeom prst="rect">
            <a:avLst/>
          </a:prstGeom>
          <a:noFill/>
          <a:ln>
            <a:noFill/>
          </a:ln>
        </p:spPr>
      </p:pic>
      <p:sp>
        <p:nvSpPr>
          <p:cNvPr id="209" name="Shape 209"/>
          <p:cNvSpPr txBox="1"/>
          <p:nvPr/>
        </p:nvSpPr>
        <p:spPr>
          <a:xfrm>
            <a:off x="3253800" y="800350"/>
            <a:ext cx="2636400" cy="743100"/>
          </a:xfrm>
          <a:prstGeom prst="rect">
            <a:avLst/>
          </a:prstGeom>
          <a:noFill/>
          <a:ln>
            <a:noFill/>
          </a:ln>
        </p:spPr>
        <p:txBody>
          <a:bodyPr spcFirstLastPara="1" wrap="square" lIns="91425" tIns="91425" rIns="91425" bIns="91425" anchor="t" anchorCtr="0">
            <a:noAutofit/>
          </a:bodyPr>
          <a:lstStyle/>
          <a:p>
            <a:pPr marL="457200" lvl="0" indent="457200">
              <a:spcBef>
                <a:spcPts val="0"/>
              </a:spcBef>
              <a:spcAft>
                <a:spcPts val="0"/>
              </a:spcAft>
              <a:buNone/>
            </a:pPr>
            <a:r>
              <a:rPr lang="en" sz="2400" b="1">
                <a:solidFill>
                  <a:srgbClr val="FFFFFF"/>
                </a:solidFill>
                <a:latin typeface="Merriweather"/>
                <a:ea typeface="Merriweather"/>
                <a:cs typeface="Merriweather"/>
                <a:sym typeface="Merriweather"/>
              </a:rPr>
              <a:t>Start</a:t>
            </a:r>
            <a:endParaRPr sz="2400" b="1">
              <a:solidFill>
                <a:srgbClr val="FFFFFF"/>
              </a:solidFill>
              <a:latin typeface="Merriweather"/>
              <a:ea typeface="Merriweather"/>
              <a:cs typeface="Merriweather"/>
              <a:sym typeface="Merriweathe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16</a:t>
            </a:fld>
            <a:endParaRPr/>
          </a:p>
        </p:txBody>
      </p:sp>
      <p:pic>
        <p:nvPicPr>
          <p:cNvPr id="215" name="Shape 215"/>
          <p:cNvPicPr preferRelativeResize="0"/>
          <p:nvPr/>
        </p:nvPicPr>
        <p:blipFill>
          <a:blip r:embed="rId3">
            <a:alphaModFix/>
          </a:blip>
          <a:stretch>
            <a:fillRect/>
          </a:stretch>
        </p:blipFill>
        <p:spPr>
          <a:xfrm>
            <a:off x="1737776" y="849025"/>
            <a:ext cx="5668449" cy="4025775"/>
          </a:xfrm>
          <a:prstGeom prst="rect">
            <a:avLst/>
          </a:prstGeom>
          <a:noFill/>
          <a:ln>
            <a:noFill/>
          </a:ln>
        </p:spPr>
      </p:pic>
      <p:sp>
        <p:nvSpPr>
          <p:cNvPr id="216" name="Shape 216"/>
          <p:cNvSpPr txBox="1"/>
          <p:nvPr/>
        </p:nvSpPr>
        <p:spPr>
          <a:xfrm>
            <a:off x="2697300" y="105925"/>
            <a:ext cx="3749400" cy="743100"/>
          </a:xfrm>
          <a:prstGeom prst="rect">
            <a:avLst/>
          </a:prstGeom>
          <a:noFill/>
          <a:ln>
            <a:noFill/>
          </a:ln>
        </p:spPr>
        <p:txBody>
          <a:bodyPr spcFirstLastPara="1" wrap="square" lIns="91425" tIns="91425" rIns="91425" bIns="91425" anchor="t" anchorCtr="0">
            <a:noAutofit/>
          </a:bodyPr>
          <a:lstStyle/>
          <a:p>
            <a:pPr marL="457200" lvl="0" indent="457200" rtl="0">
              <a:spcBef>
                <a:spcPts val="0"/>
              </a:spcBef>
              <a:spcAft>
                <a:spcPts val="0"/>
              </a:spcAft>
              <a:buNone/>
            </a:pPr>
            <a:r>
              <a:rPr lang="en" sz="2400" b="1">
                <a:solidFill>
                  <a:srgbClr val="FFFFFF"/>
                </a:solidFill>
                <a:latin typeface="Merriweather"/>
                <a:ea typeface="Merriweather"/>
                <a:cs typeface="Merriweather"/>
                <a:sym typeface="Merriweather"/>
              </a:rPr>
              <a:t>File Browser</a:t>
            </a:r>
            <a:endParaRPr sz="2400" b="1">
              <a:solidFill>
                <a:srgbClr val="FFFFFF"/>
              </a:solidFill>
              <a:latin typeface="Merriweather"/>
              <a:ea typeface="Merriweather"/>
              <a:cs typeface="Merriweather"/>
              <a:sym typeface="Merriweathe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17</a:t>
            </a:fld>
            <a:endParaRPr/>
          </a:p>
        </p:txBody>
      </p:sp>
      <p:sp>
        <p:nvSpPr>
          <p:cNvPr id="222" name="Shape 222"/>
          <p:cNvSpPr txBox="1"/>
          <p:nvPr/>
        </p:nvSpPr>
        <p:spPr>
          <a:xfrm>
            <a:off x="3456463" y="800350"/>
            <a:ext cx="2636400" cy="743100"/>
          </a:xfrm>
          <a:prstGeom prst="rect">
            <a:avLst/>
          </a:prstGeom>
          <a:noFill/>
          <a:ln>
            <a:noFill/>
          </a:ln>
        </p:spPr>
        <p:txBody>
          <a:bodyPr spcFirstLastPara="1" wrap="square" lIns="91425" tIns="91425" rIns="91425" bIns="91425" anchor="t" anchorCtr="0">
            <a:noAutofit/>
          </a:bodyPr>
          <a:lstStyle/>
          <a:p>
            <a:pPr marL="457200" lvl="0" indent="0" rtl="0">
              <a:spcBef>
                <a:spcPts val="0"/>
              </a:spcBef>
              <a:spcAft>
                <a:spcPts val="0"/>
              </a:spcAft>
              <a:buNone/>
            </a:pPr>
            <a:r>
              <a:rPr lang="en" sz="2400" b="1">
                <a:solidFill>
                  <a:srgbClr val="FFFFFF"/>
                </a:solidFill>
                <a:latin typeface="Merriweather"/>
                <a:ea typeface="Merriweather"/>
                <a:cs typeface="Merriweather"/>
                <a:sym typeface="Merriweather"/>
              </a:rPr>
              <a:t>Selected</a:t>
            </a:r>
            <a:endParaRPr sz="2400" b="1">
              <a:solidFill>
                <a:srgbClr val="FFFFFF"/>
              </a:solidFill>
              <a:latin typeface="Merriweather"/>
              <a:ea typeface="Merriweather"/>
              <a:cs typeface="Merriweather"/>
              <a:sym typeface="Merriweather"/>
            </a:endParaRPr>
          </a:p>
        </p:txBody>
      </p:sp>
      <p:pic>
        <p:nvPicPr>
          <p:cNvPr id="223" name="Shape 223"/>
          <p:cNvPicPr preferRelativeResize="0"/>
          <p:nvPr/>
        </p:nvPicPr>
        <p:blipFill>
          <a:blip r:embed="rId3">
            <a:alphaModFix/>
          </a:blip>
          <a:stretch>
            <a:fillRect/>
          </a:stretch>
        </p:blipFill>
        <p:spPr>
          <a:xfrm>
            <a:off x="2194050" y="2054350"/>
            <a:ext cx="5161225" cy="1034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18</a:t>
            </a:fld>
            <a:endParaRPr/>
          </a:p>
        </p:txBody>
      </p:sp>
      <p:sp>
        <p:nvSpPr>
          <p:cNvPr id="229" name="Shape 229"/>
          <p:cNvSpPr txBox="1"/>
          <p:nvPr/>
        </p:nvSpPr>
        <p:spPr>
          <a:xfrm>
            <a:off x="3253788" y="77400"/>
            <a:ext cx="2636400" cy="743100"/>
          </a:xfrm>
          <a:prstGeom prst="rect">
            <a:avLst/>
          </a:prstGeom>
          <a:noFill/>
          <a:ln>
            <a:noFill/>
          </a:ln>
        </p:spPr>
        <p:txBody>
          <a:bodyPr spcFirstLastPara="1" wrap="square" lIns="91425" tIns="91425" rIns="91425" bIns="91425" anchor="t" anchorCtr="0">
            <a:noAutofit/>
          </a:bodyPr>
          <a:lstStyle/>
          <a:p>
            <a:pPr marL="457200" lvl="0" indent="0" rtl="0">
              <a:spcBef>
                <a:spcPts val="0"/>
              </a:spcBef>
              <a:spcAft>
                <a:spcPts val="0"/>
              </a:spcAft>
              <a:buNone/>
            </a:pPr>
            <a:r>
              <a:rPr lang="en" sz="2400" b="1">
                <a:solidFill>
                  <a:srgbClr val="FFFFFF"/>
                </a:solidFill>
                <a:latin typeface="Merriweather"/>
                <a:ea typeface="Merriweather"/>
                <a:cs typeface="Merriweather"/>
                <a:sym typeface="Merriweather"/>
              </a:rPr>
              <a:t>Analysis Window</a:t>
            </a:r>
            <a:endParaRPr sz="2400" b="1">
              <a:solidFill>
                <a:srgbClr val="FFFFFF"/>
              </a:solidFill>
              <a:latin typeface="Merriweather"/>
              <a:ea typeface="Merriweather"/>
              <a:cs typeface="Merriweather"/>
              <a:sym typeface="Merriweather"/>
            </a:endParaRPr>
          </a:p>
        </p:txBody>
      </p:sp>
      <p:pic>
        <p:nvPicPr>
          <p:cNvPr id="230" name="Shape 230"/>
          <p:cNvPicPr preferRelativeResize="0"/>
          <p:nvPr/>
        </p:nvPicPr>
        <p:blipFill>
          <a:blip r:embed="rId3">
            <a:alphaModFix/>
          </a:blip>
          <a:stretch>
            <a:fillRect/>
          </a:stretch>
        </p:blipFill>
        <p:spPr>
          <a:xfrm>
            <a:off x="1716638" y="1125300"/>
            <a:ext cx="5710717" cy="3789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19</a:t>
            </a:fld>
            <a:endParaRPr/>
          </a:p>
        </p:txBody>
      </p:sp>
      <p:pic>
        <p:nvPicPr>
          <p:cNvPr id="236" name="Shape 236"/>
          <p:cNvPicPr preferRelativeResize="0"/>
          <p:nvPr/>
        </p:nvPicPr>
        <p:blipFill>
          <a:blip r:embed="rId3">
            <a:alphaModFix/>
          </a:blip>
          <a:stretch>
            <a:fillRect/>
          </a:stretch>
        </p:blipFill>
        <p:spPr>
          <a:xfrm>
            <a:off x="0" y="1082850"/>
            <a:ext cx="4774125" cy="3155775"/>
          </a:xfrm>
          <a:prstGeom prst="rect">
            <a:avLst/>
          </a:prstGeom>
          <a:noFill/>
          <a:ln>
            <a:noFill/>
          </a:ln>
        </p:spPr>
      </p:pic>
      <p:pic>
        <p:nvPicPr>
          <p:cNvPr id="237" name="Shape 237"/>
          <p:cNvPicPr preferRelativeResize="0"/>
          <p:nvPr/>
        </p:nvPicPr>
        <p:blipFill>
          <a:blip r:embed="rId4">
            <a:alphaModFix/>
          </a:blip>
          <a:stretch>
            <a:fillRect/>
          </a:stretch>
        </p:blipFill>
        <p:spPr>
          <a:xfrm>
            <a:off x="4853259" y="1082850"/>
            <a:ext cx="4290741" cy="3083375"/>
          </a:xfrm>
          <a:prstGeom prst="rect">
            <a:avLst/>
          </a:prstGeom>
          <a:noFill/>
          <a:ln>
            <a:noFill/>
          </a:ln>
        </p:spPr>
      </p:pic>
      <p:sp>
        <p:nvSpPr>
          <p:cNvPr id="238" name="Shape 238"/>
          <p:cNvSpPr txBox="1"/>
          <p:nvPr/>
        </p:nvSpPr>
        <p:spPr>
          <a:xfrm>
            <a:off x="2822254" y="153000"/>
            <a:ext cx="3499500" cy="743100"/>
          </a:xfrm>
          <a:prstGeom prst="rect">
            <a:avLst/>
          </a:prstGeom>
          <a:noFill/>
          <a:ln>
            <a:noFill/>
          </a:ln>
        </p:spPr>
        <p:txBody>
          <a:bodyPr spcFirstLastPara="1" wrap="square" lIns="91425" tIns="91425" rIns="91425" bIns="91425" anchor="t" anchorCtr="0">
            <a:noAutofit/>
          </a:bodyPr>
          <a:lstStyle/>
          <a:p>
            <a:pPr marL="457200" lvl="0" indent="0" rtl="0">
              <a:spcBef>
                <a:spcPts val="0"/>
              </a:spcBef>
              <a:spcAft>
                <a:spcPts val="0"/>
              </a:spcAft>
              <a:buNone/>
            </a:pPr>
            <a:r>
              <a:rPr lang="en" sz="2400" b="1">
                <a:solidFill>
                  <a:srgbClr val="FFFFFF"/>
                </a:solidFill>
                <a:latin typeface="Merriweather"/>
                <a:ea typeface="Merriweather"/>
                <a:cs typeface="Merriweather"/>
                <a:sym typeface="Merriweather"/>
              </a:rPr>
              <a:t>Changing Files</a:t>
            </a:r>
            <a:endParaRPr sz="2400" b="1">
              <a:solidFill>
                <a:srgbClr val="FFFFFF"/>
              </a:solidFill>
              <a:latin typeface="Merriweather"/>
              <a:ea typeface="Merriweather"/>
              <a:cs typeface="Merriweather"/>
              <a:sym typeface="Merriweathe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Introduction</a:t>
            </a:r>
            <a:endParaRPr/>
          </a:p>
        </p:txBody>
      </p:sp>
      <p:sp>
        <p:nvSpPr>
          <p:cNvPr id="73" name="Shape 73"/>
          <p:cNvSpPr txBox="1">
            <a:spLocks noGrp="1"/>
          </p:cNvSpPr>
          <p:nvPr>
            <p:ph type="body" idx="4294967295"/>
          </p:nvPr>
        </p:nvSpPr>
        <p:spPr>
          <a:xfrm>
            <a:off x="196075" y="1366150"/>
            <a:ext cx="8636100" cy="3701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800">
                <a:solidFill>
                  <a:srgbClr val="000000"/>
                </a:solidFill>
                <a:latin typeface="Arial"/>
                <a:ea typeface="Arial"/>
                <a:cs typeface="Arial"/>
                <a:sym typeface="Arial"/>
              </a:rPr>
              <a:t>Hunter Rainen 		- Team Lead, Documents/Research</a:t>
            </a:r>
            <a:endParaRPr sz="1800">
              <a:solidFill>
                <a:srgbClr val="000000"/>
              </a:solidFill>
              <a:latin typeface="Arial"/>
              <a:ea typeface="Arial"/>
              <a:cs typeface="Arial"/>
              <a:sym typeface="Arial"/>
            </a:endParaRPr>
          </a:p>
          <a:p>
            <a:pPr marL="0" lvl="0" indent="0">
              <a:spcBef>
                <a:spcPts val="1600"/>
              </a:spcBef>
              <a:spcAft>
                <a:spcPts val="0"/>
              </a:spcAft>
              <a:buNone/>
            </a:pPr>
            <a:r>
              <a:rPr lang="en" sz="1800">
                <a:solidFill>
                  <a:srgbClr val="000000"/>
                </a:solidFill>
                <a:latin typeface="Arial"/>
                <a:ea typeface="Arial"/>
                <a:cs typeface="Arial"/>
                <a:sym typeface="Arial"/>
              </a:rPr>
              <a:t>Alexanderia Nelson 	- Release Manager, Documents/Research</a:t>
            </a:r>
            <a:endParaRPr sz="1800">
              <a:solidFill>
                <a:srgbClr val="000000"/>
              </a:solidFill>
              <a:latin typeface="Arial"/>
              <a:ea typeface="Arial"/>
              <a:cs typeface="Arial"/>
              <a:sym typeface="Arial"/>
            </a:endParaRPr>
          </a:p>
          <a:p>
            <a:pPr marL="0" lvl="0" indent="0">
              <a:spcBef>
                <a:spcPts val="1600"/>
              </a:spcBef>
              <a:spcAft>
                <a:spcPts val="0"/>
              </a:spcAft>
              <a:buNone/>
            </a:pPr>
            <a:r>
              <a:rPr lang="en" sz="1800">
                <a:solidFill>
                  <a:srgbClr val="000000"/>
                </a:solidFill>
                <a:latin typeface="Arial"/>
                <a:ea typeface="Arial"/>
                <a:cs typeface="Arial"/>
                <a:sym typeface="Arial"/>
              </a:rPr>
              <a:t>Adam Paquette		- Architect , Coder</a:t>
            </a:r>
            <a:endParaRPr sz="1800">
              <a:solidFill>
                <a:srgbClr val="000000"/>
              </a:solidFill>
              <a:latin typeface="Arial"/>
              <a:ea typeface="Arial"/>
              <a:cs typeface="Arial"/>
              <a:sym typeface="Arial"/>
            </a:endParaRPr>
          </a:p>
          <a:p>
            <a:pPr marL="0" lvl="0" indent="0">
              <a:spcBef>
                <a:spcPts val="1600"/>
              </a:spcBef>
              <a:spcAft>
                <a:spcPts val="0"/>
              </a:spcAft>
              <a:buNone/>
            </a:pPr>
            <a:r>
              <a:rPr lang="en" sz="1800">
                <a:solidFill>
                  <a:srgbClr val="000000"/>
                </a:solidFill>
                <a:latin typeface="Arial"/>
                <a:ea typeface="Arial"/>
                <a:cs typeface="Arial"/>
                <a:sym typeface="Arial"/>
              </a:rPr>
              <a:t>Charles Beck			- Recorder, Coder</a:t>
            </a:r>
            <a:endParaRPr sz="1800">
              <a:solidFill>
                <a:srgbClr val="000000"/>
              </a:solidFill>
              <a:latin typeface="Arial"/>
              <a:ea typeface="Arial"/>
              <a:cs typeface="Arial"/>
              <a:sym typeface="Arial"/>
            </a:endParaRPr>
          </a:p>
          <a:p>
            <a:pPr marL="0" lvl="0" indent="0">
              <a:spcBef>
                <a:spcPts val="1600"/>
              </a:spcBef>
              <a:spcAft>
                <a:spcPts val="0"/>
              </a:spcAft>
              <a:buNone/>
            </a:pPr>
            <a:r>
              <a:rPr lang="en" sz="1800">
                <a:solidFill>
                  <a:srgbClr val="000000"/>
                </a:solidFill>
                <a:latin typeface="Arial"/>
                <a:ea typeface="Arial"/>
                <a:cs typeface="Arial"/>
                <a:sym typeface="Arial"/>
              </a:rPr>
              <a:t>Client: Iona Brockie  NASA\JPL - Caltech</a:t>
            </a:r>
            <a:endParaRPr sz="1800">
              <a:solidFill>
                <a:srgbClr val="000000"/>
              </a:solidFill>
              <a:latin typeface="Arial"/>
              <a:ea typeface="Arial"/>
              <a:cs typeface="Arial"/>
              <a:sym typeface="Arial"/>
            </a:endParaRPr>
          </a:p>
          <a:p>
            <a:pPr marL="0" lvl="0" indent="0">
              <a:spcBef>
                <a:spcPts val="1600"/>
              </a:spcBef>
              <a:spcAft>
                <a:spcPts val="0"/>
              </a:spcAft>
              <a:buNone/>
            </a:pPr>
            <a:r>
              <a:rPr lang="en" sz="1800">
                <a:solidFill>
                  <a:srgbClr val="000000"/>
                </a:solidFill>
                <a:latin typeface="Arial"/>
                <a:ea typeface="Arial"/>
                <a:cs typeface="Arial"/>
                <a:sym typeface="Arial"/>
              </a:rPr>
              <a:t>Faculty: Dr. Doerry</a:t>
            </a:r>
            <a:endParaRPr sz="1800">
              <a:solidFill>
                <a:srgbClr val="000000"/>
              </a:solidFill>
              <a:latin typeface="Arial"/>
              <a:ea typeface="Arial"/>
              <a:cs typeface="Arial"/>
              <a:sym typeface="Arial"/>
            </a:endParaRPr>
          </a:p>
          <a:p>
            <a:pPr marL="0" lvl="0" indent="0">
              <a:spcBef>
                <a:spcPts val="1600"/>
              </a:spcBef>
              <a:spcAft>
                <a:spcPts val="1600"/>
              </a:spcAft>
              <a:buNone/>
            </a:pPr>
            <a:r>
              <a:rPr lang="en" sz="1800">
                <a:solidFill>
                  <a:srgbClr val="000000"/>
                </a:solidFill>
                <a:latin typeface="Arial"/>
                <a:ea typeface="Arial"/>
                <a:cs typeface="Arial"/>
                <a:sym typeface="Arial"/>
              </a:rPr>
              <a:t>Mentor: Austin Sanders</a:t>
            </a:r>
            <a:endParaRPr>
              <a:solidFill>
                <a:srgbClr val="000000"/>
              </a:solidFill>
              <a:latin typeface="Arial"/>
              <a:ea typeface="Arial"/>
              <a:cs typeface="Arial"/>
              <a:sym typeface="Arial"/>
            </a:endParaRPr>
          </a:p>
        </p:txBody>
      </p:sp>
      <p:sp>
        <p:nvSpPr>
          <p:cNvPr id="74" name="Shape 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20</a:t>
            </a:fld>
            <a:endParaRPr/>
          </a:p>
        </p:txBody>
      </p:sp>
      <p:pic>
        <p:nvPicPr>
          <p:cNvPr id="244" name="Shape 244"/>
          <p:cNvPicPr preferRelativeResize="0"/>
          <p:nvPr/>
        </p:nvPicPr>
        <p:blipFill>
          <a:blip r:embed="rId3">
            <a:alphaModFix/>
          </a:blip>
          <a:stretch>
            <a:fillRect/>
          </a:stretch>
        </p:blipFill>
        <p:spPr>
          <a:xfrm>
            <a:off x="1490663" y="897725"/>
            <a:ext cx="6162675" cy="4076700"/>
          </a:xfrm>
          <a:prstGeom prst="rect">
            <a:avLst/>
          </a:prstGeom>
          <a:noFill/>
          <a:ln>
            <a:noFill/>
          </a:ln>
        </p:spPr>
      </p:pic>
      <p:sp>
        <p:nvSpPr>
          <p:cNvPr id="245" name="Shape 245"/>
          <p:cNvSpPr txBox="1"/>
          <p:nvPr/>
        </p:nvSpPr>
        <p:spPr>
          <a:xfrm>
            <a:off x="1878313" y="154625"/>
            <a:ext cx="5387400" cy="743100"/>
          </a:xfrm>
          <a:prstGeom prst="rect">
            <a:avLst/>
          </a:prstGeom>
          <a:noFill/>
          <a:ln>
            <a:noFill/>
          </a:ln>
        </p:spPr>
        <p:txBody>
          <a:bodyPr spcFirstLastPara="1" wrap="square" lIns="91425" tIns="91425" rIns="91425" bIns="91425" anchor="t" anchorCtr="0">
            <a:noAutofit/>
          </a:bodyPr>
          <a:lstStyle/>
          <a:p>
            <a:pPr marL="457200" lvl="0" indent="0" rtl="0">
              <a:spcBef>
                <a:spcPts val="0"/>
              </a:spcBef>
              <a:spcAft>
                <a:spcPts val="0"/>
              </a:spcAft>
              <a:buNone/>
            </a:pPr>
            <a:r>
              <a:rPr lang="en" sz="2400" b="1">
                <a:solidFill>
                  <a:srgbClr val="FFFFFF"/>
                </a:solidFill>
                <a:latin typeface="Merriweather"/>
                <a:ea typeface="Merriweather"/>
                <a:cs typeface="Merriweather"/>
                <a:sym typeface="Merriweather"/>
              </a:rPr>
              <a:t>Analysis Window - Rock Type</a:t>
            </a:r>
            <a:endParaRPr sz="2400" b="1">
              <a:solidFill>
                <a:srgbClr val="FFFFFF"/>
              </a:solidFill>
              <a:latin typeface="Merriweather"/>
              <a:ea typeface="Merriweather"/>
              <a:cs typeface="Merriweather"/>
              <a:sym typeface="Merriweathe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21</a:t>
            </a:fld>
            <a:endParaRPr/>
          </a:p>
        </p:txBody>
      </p:sp>
      <p:pic>
        <p:nvPicPr>
          <p:cNvPr id="251" name="Shape 251"/>
          <p:cNvPicPr preferRelativeResize="0"/>
          <p:nvPr/>
        </p:nvPicPr>
        <p:blipFill>
          <a:blip r:embed="rId3">
            <a:alphaModFix/>
          </a:blip>
          <a:stretch>
            <a:fillRect/>
          </a:stretch>
        </p:blipFill>
        <p:spPr>
          <a:xfrm>
            <a:off x="317775" y="-12"/>
            <a:ext cx="4891226" cy="3238175"/>
          </a:xfrm>
          <a:prstGeom prst="rect">
            <a:avLst/>
          </a:prstGeom>
          <a:noFill/>
          <a:ln>
            <a:noFill/>
          </a:ln>
        </p:spPr>
      </p:pic>
      <p:pic>
        <p:nvPicPr>
          <p:cNvPr id="252" name="Shape 252"/>
          <p:cNvPicPr preferRelativeResize="0"/>
          <p:nvPr/>
        </p:nvPicPr>
        <p:blipFill>
          <a:blip r:embed="rId4">
            <a:alphaModFix/>
          </a:blip>
          <a:stretch>
            <a:fillRect/>
          </a:stretch>
        </p:blipFill>
        <p:spPr>
          <a:xfrm>
            <a:off x="3737900" y="2400500"/>
            <a:ext cx="4971225" cy="3296225"/>
          </a:xfrm>
          <a:prstGeom prst="rect">
            <a:avLst/>
          </a:prstGeom>
          <a:noFill/>
          <a:ln>
            <a:noFill/>
          </a:ln>
        </p:spPr>
      </p:pic>
      <p:sp>
        <p:nvSpPr>
          <p:cNvPr id="253" name="Shape 253"/>
          <p:cNvSpPr txBox="1"/>
          <p:nvPr/>
        </p:nvSpPr>
        <p:spPr>
          <a:xfrm>
            <a:off x="5362646" y="72250"/>
            <a:ext cx="3658500" cy="743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400" b="1">
                <a:solidFill>
                  <a:srgbClr val="FFFFFF"/>
                </a:solidFill>
                <a:latin typeface="Merriweather"/>
                <a:ea typeface="Merriweather"/>
                <a:cs typeface="Merriweather"/>
                <a:sym typeface="Merriweather"/>
              </a:rPr>
              <a:t>Check Image Analysis </a:t>
            </a:r>
            <a:endParaRPr sz="2400" b="1">
              <a:solidFill>
                <a:srgbClr val="FFFFFF"/>
              </a:solidFill>
              <a:latin typeface="Merriweather"/>
              <a:ea typeface="Merriweather"/>
              <a:cs typeface="Merriweather"/>
              <a:sym typeface="Merriweather"/>
            </a:endParaRPr>
          </a:p>
          <a:p>
            <a:pPr marL="0" lvl="0" indent="0" rtl="0">
              <a:spcBef>
                <a:spcPts val="0"/>
              </a:spcBef>
              <a:spcAft>
                <a:spcPts val="0"/>
              </a:spcAft>
              <a:buNone/>
            </a:pPr>
            <a:r>
              <a:rPr lang="en" sz="2400" b="1">
                <a:solidFill>
                  <a:srgbClr val="FFFFFF"/>
                </a:solidFill>
                <a:latin typeface="Merriweather"/>
                <a:ea typeface="Merriweather"/>
                <a:cs typeface="Merriweather"/>
                <a:sym typeface="Merriweather"/>
              </a:rPr>
              <a:t>Options</a:t>
            </a:r>
            <a:endParaRPr sz="2400" b="1">
              <a:solidFill>
                <a:srgbClr val="FFFFFF"/>
              </a:solidFill>
              <a:latin typeface="Merriweather"/>
              <a:ea typeface="Merriweather"/>
              <a:cs typeface="Merriweather"/>
              <a:sym typeface="Merriweather"/>
            </a:endParaRPr>
          </a:p>
        </p:txBody>
      </p:sp>
      <p:sp>
        <p:nvSpPr>
          <p:cNvPr id="254" name="Shape 254"/>
          <p:cNvSpPr/>
          <p:nvPr/>
        </p:nvSpPr>
        <p:spPr>
          <a:xfrm>
            <a:off x="5449525" y="1024000"/>
            <a:ext cx="3083700" cy="329700"/>
          </a:xfrm>
          <a:prstGeom prst="leftArrow">
            <a:avLst>
              <a:gd name="adj1" fmla="val 50000"/>
              <a:gd name="adj2"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5" name="Shape 255"/>
          <p:cNvSpPr txBox="1"/>
          <p:nvPr/>
        </p:nvSpPr>
        <p:spPr>
          <a:xfrm>
            <a:off x="79396" y="3407888"/>
            <a:ext cx="3658500" cy="743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400" b="1">
                <a:solidFill>
                  <a:srgbClr val="FFFFFF"/>
                </a:solidFill>
                <a:latin typeface="Merriweather"/>
                <a:ea typeface="Merriweather"/>
                <a:cs typeface="Merriweather"/>
                <a:sym typeface="Merriweather"/>
              </a:rPr>
              <a:t>Send Configuration to </a:t>
            </a:r>
            <a:endParaRPr sz="2400" b="1">
              <a:solidFill>
                <a:srgbClr val="FFFFFF"/>
              </a:solidFill>
              <a:latin typeface="Merriweather"/>
              <a:ea typeface="Merriweather"/>
              <a:cs typeface="Merriweather"/>
              <a:sym typeface="Merriweather"/>
            </a:endParaRPr>
          </a:p>
          <a:p>
            <a:pPr marL="0" lvl="0" indent="0" rtl="0">
              <a:spcBef>
                <a:spcPts val="0"/>
              </a:spcBef>
              <a:spcAft>
                <a:spcPts val="0"/>
              </a:spcAft>
              <a:buNone/>
            </a:pPr>
            <a:r>
              <a:rPr lang="en" sz="2400" b="1">
                <a:solidFill>
                  <a:srgbClr val="FFFFFF"/>
                </a:solidFill>
                <a:latin typeface="Merriweather"/>
                <a:ea typeface="Merriweather"/>
                <a:cs typeface="Merriweather"/>
                <a:sym typeface="Merriweather"/>
              </a:rPr>
              <a:t>Control</a:t>
            </a:r>
            <a:endParaRPr sz="2400" b="1">
              <a:solidFill>
                <a:srgbClr val="FFFFFF"/>
              </a:solidFill>
              <a:latin typeface="Merriweather"/>
              <a:ea typeface="Merriweather"/>
              <a:cs typeface="Merriweather"/>
              <a:sym typeface="Merriweather"/>
            </a:endParaRPr>
          </a:p>
        </p:txBody>
      </p:sp>
      <p:sp>
        <p:nvSpPr>
          <p:cNvPr id="256" name="Shape 256"/>
          <p:cNvSpPr/>
          <p:nvPr/>
        </p:nvSpPr>
        <p:spPr>
          <a:xfrm>
            <a:off x="235400" y="4320750"/>
            <a:ext cx="3248400" cy="329700"/>
          </a:xfrm>
          <a:prstGeom prst="rightArrow">
            <a:avLst>
              <a:gd name="adj1" fmla="val 50000"/>
              <a:gd name="adj2"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Shape 2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22</a:t>
            </a:fld>
            <a:endParaRPr/>
          </a:p>
        </p:txBody>
      </p:sp>
      <p:sp>
        <p:nvSpPr>
          <p:cNvPr id="262" name="Shape 262"/>
          <p:cNvSpPr txBox="1"/>
          <p:nvPr/>
        </p:nvSpPr>
        <p:spPr>
          <a:xfrm>
            <a:off x="2530646" y="243238"/>
            <a:ext cx="3658500" cy="743100"/>
          </a:xfrm>
          <a:prstGeom prst="rect">
            <a:avLst/>
          </a:prstGeom>
          <a:noFill/>
          <a:ln>
            <a:noFill/>
          </a:ln>
        </p:spPr>
        <p:txBody>
          <a:bodyPr spcFirstLastPara="1" wrap="square" lIns="91425" tIns="91425" rIns="91425" bIns="91425" anchor="t" anchorCtr="0">
            <a:noAutofit/>
          </a:bodyPr>
          <a:lstStyle/>
          <a:p>
            <a:pPr marL="0" lvl="0" indent="457200" rtl="0">
              <a:spcBef>
                <a:spcPts val="0"/>
              </a:spcBef>
              <a:spcAft>
                <a:spcPts val="0"/>
              </a:spcAft>
              <a:buNone/>
            </a:pPr>
            <a:r>
              <a:rPr lang="en" sz="2400" b="1">
                <a:solidFill>
                  <a:srgbClr val="FFFFFF"/>
                </a:solidFill>
                <a:latin typeface="Merriweather"/>
                <a:ea typeface="Merriweather"/>
                <a:cs typeface="Merriweather"/>
                <a:sym typeface="Merriweather"/>
              </a:rPr>
              <a:t>Running Analysis</a:t>
            </a:r>
            <a:endParaRPr sz="2400" b="1">
              <a:solidFill>
                <a:srgbClr val="FFFFFF"/>
              </a:solidFill>
              <a:latin typeface="Merriweather"/>
              <a:ea typeface="Merriweather"/>
              <a:cs typeface="Merriweather"/>
              <a:sym typeface="Merriweather"/>
            </a:endParaRPr>
          </a:p>
        </p:txBody>
      </p:sp>
      <p:pic>
        <p:nvPicPr>
          <p:cNvPr id="263" name="Shape 263"/>
          <p:cNvPicPr preferRelativeResize="0"/>
          <p:nvPr/>
        </p:nvPicPr>
        <p:blipFill>
          <a:blip r:embed="rId3">
            <a:alphaModFix/>
          </a:blip>
          <a:stretch>
            <a:fillRect/>
          </a:stretch>
        </p:blipFill>
        <p:spPr>
          <a:xfrm>
            <a:off x="1651075" y="810863"/>
            <a:ext cx="5841846" cy="385236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23</a:t>
            </a:fld>
            <a:endParaRPr/>
          </a:p>
        </p:txBody>
      </p:sp>
      <p:sp>
        <p:nvSpPr>
          <p:cNvPr id="269" name="Shape 269"/>
          <p:cNvSpPr txBox="1"/>
          <p:nvPr/>
        </p:nvSpPr>
        <p:spPr>
          <a:xfrm>
            <a:off x="2396401" y="97425"/>
            <a:ext cx="4351200" cy="74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FFFFFF"/>
                </a:solidFill>
                <a:latin typeface="Merriweather"/>
                <a:ea typeface="Merriweather"/>
                <a:cs typeface="Merriweather"/>
                <a:sym typeface="Merriweather"/>
              </a:rPr>
              <a:t>Output- Display For Each Analyzed Image</a:t>
            </a:r>
            <a:endParaRPr sz="2400" b="1">
              <a:solidFill>
                <a:srgbClr val="FFFFFF"/>
              </a:solidFill>
              <a:latin typeface="Merriweather"/>
              <a:ea typeface="Merriweather"/>
              <a:cs typeface="Merriweather"/>
              <a:sym typeface="Merriweather"/>
            </a:endParaRPr>
          </a:p>
        </p:txBody>
      </p:sp>
      <p:pic>
        <p:nvPicPr>
          <p:cNvPr id="270" name="Shape 270"/>
          <p:cNvPicPr preferRelativeResize="0"/>
          <p:nvPr/>
        </p:nvPicPr>
        <p:blipFill>
          <a:blip r:embed="rId3">
            <a:alphaModFix/>
          </a:blip>
          <a:stretch>
            <a:fillRect/>
          </a:stretch>
        </p:blipFill>
        <p:spPr>
          <a:xfrm>
            <a:off x="1639700" y="1058650"/>
            <a:ext cx="5864600" cy="39981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endParaRPr/>
          </a:p>
          <a:p>
            <a:pPr marL="0" lvl="0" indent="0">
              <a:spcBef>
                <a:spcPts val="0"/>
              </a:spcBef>
              <a:spcAft>
                <a:spcPts val="0"/>
              </a:spcAft>
              <a:buNone/>
            </a:pPr>
            <a:r>
              <a:rPr lang="en"/>
              <a:t>	</a:t>
            </a:r>
            <a:endParaRPr/>
          </a:p>
        </p:txBody>
      </p:sp>
      <p:sp>
        <p:nvSpPr>
          <p:cNvPr id="276" name="Shape 276"/>
          <p:cNvSpPr txBox="1"/>
          <p:nvPr/>
        </p:nvSpPr>
        <p:spPr>
          <a:xfrm>
            <a:off x="2530646" y="243238"/>
            <a:ext cx="3658500" cy="743100"/>
          </a:xfrm>
          <a:prstGeom prst="rect">
            <a:avLst/>
          </a:prstGeom>
          <a:noFill/>
          <a:ln>
            <a:noFill/>
          </a:ln>
        </p:spPr>
        <p:txBody>
          <a:bodyPr spcFirstLastPara="1" wrap="square" lIns="91425" tIns="91425" rIns="91425" bIns="91425" anchor="t" anchorCtr="0">
            <a:noAutofit/>
          </a:bodyPr>
          <a:lstStyle/>
          <a:p>
            <a:pPr marL="457200" lvl="0" indent="457200" rtl="0">
              <a:spcBef>
                <a:spcPts val="0"/>
              </a:spcBef>
              <a:spcAft>
                <a:spcPts val="0"/>
              </a:spcAft>
              <a:buNone/>
            </a:pPr>
            <a:r>
              <a:rPr lang="en" sz="2400" b="1">
                <a:solidFill>
                  <a:srgbClr val="FFFFFF"/>
                </a:solidFill>
                <a:latin typeface="Merriweather"/>
                <a:ea typeface="Merriweather"/>
                <a:cs typeface="Merriweather"/>
                <a:sym typeface="Merriweather"/>
              </a:rPr>
              <a:t>	Save</a:t>
            </a:r>
            <a:endParaRPr sz="2400" b="1">
              <a:solidFill>
                <a:srgbClr val="FFFFFF"/>
              </a:solidFill>
              <a:latin typeface="Merriweather"/>
              <a:ea typeface="Merriweather"/>
              <a:cs typeface="Merriweather"/>
              <a:sym typeface="Merriweather"/>
            </a:endParaRPr>
          </a:p>
        </p:txBody>
      </p:sp>
      <p:pic>
        <p:nvPicPr>
          <p:cNvPr id="277" name="Shape 277"/>
          <p:cNvPicPr preferRelativeResize="0"/>
          <p:nvPr/>
        </p:nvPicPr>
        <p:blipFill>
          <a:blip r:embed="rId3">
            <a:alphaModFix/>
          </a:blip>
          <a:stretch>
            <a:fillRect/>
          </a:stretch>
        </p:blipFill>
        <p:spPr>
          <a:xfrm>
            <a:off x="1673813" y="810863"/>
            <a:ext cx="5796378" cy="385236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Shape 2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25</a:t>
            </a:fld>
            <a:endParaRPr/>
          </a:p>
        </p:txBody>
      </p:sp>
      <p:sp>
        <p:nvSpPr>
          <p:cNvPr id="283" name="Shape 283"/>
          <p:cNvSpPr txBox="1"/>
          <p:nvPr/>
        </p:nvSpPr>
        <p:spPr>
          <a:xfrm>
            <a:off x="2530646" y="243238"/>
            <a:ext cx="3658500" cy="743100"/>
          </a:xfrm>
          <a:prstGeom prst="rect">
            <a:avLst/>
          </a:prstGeom>
          <a:noFill/>
          <a:ln>
            <a:noFill/>
          </a:ln>
        </p:spPr>
        <p:txBody>
          <a:bodyPr spcFirstLastPara="1" wrap="square" lIns="91425" tIns="91425" rIns="91425" bIns="91425" anchor="t" anchorCtr="0">
            <a:noAutofit/>
          </a:bodyPr>
          <a:lstStyle/>
          <a:p>
            <a:pPr marL="0" lvl="0" indent="457200" rtl="0">
              <a:spcBef>
                <a:spcPts val="0"/>
              </a:spcBef>
              <a:spcAft>
                <a:spcPts val="0"/>
              </a:spcAft>
              <a:buNone/>
            </a:pPr>
            <a:r>
              <a:rPr lang="en" sz="2400" b="1">
                <a:solidFill>
                  <a:srgbClr val="FFFFFF"/>
                </a:solidFill>
                <a:latin typeface="Merriweather"/>
                <a:ea typeface="Merriweather"/>
                <a:cs typeface="Merriweather"/>
                <a:sym typeface="Merriweather"/>
              </a:rPr>
              <a:t>View Saved Images</a:t>
            </a:r>
            <a:endParaRPr sz="2400" b="1">
              <a:solidFill>
                <a:srgbClr val="FFFFFF"/>
              </a:solidFill>
              <a:latin typeface="Merriweather"/>
              <a:ea typeface="Merriweather"/>
              <a:cs typeface="Merriweather"/>
              <a:sym typeface="Merriweather"/>
            </a:endParaRPr>
          </a:p>
        </p:txBody>
      </p:sp>
      <p:pic>
        <p:nvPicPr>
          <p:cNvPr id="284" name="Shape 284"/>
          <p:cNvPicPr preferRelativeResize="0"/>
          <p:nvPr/>
        </p:nvPicPr>
        <p:blipFill>
          <a:blip r:embed="rId3">
            <a:alphaModFix/>
          </a:blip>
          <a:stretch>
            <a:fillRect/>
          </a:stretch>
        </p:blipFill>
        <p:spPr>
          <a:xfrm>
            <a:off x="616375" y="986338"/>
            <a:ext cx="8167659" cy="365207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Challenges and Resolutions - From DR2</a:t>
            </a:r>
            <a:endParaRPr/>
          </a:p>
        </p:txBody>
      </p:sp>
      <p:sp>
        <p:nvSpPr>
          <p:cNvPr id="290" name="Shape 290"/>
          <p:cNvSpPr txBox="1">
            <a:spLocks noGrp="1"/>
          </p:cNvSpPr>
          <p:nvPr>
            <p:ph type="body" idx="4294967295"/>
          </p:nvPr>
        </p:nvSpPr>
        <p:spPr>
          <a:xfrm>
            <a:off x="345825" y="1513050"/>
            <a:ext cx="8520600" cy="25116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Edge detection</a:t>
            </a:r>
            <a:endParaRPr sz="1800">
              <a:solidFill>
                <a:srgbClr val="000000"/>
              </a:solidFill>
              <a:latin typeface="Arial"/>
              <a:ea typeface="Arial"/>
              <a:cs typeface="Arial"/>
              <a:sym typeface="Arial"/>
            </a:endParaRPr>
          </a:p>
          <a:p>
            <a:pPr marL="914400" lvl="1" indent="-317500"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After applying multiple algorithms and methods for detecting the edge, we found they led to a dead end</a:t>
            </a:r>
            <a:endParaRPr sz="1400">
              <a:solidFill>
                <a:srgbClr val="000000"/>
              </a:solidFill>
              <a:latin typeface="Arial"/>
              <a:ea typeface="Arial"/>
              <a:cs typeface="Arial"/>
              <a:sym typeface="Arial"/>
            </a:endParaRPr>
          </a:p>
          <a:p>
            <a:pPr marL="914400" lvl="1" indent="-317500"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Resolution: Client suggested we do it based on camera parameters </a:t>
            </a:r>
            <a:endParaRPr sz="1400">
              <a:solidFill>
                <a:srgbClr val="000000"/>
              </a:solidFill>
              <a:latin typeface="Arial"/>
              <a:ea typeface="Arial"/>
              <a:cs typeface="Arial"/>
              <a:sym typeface="Arial"/>
            </a:endParaRPr>
          </a:p>
          <a:p>
            <a:pPr marL="1371600" lvl="2" indent="-317500"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Another team at JPL is working on edge detection alone</a:t>
            </a:r>
            <a:endParaRPr sz="1400">
              <a:solidFill>
                <a:srgbClr val="000000"/>
              </a:solidFill>
              <a:latin typeface="Arial"/>
              <a:ea typeface="Arial"/>
              <a:cs typeface="Arial"/>
              <a:sym typeface="Arial"/>
            </a:endParaRPr>
          </a:p>
          <a:p>
            <a:pPr marL="914400" lvl="1" indent="-317500"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Status: Resolved</a:t>
            </a:r>
            <a:endParaRPr sz="1400">
              <a:solidFill>
                <a:srgbClr val="000000"/>
              </a:solidFill>
              <a:latin typeface="Arial"/>
              <a:ea typeface="Arial"/>
              <a:cs typeface="Arial"/>
              <a:sym typeface="Arial"/>
            </a:endParaRPr>
          </a:p>
          <a:p>
            <a:pPr marL="457200" lvl="0" indent="-342900" rtl="0">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Color segmentation for other rock types</a:t>
            </a:r>
            <a:endParaRPr sz="1800">
              <a:solidFill>
                <a:srgbClr val="000000"/>
              </a:solidFill>
              <a:latin typeface="Arial"/>
              <a:ea typeface="Arial"/>
              <a:cs typeface="Arial"/>
              <a:sym typeface="Arial"/>
            </a:endParaRPr>
          </a:p>
          <a:p>
            <a:pPr marL="914400" lvl="1" indent="-317500"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What we currently have for Rock Type E doesn’t work/may not work for other rock types</a:t>
            </a:r>
            <a:endParaRPr sz="1400">
              <a:solidFill>
                <a:srgbClr val="000000"/>
              </a:solidFill>
              <a:latin typeface="Arial"/>
              <a:ea typeface="Arial"/>
              <a:cs typeface="Arial"/>
              <a:sym typeface="Arial"/>
            </a:endParaRPr>
          </a:p>
          <a:p>
            <a:pPr marL="914400" lvl="1" indent="-317500"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Resolution: Each rock type has a customized algorithm</a:t>
            </a:r>
            <a:endParaRPr sz="1400">
              <a:solidFill>
                <a:srgbClr val="000000"/>
              </a:solidFill>
              <a:latin typeface="Arial"/>
              <a:ea typeface="Arial"/>
              <a:cs typeface="Arial"/>
              <a:sym typeface="Arial"/>
            </a:endParaRPr>
          </a:p>
          <a:p>
            <a:pPr marL="914400" lvl="1" indent="-317500"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Status: Have prototype for Rock Type B with further improvements on the way</a:t>
            </a:r>
            <a:endParaRPr sz="1900">
              <a:solidFill>
                <a:srgbClr val="000000"/>
              </a:solidFill>
            </a:endParaRPr>
          </a:p>
        </p:txBody>
      </p:sp>
      <p:sp>
        <p:nvSpPr>
          <p:cNvPr id="291" name="Shape 2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Shape 296"/>
          <p:cNvPicPr preferRelativeResize="0"/>
          <p:nvPr/>
        </p:nvPicPr>
        <p:blipFill rotWithShape="1">
          <a:blip r:embed="rId3">
            <a:alphaModFix/>
          </a:blip>
          <a:srcRect t="28571" r="47279" b="20499"/>
          <a:stretch/>
        </p:blipFill>
        <p:spPr>
          <a:xfrm>
            <a:off x="1345400" y="3020625"/>
            <a:ext cx="3091875" cy="2036200"/>
          </a:xfrm>
          <a:prstGeom prst="rect">
            <a:avLst/>
          </a:prstGeom>
          <a:noFill/>
          <a:ln>
            <a:noFill/>
          </a:ln>
        </p:spPr>
      </p:pic>
      <p:pic>
        <p:nvPicPr>
          <p:cNvPr id="297" name="Shape 297"/>
          <p:cNvPicPr preferRelativeResize="0"/>
          <p:nvPr/>
        </p:nvPicPr>
        <p:blipFill rotWithShape="1">
          <a:blip r:embed="rId3">
            <a:alphaModFix/>
          </a:blip>
          <a:srcRect l="56953" t="28895" r="1904" b="20177"/>
          <a:stretch/>
        </p:blipFill>
        <p:spPr>
          <a:xfrm>
            <a:off x="4589675" y="3006350"/>
            <a:ext cx="2412851" cy="2036200"/>
          </a:xfrm>
          <a:prstGeom prst="rect">
            <a:avLst/>
          </a:prstGeom>
          <a:noFill/>
          <a:ln>
            <a:noFill/>
          </a:ln>
        </p:spPr>
      </p:pic>
      <p:sp>
        <p:nvSpPr>
          <p:cNvPr id="298" name="Shape 298"/>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Challenges and Resolutions - New</a:t>
            </a:r>
            <a:endParaRPr/>
          </a:p>
        </p:txBody>
      </p:sp>
      <p:sp>
        <p:nvSpPr>
          <p:cNvPr id="299" name="Shape 299"/>
          <p:cNvSpPr txBox="1">
            <a:spLocks noGrp="1"/>
          </p:cNvSpPr>
          <p:nvPr>
            <p:ph type="body" idx="4294967295"/>
          </p:nvPr>
        </p:nvSpPr>
        <p:spPr>
          <a:xfrm>
            <a:off x="345825" y="1513050"/>
            <a:ext cx="8520600" cy="2511600"/>
          </a:xfrm>
          <a:prstGeom prst="rect">
            <a:avLst/>
          </a:prstGeom>
        </p:spPr>
        <p:txBody>
          <a:bodyPr spcFirstLastPara="1" wrap="square" lIns="91425" tIns="91425" rIns="91425" bIns="91425" anchor="t" anchorCtr="0">
            <a:noAutofit/>
          </a:bodyPr>
          <a:lstStyle/>
          <a:p>
            <a:pPr marL="457200" lvl="0" indent="-349250" rtl="0">
              <a:spcBef>
                <a:spcPts val="0"/>
              </a:spcBef>
              <a:spcAft>
                <a:spcPts val="0"/>
              </a:spcAft>
              <a:buClr>
                <a:srgbClr val="000000"/>
              </a:buClr>
              <a:buSzPts val="1900"/>
              <a:buChar char="●"/>
            </a:pPr>
            <a:r>
              <a:rPr lang="en" sz="1900">
                <a:solidFill>
                  <a:srgbClr val="000000"/>
                </a:solidFill>
              </a:rPr>
              <a:t>Dark areas in abrasion image</a:t>
            </a:r>
            <a:endParaRPr sz="1900">
              <a:solidFill>
                <a:srgbClr val="000000"/>
              </a:solidFill>
            </a:endParaRPr>
          </a:p>
          <a:p>
            <a:pPr marL="914400" lvl="1" indent="-336550" rtl="0">
              <a:spcBef>
                <a:spcPts val="0"/>
              </a:spcBef>
              <a:spcAft>
                <a:spcPts val="0"/>
              </a:spcAft>
              <a:buClr>
                <a:srgbClr val="000000"/>
              </a:buClr>
              <a:buSzPts val="1700"/>
              <a:buChar char="○"/>
            </a:pPr>
            <a:r>
              <a:rPr lang="en" sz="1700">
                <a:solidFill>
                  <a:srgbClr val="000000"/>
                </a:solidFill>
              </a:rPr>
              <a:t>Some abrasion images have shadows in the hole and this messes up the accuracy of our analysis tools</a:t>
            </a:r>
            <a:endParaRPr sz="1700">
              <a:solidFill>
                <a:srgbClr val="000000"/>
              </a:solidFill>
            </a:endParaRPr>
          </a:p>
          <a:p>
            <a:pPr marL="914400" lvl="1" indent="-336550" rtl="0">
              <a:spcBef>
                <a:spcPts val="0"/>
              </a:spcBef>
              <a:spcAft>
                <a:spcPts val="0"/>
              </a:spcAft>
              <a:buClr>
                <a:srgbClr val="000000"/>
              </a:buClr>
              <a:buSzPts val="1700"/>
              <a:buChar char="○"/>
            </a:pPr>
            <a:r>
              <a:rPr lang="en" sz="1700">
                <a:solidFill>
                  <a:srgbClr val="000000"/>
                </a:solidFill>
              </a:rPr>
              <a:t>Resolution: Research techniques and test mask for detecting dark regions</a:t>
            </a:r>
            <a:endParaRPr sz="1700">
              <a:solidFill>
                <a:srgbClr val="000000"/>
              </a:solidFill>
            </a:endParaRPr>
          </a:p>
          <a:p>
            <a:pPr marL="0" lvl="0" indent="0" rtl="0">
              <a:spcBef>
                <a:spcPts val="1600"/>
              </a:spcBef>
              <a:spcAft>
                <a:spcPts val="1600"/>
              </a:spcAft>
              <a:buNone/>
            </a:pPr>
            <a:endParaRPr sz="1700">
              <a:solidFill>
                <a:srgbClr val="000000"/>
              </a:solidFill>
            </a:endParaRPr>
          </a:p>
        </p:txBody>
      </p:sp>
      <p:sp>
        <p:nvSpPr>
          <p:cNvPr id="300" name="Shape 30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27</a:t>
            </a:fld>
            <a:endParaRPr/>
          </a:p>
        </p:txBody>
      </p:sp>
      <p:sp>
        <p:nvSpPr>
          <p:cNvPr id="301" name="Shape 301"/>
          <p:cNvSpPr/>
          <p:nvPr/>
        </p:nvSpPr>
        <p:spPr>
          <a:xfrm>
            <a:off x="3342050" y="3601750"/>
            <a:ext cx="548700" cy="5406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02" name="Shape 302"/>
          <p:cNvSpPr/>
          <p:nvPr/>
        </p:nvSpPr>
        <p:spPr>
          <a:xfrm>
            <a:off x="6108000" y="3601750"/>
            <a:ext cx="548700" cy="540600"/>
          </a:xfrm>
          <a:prstGeom prst="ellipse">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Shape 307"/>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Schedule</a:t>
            </a:r>
            <a:endParaRPr/>
          </a:p>
        </p:txBody>
      </p:sp>
      <p:sp>
        <p:nvSpPr>
          <p:cNvPr id="308" name="Shape 30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28</a:t>
            </a:fld>
            <a:endParaRPr/>
          </a:p>
        </p:txBody>
      </p:sp>
      <p:pic>
        <p:nvPicPr>
          <p:cNvPr id="309" name="Shape 309"/>
          <p:cNvPicPr preferRelativeResize="0"/>
          <p:nvPr/>
        </p:nvPicPr>
        <p:blipFill rotWithShape="1">
          <a:blip r:embed="rId3">
            <a:alphaModFix/>
          </a:blip>
          <a:srcRect t="4205"/>
          <a:stretch/>
        </p:blipFill>
        <p:spPr>
          <a:xfrm>
            <a:off x="7513275" y="1620275"/>
            <a:ext cx="1551975" cy="954150"/>
          </a:xfrm>
          <a:prstGeom prst="rect">
            <a:avLst/>
          </a:prstGeom>
          <a:noFill/>
          <a:ln>
            <a:noFill/>
          </a:ln>
        </p:spPr>
      </p:pic>
      <p:pic>
        <p:nvPicPr>
          <p:cNvPr id="310" name="Shape 310"/>
          <p:cNvPicPr preferRelativeResize="0"/>
          <p:nvPr/>
        </p:nvPicPr>
        <p:blipFill rotWithShape="1">
          <a:blip r:embed="rId4">
            <a:alphaModFix/>
          </a:blip>
          <a:srcRect t="1516" r="477"/>
          <a:stretch/>
        </p:blipFill>
        <p:spPr>
          <a:xfrm>
            <a:off x="0" y="1461375"/>
            <a:ext cx="7513275" cy="35052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Testing Plan: What we are testing</a:t>
            </a:r>
            <a:endParaRPr/>
          </a:p>
        </p:txBody>
      </p:sp>
      <p:sp>
        <p:nvSpPr>
          <p:cNvPr id="316" name="Shape 3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29</a:t>
            </a:fld>
            <a:endParaRPr/>
          </a:p>
        </p:txBody>
      </p:sp>
      <p:sp>
        <p:nvSpPr>
          <p:cNvPr id="317" name="Shape 317"/>
          <p:cNvSpPr txBox="1"/>
          <p:nvPr/>
        </p:nvSpPr>
        <p:spPr>
          <a:xfrm>
            <a:off x="311725" y="1709125"/>
            <a:ext cx="8145300" cy="2954100"/>
          </a:xfrm>
          <a:prstGeom prst="rect">
            <a:avLst/>
          </a:prstGeom>
          <a:noFill/>
          <a:ln>
            <a:noFill/>
          </a:ln>
        </p:spPr>
        <p:txBody>
          <a:bodyPr spcFirstLastPara="1" wrap="square" lIns="91425" tIns="91425" rIns="91425" bIns="91425" anchor="t" anchorCtr="0">
            <a:noAutofit/>
          </a:bodyPr>
          <a:lstStyle/>
          <a:p>
            <a:pPr marL="457200" lvl="0" indent="-342900">
              <a:spcBef>
                <a:spcPts val="0"/>
              </a:spcBef>
              <a:spcAft>
                <a:spcPts val="0"/>
              </a:spcAft>
              <a:buSzPts val="1800"/>
              <a:buChar char="●"/>
            </a:pPr>
            <a:r>
              <a:rPr lang="en" sz="1800"/>
              <a:t>Image Processing/Analysis</a:t>
            </a:r>
            <a:endParaRPr sz="1800"/>
          </a:p>
          <a:p>
            <a:pPr marL="914400" lvl="1" indent="-317500" rtl="0">
              <a:spcBef>
                <a:spcPts val="0"/>
              </a:spcBef>
              <a:spcAft>
                <a:spcPts val="0"/>
              </a:spcAft>
              <a:buSzPts val="1400"/>
              <a:buChar char="○"/>
            </a:pPr>
            <a:r>
              <a:rPr lang="en"/>
              <a:t>Use of unit tests to enforce the correctness of our image processing, and analysis algorithms</a:t>
            </a:r>
            <a:endParaRPr/>
          </a:p>
          <a:p>
            <a:pPr marL="914400" lvl="1" indent="-317500">
              <a:spcBef>
                <a:spcPts val="0"/>
              </a:spcBef>
              <a:spcAft>
                <a:spcPts val="0"/>
              </a:spcAft>
              <a:buSzPts val="1400"/>
              <a:buChar char="○"/>
            </a:pPr>
            <a:r>
              <a:rPr lang="en"/>
              <a:t>Test image processing algorithms for producing a dust mask matching JPL’s analysis</a:t>
            </a:r>
            <a:endParaRPr/>
          </a:p>
          <a:p>
            <a:pPr marL="0" lvl="0" indent="0">
              <a:spcBef>
                <a:spcPts val="0"/>
              </a:spcBef>
              <a:spcAft>
                <a:spcPts val="0"/>
              </a:spcAft>
              <a:buNone/>
            </a:pPr>
            <a:endParaRPr/>
          </a:p>
          <a:p>
            <a:pPr marL="457200" lvl="0" indent="-342900">
              <a:spcBef>
                <a:spcPts val="0"/>
              </a:spcBef>
              <a:spcAft>
                <a:spcPts val="0"/>
              </a:spcAft>
              <a:buSzPts val="1800"/>
              <a:buChar char="●"/>
            </a:pPr>
            <a:r>
              <a:rPr lang="en" sz="1800"/>
              <a:t>Module Communication</a:t>
            </a:r>
            <a:endParaRPr sz="1800"/>
          </a:p>
          <a:p>
            <a:pPr marL="914400" lvl="1" indent="-317500" rtl="0">
              <a:spcBef>
                <a:spcPts val="0"/>
              </a:spcBef>
              <a:spcAft>
                <a:spcPts val="0"/>
              </a:spcAft>
              <a:buSzPts val="1400"/>
              <a:buChar char="○"/>
            </a:pPr>
            <a:r>
              <a:rPr lang="en"/>
              <a:t>Testing that all modules are integrated correctly using integration tests</a:t>
            </a:r>
            <a:endParaRPr/>
          </a:p>
          <a:p>
            <a:pPr marL="914400" lvl="1" indent="-317500">
              <a:spcBef>
                <a:spcPts val="0"/>
              </a:spcBef>
              <a:spcAft>
                <a:spcPts val="0"/>
              </a:spcAft>
              <a:buSzPts val="1400"/>
              <a:buChar char="○"/>
            </a:pPr>
            <a:r>
              <a:rPr lang="en"/>
              <a:t>Confirms that our system is able pipe data between modules with the desired result</a:t>
            </a:r>
            <a:endParaRPr/>
          </a:p>
          <a:p>
            <a:pPr marL="0" lvl="0" indent="0">
              <a:spcBef>
                <a:spcPts val="0"/>
              </a:spcBef>
              <a:spcAft>
                <a:spcPts val="0"/>
              </a:spcAft>
              <a:buNone/>
            </a:pPr>
            <a:endParaRPr/>
          </a:p>
          <a:p>
            <a:pPr marL="457200" lvl="0" indent="-342900">
              <a:spcBef>
                <a:spcPts val="0"/>
              </a:spcBef>
              <a:spcAft>
                <a:spcPts val="0"/>
              </a:spcAft>
              <a:buSzPts val="1800"/>
              <a:buChar char="●"/>
            </a:pPr>
            <a:r>
              <a:rPr lang="en" sz="1800"/>
              <a:t>GUI Testing</a:t>
            </a:r>
            <a:endParaRPr sz="1800"/>
          </a:p>
          <a:p>
            <a:pPr marL="914400" lvl="1" indent="-317500" rtl="0">
              <a:spcBef>
                <a:spcPts val="0"/>
              </a:spcBef>
              <a:spcAft>
                <a:spcPts val="0"/>
              </a:spcAft>
              <a:buSzPts val="1400"/>
              <a:buChar char="○"/>
            </a:pPr>
            <a:r>
              <a:rPr lang="en"/>
              <a:t>Testing the GUI and get user feedback from our client on displaying final analysis</a:t>
            </a:r>
            <a:endParaRPr/>
          </a:p>
          <a:p>
            <a:pPr marL="914400" lvl="1" indent="-317500" rtl="0">
              <a:spcBef>
                <a:spcPts val="0"/>
              </a:spcBef>
              <a:spcAft>
                <a:spcPts val="0"/>
              </a:spcAft>
              <a:buSzPts val="1400"/>
              <a:buChar char="○"/>
            </a:pPr>
            <a:r>
              <a:rPr lang="en"/>
              <a:t>Develop a more robust and user friendly GUI</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a:t>
            </a:fld>
            <a:endParaRPr/>
          </a:p>
        </p:txBody>
      </p:sp>
      <p:sp>
        <p:nvSpPr>
          <p:cNvPr id="80" name="Shape 80"/>
          <p:cNvSpPr txBox="1"/>
          <p:nvPr/>
        </p:nvSpPr>
        <p:spPr>
          <a:xfrm>
            <a:off x="2074450" y="138775"/>
            <a:ext cx="6151800" cy="61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000">
                <a:solidFill>
                  <a:srgbClr val="FFFFFF"/>
                </a:solidFill>
                <a:latin typeface="Merriweather"/>
                <a:ea typeface="Merriweather"/>
                <a:cs typeface="Merriweather"/>
                <a:sym typeface="Merriweather"/>
              </a:rPr>
              <a:t>JPL’s Mission to Understand Mars</a:t>
            </a:r>
            <a:endParaRPr sz="3000">
              <a:solidFill>
                <a:srgbClr val="FFFFFF"/>
              </a:solidFill>
              <a:latin typeface="Merriweather"/>
              <a:ea typeface="Merriweather"/>
              <a:cs typeface="Merriweather"/>
              <a:sym typeface="Merriweather"/>
            </a:endParaRPr>
          </a:p>
        </p:txBody>
      </p:sp>
      <p:sp>
        <p:nvSpPr>
          <p:cNvPr id="81" name="Shape 81"/>
          <p:cNvSpPr txBox="1"/>
          <p:nvPr/>
        </p:nvSpPr>
        <p:spPr>
          <a:xfrm>
            <a:off x="2482925" y="1480500"/>
            <a:ext cx="6323700" cy="931500"/>
          </a:xfrm>
          <a:prstGeom prst="rect">
            <a:avLst/>
          </a:prstGeom>
          <a:noFill/>
          <a:ln>
            <a:noFill/>
          </a:ln>
        </p:spPr>
        <p:txBody>
          <a:bodyPr spcFirstLastPara="1" wrap="square" lIns="91425" tIns="91425" rIns="91425" bIns="91425" anchor="t" anchorCtr="0">
            <a:noAutofit/>
          </a:bodyPr>
          <a:lstStyle/>
          <a:p>
            <a:pPr marL="0" lvl="0" indent="457200" rtl="0">
              <a:lnSpc>
                <a:spcPct val="115000"/>
              </a:lnSpc>
              <a:spcBef>
                <a:spcPts val="0"/>
              </a:spcBef>
              <a:spcAft>
                <a:spcPts val="0"/>
              </a:spcAft>
              <a:buNone/>
            </a:pPr>
            <a:r>
              <a:rPr lang="en" sz="1200"/>
              <a:t>JPL is a federally funded NASA research and development center whose primary role is to construct and operate planetary robotic spacecraft. Mars is a good place to start looking for answers for a few reasons. JPL has sent many missions to Mars with the goal of looking for evidence that Mars once had the conditions necessary to support life.</a:t>
            </a:r>
            <a:endParaRPr sz="1200"/>
          </a:p>
          <a:p>
            <a:pPr marL="0" lvl="0" indent="457200" rtl="0">
              <a:lnSpc>
                <a:spcPct val="115000"/>
              </a:lnSpc>
              <a:spcBef>
                <a:spcPts val="0"/>
              </a:spcBef>
              <a:spcAft>
                <a:spcPts val="0"/>
              </a:spcAft>
              <a:buNone/>
            </a:pPr>
            <a:endParaRPr sz="1200"/>
          </a:p>
          <a:p>
            <a:pPr marL="0" lvl="0" indent="457200" rtl="0">
              <a:lnSpc>
                <a:spcPct val="115000"/>
              </a:lnSpc>
              <a:spcBef>
                <a:spcPts val="0"/>
              </a:spcBef>
              <a:spcAft>
                <a:spcPts val="0"/>
              </a:spcAft>
              <a:buNone/>
            </a:pPr>
            <a:endParaRPr sz="1200"/>
          </a:p>
          <a:p>
            <a:pPr marL="0" lvl="0" indent="457200" rtl="0">
              <a:lnSpc>
                <a:spcPct val="115000"/>
              </a:lnSpc>
              <a:spcBef>
                <a:spcPts val="0"/>
              </a:spcBef>
              <a:spcAft>
                <a:spcPts val="0"/>
              </a:spcAft>
              <a:buNone/>
            </a:pPr>
            <a:endParaRPr sz="1200"/>
          </a:p>
          <a:p>
            <a:pPr marL="0" lvl="0" indent="457200" rtl="0">
              <a:lnSpc>
                <a:spcPct val="115000"/>
              </a:lnSpc>
              <a:spcBef>
                <a:spcPts val="0"/>
              </a:spcBef>
              <a:spcAft>
                <a:spcPts val="0"/>
              </a:spcAft>
              <a:buNone/>
            </a:pPr>
            <a:endParaRPr sz="1200"/>
          </a:p>
          <a:p>
            <a:pPr marL="0" lvl="0" indent="457200" rtl="0">
              <a:lnSpc>
                <a:spcPct val="115000"/>
              </a:lnSpc>
              <a:spcBef>
                <a:spcPts val="0"/>
              </a:spcBef>
              <a:spcAft>
                <a:spcPts val="0"/>
              </a:spcAft>
              <a:buNone/>
            </a:pPr>
            <a:endParaRPr sz="1200"/>
          </a:p>
          <a:p>
            <a:pPr marL="0" lvl="0" indent="0" rtl="0">
              <a:lnSpc>
                <a:spcPct val="115000"/>
              </a:lnSpc>
              <a:spcBef>
                <a:spcPts val="0"/>
              </a:spcBef>
              <a:spcAft>
                <a:spcPts val="0"/>
              </a:spcAft>
              <a:buNone/>
            </a:pPr>
            <a:endParaRPr sz="1200"/>
          </a:p>
          <a:p>
            <a:pPr marL="0" lvl="0" indent="0" rtl="0">
              <a:lnSpc>
                <a:spcPct val="115000"/>
              </a:lnSpc>
              <a:spcBef>
                <a:spcPts val="0"/>
              </a:spcBef>
              <a:spcAft>
                <a:spcPts val="1600"/>
              </a:spcAft>
              <a:buNone/>
            </a:pPr>
            <a:endParaRPr sz="1200">
              <a:latin typeface="Old Standard TT"/>
              <a:ea typeface="Old Standard TT"/>
              <a:cs typeface="Old Standard TT"/>
              <a:sym typeface="Old Standard TT"/>
            </a:endParaRPr>
          </a:p>
        </p:txBody>
      </p:sp>
      <p:pic>
        <p:nvPicPr>
          <p:cNvPr id="82" name="Shape 82"/>
          <p:cNvPicPr preferRelativeResize="0"/>
          <p:nvPr/>
        </p:nvPicPr>
        <p:blipFill>
          <a:blip r:embed="rId3">
            <a:alphaModFix/>
          </a:blip>
          <a:stretch>
            <a:fillRect/>
          </a:stretch>
        </p:blipFill>
        <p:spPr>
          <a:xfrm>
            <a:off x="115825" y="138775"/>
            <a:ext cx="2098325" cy="1736525"/>
          </a:xfrm>
          <a:prstGeom prst="rect">
            <a:avLst/>
          </a:prstGeom>
          <a:noFill/>
          <a:ln>
            <a:noFill/>
          </a:ln>
        </p:spPr>
      </p:pic>
      <p:pic>
        <p:nvPicPr>
          <p:cNvPr id="83" name="Shape 83"/>
          <p:cNvPicPr preferRelativeResize="0"/>
          <p:nvPr/>
        </p:nvPicPr>
        <p:blipFill>
          <a:blip r:embed="rId4">
            <a:alphaModFix/>
          </a:blip>
          <a:stretch>
            <a:fillRect/>
          </a:stretch>
        </p:blipFill>
        <p:spPr>
          <a:xfrm>
            <a:off x="192175" y="2677725"/>
            <a:ext cx="2175250" cy="1995650"/>
          </a:xfrm>
          <a:prstGeom prst="rect">
            <a:avLst/>
          </a:prstGeom>
          <a:noFill/>
          <a:ln>
            <a:noFill/>
          </a:ln>
        </p:spPr>
      </p:pic>
      <p:pic>
        <p:nvPicPr>
          <p:cNvPr id="84" name="Shape 84"/>
          <p:cNvPicPr preferRelativeResize="0"/>
          <p:nvPr/>
        </p:nvPicPr>
        <p:blipFill>
          <a:blip r:embed="rId5">
            <a:alphaModFix/>
          </a:blip>
          <a:stretch>
            <a:fillRect/>
          </a:stretch>
        </p:blipFill>
        <p:spPr>
          <a:xfrm>
            <a:off x="2636025" y="2677726"/>
            <a:ext cx="2494568" cy="1995648"/>
          </a:xfrm>
          <a:prstGeom prst="rect">
            <a:avLst/>
          </a:prstGeom>
          <a:noFill/>
          <a:ln>
            <a:noFill/>
          </a:ln>
        </p:spPr>
      </p:pic>
      <p:pic>
        <p:nvPicPr>
          <p:cNvPr id="85" name="Shape 85"/>
          <p:cNvPicPr preferRelativeResize="0"/>
          <p:nvPr/>
        </p:nvPicPr>
        <p:blipFill>
          <a:blip r:embed="rId6">
            <a:alphaModFix/>
          </a:blip>
          <a:stretch>
            <a:fillRect/>
          </a:stretch>
        </p:blipFill>
        <p:spPr>
          <a:xfrm>
            <a:off x="5399189" y="2677725"/>
            <a:ext cx="3547836" cy="1995651"/>
          </a:xfrm>
          <a:prstGeom prst="rect">
            <a:avLst/>
          </a:prstGeom>
          <a:noFill/>
          <a:ln>
            <a:noFill/>
          </a:ln>
        </p:spPr>
      </p:pic>
      <p:sp>
        <p:nvSpPr>
          <p:cNvPr id="86" name="Shape 86"/>
          <p:cNvSpPr txBox="1"/>
          <p:nvPr/>
        </p:nvSpPr>
        <p:spPr>
          <a:xfrm>
            <a:off x="192150" y="4677100"/>
            <a:ext cx="2175300" cy="321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rgbClr val="000000"/>
              </a:buClr>
              <a:buSzPts val="1100"/>
              <a:buFont typeface="Arial"/>
              <a:buNone/>
            </a:pPr>
            <a:r>
              <a:rPr lang="en" sz="1100" i="1"/>
              <a:t>Figure 1.0. Pathfinder</a:t>
            </a:r>
            <a:endParaRPr sz="1100" i="1"/>
          </a:p>
        </p:txBody>
      </p:sp>
      <p:sp>
        <p:nvSpPr>
          <p:cNvPr id="87" name="Shape 87"/>
          <p:cNvSpPr txBox="1"/>
          <p:nvPr/>
        </p:nvSpPr>
        <p:spPr>
          <a:xfrm>
            <a:off x="2636025" y="4677100"/>
            <a:ext cx="2494500" cy="321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i="1"/>
              <a:t>Figure 1.1. Spirit and Opportunity</a:t>
            </a:r>
            <a:endParaRPr sz="1100" i="1"/>
          </a:p>
        </p:txBody>
      </p:sp>
      <p:sp>
        <p:nvSpPr>
          <p:cNvPr id="88" name="Shape 88"/>
          <p:cNvSpPr txBox="1"/>
          <p:nvPr/>
        </p:nvSpPr>
        <p:spPr>
          <a:xfrm>
            <a:off x="5925862" y="4677100"/>
            <a:ext cx="2494500" cy="321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i="1"/>
              <a:t>Figure 1.2. Curiosity</a:t>
            </a:r>
            <a:endParaRPr sz="1100" i="1"/>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Testing Plan: How we’ll respond to our testing</a:t>
            </a:r>
            <a:endParaRPr/>
          </a:p>
        </p:txBody>
      </p:sp>
      <p:sp>
        <p:nvSpPr>
          <p:cNvPr id="323" name="Shape 3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30</a:t>
            </a:fld>
            <a:endParaRPr/>
          </a:p>
        </p:txBody>
      </p:sp>
      <p:sp>
        <p:nvSpPr>
          <p:cNvPr id="324" name="Shape 324"/>
          <p:cNvSpPr txBox="1"/>
          <p:nvPr/>
        </p:nvSpPr>
        <p:spPr>
          <a:xfrm>
            <a:off x="311725" y="1661125"/>
            <a:ext cx="8199900" cy="3002100"/>
          </a:xfrm>
          <a:prstGeom prst="rect">
            <a:avLst/>
          </a:prstGeom>
          <a:noFill/>
          <a:ln>
            <a:noFill/>
          </a:ln>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sz="1800"/>
              <a:t>Image Processing/Analysis</a:t>
            </a:r>
            <a:endParaRPr sz="1800"/>
          </a:p>
          <a:p>
            <a:pPr marL="914400" lvl="1" indent="-317500" rtl="0">
              <a:spcBef>
                <a:spcPts val="0"/>
              </a:spcBef>
              <a:spcAft>
                <a:spcPts val="0"/>
              </a:spcAft>
              <a:buSzPts val="1400"/>
              <a:buChar char="○"/>
            </a:pPr>
            <a:r>
              <a:rPr lang="en"/>
              <a:t>Iterative adjustment of Processing/Analysis algorithms to better match JPL’s analysis</a:t>
            </a:r>
            <a:endParaRPr/>
          </a:p>
          <a:p>
            <a:pPr marL="914400" lvl="1" indent="-317500" rtl="0">
              <a:spcBef>
                <a:spcPts val="0"/>
              </a:spcBef>
              <a:spcAft>
                <a:spcPts val="0"/>
              </a:spcAft>
              <a:buSzPts val="1400"/>
              <a:buChar char="○"/>
            </a:pPr>
            <a:r>
              <a:rPr lang="en"/>
              <a:t>Will be a continuous process and adjusted as the need arises</a:t>
            </a:r>
            <a:endParaRPr/>
          </a:p>
          <a:p>
            <a:pPr marL="0" lvl="0" indent="0" rtl="0">
              <a:spcBef>
                <a:spcPts val="0"/>
              </a:spcBef>
              <a:spcAft>
                <a:spcPts val="0"/>
              </a:spcAft>
              <a:buNone/>
            </a:pPr>
            <a:endParaRPr/>
          </a:p>
          <a:p>
            <a:pPr marL="457200" lvl="0" indent="-342900" rtl="0">
              <a:spcBef>
                <a:spcPts val="0"/>
              </a:spcBef>
              <a:spcAft>
                <a:spcPts val="0"/>
              </a:spcAft>
              <a:buSzPts val="1800"/>
              <a:buChar char="●"/>
            </a:pPr>
            <a:r>
              <a:rPr lang="en" sz="1800"/>
              <a:t>Module Communication</a:t>
            </a:r>
            <a:endParaRPr sz="1800"/>
          </a:p>
          <a:p>
            <a:pPr marL="914400" lvl="1" indent="-317500" rtl="0">
              <a:spcBef>
                <a:spcPts val="0"/>
              </a:spcBef>
              <a:spcAft>
                <a:spcPts val="0"/>
              </a:spcAft>
              <a:buSzPts val="1400"/>
              <a:buChar char="○"/>
            </a:pPr>
            <a:r>
              <a:rPr lang="en"/>
              <a:t>Errors in communication between modules will be handled as they arise</a:t>
            </a:r>
            <a:endParaRPr/>
          </a:p>
          <a:p>
            <a:pPr marL="914400" lvl="1" indent="-317500" rtl="0">
              <a:spcBef>
                <a:spcPts val="0"/>
              </a:spcBef>
              <a:spcAft>
                <a:spcPts val="0"/>
              </a:spcAft>
              <a:buSzPts val="1400"/>
              <a:buChar char="○"/>
            </a:pPr>
            <a:r>
              <a:rPr lang="en"/>
              <a:t>Adjustments will be made to ensure correct data is being communicated between modules</a:t>
            </a:r>
            <a:endParaRPr/>
          </a:p>
          <a:p>
            <a:pPr marL="0" lvl="0" indent="0" rtl="0">
              <a:spcBef>
                <a:spcPts val="0"/>
              </a:spcBef>
              <a:spcAft>
                <a:spcPts val="0"/>
              </a:spcAft>
              <a:buNone/>
            </a:pPr>
            <a:endParaRPr/>
          </a:p>
          <a:p>
            <a:pPr marL="457200" lvl="0" indent="-342900" rtl="0">
              <a:spcBef>
                <a:spcPts val="0"/>
              </a:spcBef>
              <a:spcAft>
                <a:spcPts val="0"/>
              </a:spcAft>
              <a:buSzPts val="1800"/>
              <a:buChar char="●"/>
            </a:pPr>
            <a:r>
              <a:rPr lang="en" sz="1800"/>
              <a:t>GUI Testing</a:t>
            </a:r>
            <a:endParaRPr sz="1800"/>
          </a:p>
          <a:p>
            <a:pPr marL="914400" lvl="1" indent="-317500" rtl="0">
              <a:spcBef>
                <a:spcPts val="0"/>
              </a:spcBef>
              <a:spcAft>
                <a:spcPts val="0"/>
              </a:spcAft>
              <a:buSzPts val="1400"/>
              <a:buChar char="○"/>
            </a:pPr>
            <a:r>
              <a:rPr lang="en"/>
              <a:t>Will be sent to JPL for a period of testing and comeback closer to the end of the semester</a:t>
            </a:r>
            <a:endParaRPr/>
          </a:p>
          <a:p>
            <a:pPr marL="914400" lvl="1" indent="-317500" rtl="0">
              <a:spcBef>
                <a:spcPts val="0"/>
              </a:spcBef>
              <a:spcAft>
                <a:spcPts val="0"/>
              </a:spcAft>
              <a:buSzPts val="1400"/>
              <a:buChar char="○"/>
            </a:pPr>
            <a:r>
              <a:rPr lang="en"/>
              <a:t>All GUI modifications will be done in a week long period</a:t>
            </a:r>
            <a:endParaRPr/>
          </a:p>
          <a:p>
            <a:pPr marL="0" lvl="0" indent="0" rtl="0">
              <a:spcBef>
                <a:spcPts val="0"/>
              </a:spcBef>
              <a:spcAft>
                <a:spcPts val="0"/>
              </a:spcAft>
              <a:buNone/>
            </a:pPr>
            <a:endParaRPr/>
          </a:p>
          <a:p>
            <a:pPr marL="0" lvl="0" indent="0" rtl="0">
              <a:spcBef>
                <a:spcPts val="0"/>
              </a:spcBef>
              <a:spcAft>
                <a:spcPts val="0"/>
              </a:spcAft>
              <a:buNone/>
            </a:pPr>
            <a:endParaRPr sz="18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Shape 329"/>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Conclusion</a:t>
            </a:r>
            <a:endParaRPr/>
          </a:p>
        </p:txBody>
      </p:sp>
      <p:sp>
        <p:nvSpPr>
          <p:cNvPr id="330" name="Shape 330"/>
          <p:cNvSpPr txBox="1">
            <a:spLocks noGrp="1"/>
          </p:cNvSpPr>
          <p:nvPr>
            <p:ph type="body" idx="4294967295"/>
          </p:nvPr>
        </p:nvSpPr>
        <p:spPr>
          <a:xfrm>
            <a:off x="516900" y="1429425"/>
            <a:ext cx="8446500" cy="3474900"/>
          </a:xfrm>
          <a:prstGeom prst="rect">
            <a:avLst/>
          </a:prstGeom>
        </p:spPr>
        <p:txBody>
          <a:bodyPr spcFirstLastPara="1" wrap="square" lIns="91425" tIns="91425" rIns="91425" bIns="91425" anchor="t" anchorCtr="0">
            <a:noAutofit/>
          </a:bodyPr>
          <a:lstStyle/>
          <a:p>
            <a:pPr marL="457200" lvl="0" indent="-317500"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Client and Problem</a:t>
            </a:r>
            <a:endParaRPr sz="1400">
              <a:solidFill>
                <a:srgbClr val="000000"/>
              </a:solidFill>
              <a:latin typeface="Arial"/>
              <a:ea typeface="Arial"/>
              <a:cs typeface="Arial"/>
              <a:sym typeface="Arial"/>
            </a:endParaRPr>
          </a:p>
          <a:p>
            <a:pPr marL="457200" lvl="0" indent="-317500"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Solution Vision</a:t>
            </a:r>
            <a:endParaRPr sz="1400">
              <a:solidFill>
                <a:srgbClr val="000000"/>
              </a:solidFill>
              <a:latin typeface="Arial"/>
              <a:ea typeface="Arial"/>
              <a:cs typeface="Arial"/>
              <a:sym typeface="Arial"/>
            </a:endParaRPr>
          </a:p>
          <a:p>
            <a:pPr marL="914400" lvl="1" indent="-304800" rtl="0">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Take in a batch of images</a:t>
            </a:r>
            <a:endParaRPr sz="1200">
              <a:solidFill>
                <a:srgbClr val="000000"/>
              </a:solidFill>
              <a:latin typeface="Arial"/>
              <a:ea typeface="Arial"/>
              <a:cs typeface="Arial"/>
              <a:sym typeface="Arial"/>
            </a:endParaRPr>
          </a:p>
          <a:p>
            <a:pPr marL="914400" lvl="1" indent="-304800" rtl="0">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Automatically apply computer vision algorithms to detect dust</a:t>
            </a:r>
            <a:endParaRPr sz="1200">
              <a:solidFill>
                <a:srgbClr val="000000"/>
              </a:solidFill>
              <a:latin typeface="Arial"/>
              <a:ea typeface="Arial"/>
              <a:cs typeface="Arial"/>
              <a:sym typeface="Arial"/>
            </a:endParaRPr>
          </a:p>
          <a:p>
            <a:pPr marL="914400" lvl="1" indent="-304800" rtl="0">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JPL can then run multiple tests in a single vacuum chamber pump down session</a:t>
            </a:r>
            <a:endParaRPr sz="1200">
              <a:solidFill>
                <a:srgbClr val="000000"/>
              </a:solidFill>
              <a:latin typeface="Arial"/>
              <a:ea typeface="Arial"/>
              <a:cs typeface="Arial"/>
              <a:sym typeface="Arial"/>
            </a:endParaRPr>
          </a:p>
          <a:p>
            <a:pPr marL="914400" lvl="1" indent="-304800" rtl="0">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Get feedback on how effective their gas Dust Removal Tool is</a:t>
            </a:r>
            <a:endParaRPr sz="1200">
              <a:solidFill>
                <a:srgbClr val="000000"/>
              </a:solidFill>
              <a:latin typeface="Arial"/>
              <a:ea typeface="Arial"/>
              <a:cs typeface="Arial"/>
              <a:sym typeface="Arial"/>
            </a:endParaRPr>
          </a:p>
          <a:p>
            <a:pPr marL="457200" lvl="0" indent="-317500"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Overview of:</a:t>
            </a:r>
            <a:endParaRPr sz="1400">
              <a:solidFill>
                <a:srgbClr val="000000"/>
              </a:solidFill>
              <a:latin typeface="Arial"/>
              <a:ea typeface="Arial"/>
              <a:cs typeface="Arial"/>
              <a:sym typeface="Arial"/>
            </a:endParaRPr>
          </a:p>
          <a:p>
            <a:pPr marL="914400" lvl="1" indent="-304800" rtl="0">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Requirements/Specs</a:t>
            </a:r>
            <a:endParaRPr sz="1200">
              <a:solidFill>
                <a:srgbClr val="000000"/>
              </a:solidFill>
              <a:latin typeface="Arial"/>
              <a:ea typeface="Arial"/>
              <a:cs typeface="Arial"/>
              <a:sym typeface="Arial"/>
            </a:endParaRPr>
          </a:p>
          <a:p>
            <a:pPr marL="914400" lvl="1" indent="-304800" rtl="0">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Architecture</a:t>
            </a:r>
            <a:endParaRPr sz="1200">
              <a:solidFill>
                <a:srgbClr val="000000"/>
              </a:solidFill>
              <a:latin typeface="Arial"/>
              <a:ea typeface="Arial"/>
              <a:cs typeface="Arial"/>
              <a:sym typeface="Arial"/>
            </a:endParaRPr>
          </a:p>
          <a:p>
            <a:pPr marL="914400" lvl="1" indent="-304800" rtl="0">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Implementation</a:t>
            </a:r>
            <a:endParaRPr sz="1200">
              <a:solidFill>
                <a:srgbClr val="000000"/>
              </a:solidFill>
              <a:latin typeface="Arial"/>
              <a:ea typeface="Arial"/>
              <a:cs typeface="Arial"/>
              <a:sym typeface="Arial"/>
            </a:endParaRPr>
          </a:p>
          <a:p>
            <a:pPr marL="914400" lvl="1" indent="-304800" rtl="0">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Prototype</a:t>
            </a:r>
            <a:endParaRPr sz="1200">
              <a:solidFill>
                <a:srgbClr val="000000"/>
              </a:solidFill>
              <a:latin typeface="Arial"/>
              <a:ea typeface="Arial"/>
              <a:cs typeface="Arial"/>
              <a:sym typeface="Arial"/>
            </a:endParaRPr>
          </a:p>
          <a:p>
            <a:pPr marL="914400" lvl="1" indent="-304800" rtl="0">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Challenges and Resolutions</a:t>
            </a:r>
            <a:endParaRPr sz="1200">
              <a:solidFill>
                <a:srgbClr val="000000"/>
              </a:solidFill>
              <a:latin typeface="Arial"/>
              <a:ea typeface="Arial"/>
              <a:cs typeface="Arial"/>
              <a:sym typeface="Arial"/>
            </a:endParaRPr>
          </a:p>
          <a:p>
            <a:pPr marL="914400" lvl="1" indent="-304800" rtl="0">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Testing Plan</a:t>
            </a:r>
            <a:endParaRPr sz="1200">
              <a:solidFill>
                <a:srgbClr val="000000"/>
              </a:solidFill>
              <a:latin typeface="Arial"/>
              <a:ea typeface="Arial"/>
              <a:cs typeface="Arial"/>
              <a:sym typeface="Arial"/>
            </a:endParaRPr>
          </a:p>
          <a:p>
            <a:pPr marL="457200" lvl="0" indent="-317500" rtl="0">
              <a:spcBef>
                <a:spcPts val="0"/>
              </a:spcBef>
              <a:spcAft>
                <a:spcPts val="0"/>
              </a:spcAft>
              <a:buClr>
                <a:srgbClr val="000000"/>
              </a:buClr>
              <a:buSzPts val="1400"/>
              <a:buFont typeface="Arial"/>
              <a:buChar char="●"/>
            </a:pPr>
            <a:r>
              <a:rPr lang="en" sz="1400">
                <a:solidFill>
                  <a:srgbClr val="000000"/>
                </a:solidFill>
                <a:latin typeface="Arial"/>
                <a:ea typeface="Arial"/>
                <a:cs typeface="Arial"/>
                <a:sym typeface="Arial"/>
              </a:rPr>
              <a:t>What’s Coming Up for Team Hindsight</a:t>
            </a:r>
            <a:endParaRPr sz="1400">
              <a:solidFill>
                <a:srgbClr val="000000"/>
              </a:solidFill>
              <a:latin typeface="Arial"/>
              <a:ea typeface="Arial"/>
              <a:cs typeface="Arial"/>
              <a:sym typeface="Arial"/>
            </a:endParaRPr>
          </a:p>
        </p:txBody>
      </p:sp>
      <p:sp>
        <p:nvSpPr>
          <p:cNvPr id="331" name="Shape 3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Shape 33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Sources</a:t>
            </a:r>
            <a:endParaRPr/>
          </a:p>
        </p:txBody>
      </p:sp>
      <p:sp>
        <p:nvSpPr>
          <p:cNvPr id="337" name="Shape 337"/>
          <p:cNvSpPr txBox="1">
            <a:spLocks noGrp="1"/>
          </p:cNvSpPr>
          <p:nvPr>
            <p:ph type="body" idx="4294967295"/>
          </p:nvPr>
        </p:nvSpPr>
        <p:spPr>
          <a:xfrm>
            <a:off x="323950" y="1581825"/>
            <a:ext cx="7920000" cy="2757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800" u="sng">
                <a:solidFill>
                  <a:schemeClr val="accent5"/>
                </a:solidFill>
                <a:latin typeface="Old Standard TT"/>
                <a:ea typeface="Old Standard TT"/>
                <a:cs typeface="Old Standard TT"/>
                <a:sym typeface="Old Standard TT"/>
                <a:hlinkClick r:id="rId3"/>
              </a:rPr>
              <a:t>https://mars.nasa.gov/programmissions/missions/present/2003/</a:t>
            </a:r>
            <a:endParaRPr sz="1800">
              <a:solidFill>
                <a:schemeClr val="accent5"/>
              </a:solidFill>
              <a:latin typeface="Old Standard TT"/>
              <a:ea typeface="Old Standard TT"/>
              <a:cs typeface="Old Standard TT"/>
              <a:sym typeface="Old Standard TT"/>
            </a:endParaRPr>
          </a:p>
          <a:p>
            <a:pPr marL="0" lvl="0" indent="0">
              <a:spcBef>
                <a:spcPts val="1600"/>
              </a:spcBef>
              <a:spcAft>
                <a:spcPts val="0"/>
              </a:spcAft>
              <a:buNone/>
            </a:pPr>
            <a:r>
              <a:rPr lang="en" sz="1800" u="sng">
                <a:solidFill>
                  <a:schemeClr val="accent5"/>
                </a:solidFill>
                <a:latin typeface="Old Standard TT"/>
                <a:ea typeface="Old Standard TT"/>
                <a:cs typeface="Old Standard TT"/>
                <a:sym typeface="Old Standard TT"/>
                <a:hlinkClick r:id="rId4"/>
              </a:rPr>
              <a:t>https://en.wikipedia.org/wiki/Mars_Pathfinder</a:t>
            </a:r>
            <a:endParaRPr sz="1800">
              <a:solidFill>
                <a:schemeClr val="accent5"/>
              </a:solidFill>
              <a:latin typeface="Old Standard TT"/>
              <a:ea typeface="Old Standard TT"/>
              <a:cs typeface="Old Standard TT"/>
              <a:sym typeface="Old Standard TT"/>
            </a:endParaRPr>
          </a:p>
          <a:p>
            <a:pPr marL="0" lvl="0" indent="0">
              <a:spcBef>
                <a:spcPts val="1600"/>
              </a:spcBef>
              <a:spcAft>
                <a:spcPts val="0"/>
              </a:spcAft>
              <a:buNone/>
            </a:pPr>
            <a:r>
              <a:rPr lang="en" sz="1800" u="sng">
                <a:solidFill>
                  <a:schemeClr val="accent5"/>
                </a:solidFill>
                <a:latin typeface="Old Standard TT"/>
                <a:ea typeface="Old Standard TT"/>
                <a:cs typeface="Old Standard TT"/>
                <a:sym typeface="Old Standard TT"/>
                <a:hlinkClick r:id="rId5"/>
              </a:rPr>
              <a:t>https://www.jpl.nasa.gov</a:t>
            </a:r>
            <a:endParaRPr sz="1800">
              <a:solidFill>
                <a:schemeClr val="accent5"/>
              </a:solidFill>
              <a:latin typeface="Old Standard TT"/>
              <a:ea typeface="Old Standard TT"/>
              <a:cs typeface="Old Standard TT"/>
              <a:sym typeface="Old Standard TT"/>
            </a:endParaRPr>
          </a:p>
          <a:p>
            <a:pPr marL="0" lvl="0" indent="0">
              <a:spcBef>
                <a:spcPts val="1600"/>
              </a:spcBef>
              <a:spcAft>
                <a:spcPts val="0"/>
              </a:spcAft>
              <a:buNone/>
            </a:pPr>
            <a:r>
              <a:rPr lang="en" sz="1800" u="sng">
                <a:solidFill>
                  <a:schemeClr val="accent5"/>
                </a:solidFill>
                <a:latin typeface="Old Standard TT"/>
                <a:ea typeface="Old Standard TT"/>
                <a:cs typeface="Old Standard TT"/>
                <a:sym typeface="Old Standard TT"/>
                <a:hlinkClick r:id="rId6"/>
              </a:rPr>
              <a:t>https://mars.nasa.gov/mars2020/mission/rover/</a:t>
            </a:r>
            <a:endParaRPr sz="1800">
              <a:solidFill>
                <a:schemeClr val="accent5"/>
              </a:solidFill>
              <a:latin typeface="Old Standard TT"/>
              <a:ea typeface="Old Standard TT"/>
              <a:cs typeface="Old Standard TT"/>
              <a:sym typeface="Old Standard TT"/>
            </a:endParaRPr>
          </a:p>
          <a:p>
            <a:pPr marL="0" lvl="0" indent="0">
              <a:spcBef>
                <a:spcPts val="1600"/>
              </a:spcBef>
              <a:spcAft>
                <a:spcPts val="0"/>
              </a:spcAft>
              <a:buNone/>
            </a:pPr>
            <a:endParaRPr sz="1800">
              <a:solidFill>
                <a:srgbClr val="80CBC4"/>
              </a:solidFill>
              <a:latin typeface="Old Standard TT"/>
              <a:ea typeface="Old Standard TT"/>
              <a:cs typeface="Old Standard TT"/>
              <a:sym typeface="Old Standard TT"/>
            </a:endParaRPr>
          </a:p>
          <a:p>
            <a:pPr marL="0" lvl="0" indent="0">
              <a:spcBef>
                <a:spcPts val="1600"/>
              </a:spcBef>
              <a:spcAft>
                <a:spcPts val="0"/>
              </a:spcAft>
              <a:buNone/>
            </a:pPr>
            <a:endParaRPr sz="1800">
              <a:solidFill>
                <a:srgbClr val="80CBC4"/>
              </a:solidFill>
              <a:latin typeface="Old Standard TT"/>
              <a:ea typeface="Old Standard TT"/>
              <a:cs typeface="Old Standard TT"/>
              <a:sym typeface="Old Standard TT"/>
            </a:endParaRPr>
          </a:p>
          <a:p>
            <a:pPr marL="0" lvl="0" indent="0">
              <a:spcBef>
                <a:spcPts val="1600"/>
              </a:spcBef>
              <a:spcAft>
                <a:spcPts val="1600"/>
              </a:spcAft>
              <a:buNone/>
            </a:pPr>
            <a:endParaRPr/>
          </a:p>
        </p:txBody>
      </p:sp>
      <p:sp>
        <p:nvSpPr>
          <p:cNvPr id="338" name="Shape 3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32</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4</a:t>
            </a:fld>
            <a:endParaRPr/>
          </a:p>
        </p:txBody>
      </p:sp>
      <p:sp>
        <p:nvSpPr>
          <p:cNvPr id="94" name="Shape 94"/>
          <p:cNvSpPr txBox="1"/>
          <p:nvPr/>
        </p:nvSpPr>
        <p:spPr>
          <a:xfrm>
            <a:off x="311700" y="445025"/>
            <a:ext cx="8520600" cy="61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000">
                <a:solidFill>
                  <a:srgbClr val="FFFFFF"/>
                </a:solidFill>
                <a:latin typeface="Merriweather"/>
                <a:ea typeface="Merriweather"/>
                <a:cs typeface="Merriweather"/>
                <a:sym typeface="Merriweather"/>
              </a:rPr>
              <a:t>Mars 2020 (M2020)</a:t>
            </a:r>
            <a:endParaRPr sz="3000">
              <a:solidFill>
                <a:srgbClr val="FFFFFF"/>
              </a:solidFill>
              <a:latin typeface="Merriweather"/>
              <a:ea typeface="Merriweather"/>
              <a:cs typeface="Merriweather"/>
              <a:sym typeface="Merriweather"/>
            </a:endParaRPr>
          </a:p>
        </p:txBody>
      </p:sp>
      <p:sp>
        <p:nvSpPr>
          <p:cNvPr id="95" name="Shape 95"/>
          <p:cNvSpPr txBox="1"/>
          <p:nvPr/>
        </p:nvSpPr>
        <p:spPr>
          <a:xfrm>
            <a:off x="311700" y="1515425"/>
            <a:ext cx="8520600" cy="1097700"/>
          </a:xfrm>
          <a:prstGeom prst="rect">
            <a:avLst/>
          </a:prstGeom>
          <a:noFill/>
          <a:ln>
            <a:noFill/>
          </a:ln>
        </p:spPr>
        <p:txBody>
          <a:bodyPr spcFirstLastPara="1" wrap="square" lIns="91425" tIns="91425" rIns="91425" bIns="91425" anchor="t" anchorCtr="0">
            <a:noAutofit/>
          </a:bodyPr>
          <a:lstStyle/>
          <a:p>
            <a:pPr marL="0" lvl="0" indent="457200" rtl="0">
              <a:lnSpc>
                <a:spcPct val="115000"/>
              </a:lnSpc>
              <a:spcBef>
                <a:spcPts val="0"/>
              </a:spcBef>
              <a:spcAft>
                <a:spcPts val="0"/>
              </a:spcAft>
              <a:buNone/>
            </a:pPr>
            <a:r>
              <a:rPr lang="en"/>
              <a:t>The primary goal of JPL’s latest rover, M2020 will be to look for evidence of past life on Mars by analyzing and collecting samples of the Martian surface which will then be picked up, and returned to Earth by a future mission.</a:t>
            </a:r>
            <a:endParaRPr/>
          </a:p>
          <a:p>
            <a:pPr marL="0" lvl="0" indent="0" rtl="0">
              <a:lnSpc>
                <a:spcPct val="115000"/>
              </a:lnSpc>
              <a:spcBef>
                <a:spcPts val="0"/>
              </a:spcBef>
              <a:spcAft>
                <a:spcPts val="0"/>
              </a:spcAft>
              <a:buNone/>
            </a:pPr>
            <a:endParaRPr sz="1000"/>
          </a:p>
          <a:p>
            <a:pPr marL="0" lvl="0" indent="457200" rtl="0">
              <a:lnSpc>
                <a:spcPct val="115000"/>
              </a:lnSpc>
              <a:spcBef>
                <a:spcPts val="0"/>
              </a:spcBef>
              <a:spcAft>
                <a:spcPts val="0"/>
              </a:spcAft>
              <a:buNone/>
            </a:pPr>
            <a:endParaRPr/>
          </a:p>
          <a:p>
            <a:pPr marL="0" lvl="0" indent="457200" rtl="0">
              <a:lnSpc>
                <a:spcPct val="115000"/>
              </a:lnSpc>
              <a:spcBef>
                <a:spcPts val="0"/>
              </a:spcBef>
              <a:spcAft>
                <a:spcPts val="0"/>
              </a:spcAft>
              <a:buNone/>
            </a:pPr>
            <a:endParaRPr/>
          </a:p>
          <a:p>
            <a:pPr marL="0" lvl="0" indent="457200" rtl="0">
              <a:lnSpc>
                <a:spcPct val="115000"/>
              </a:lnSpc>
              <a:spcBef>
                <a:spcPts val="0"/>
              </a:spcBef>
              <a:spcAft>
                <a:spcPts val="0"/>
              </a:spcAft>
              <a:buNone/>
            </a:pPr>
            <a:endParaRPr/>
          </a:p>
          <a:p>
            <a:pPr marL="0" lvl="0" indent="0" rtl="0">
              <a:lnSpc>
                <a:spcPct val="115000"/>
              </a:lnSpc>
              <a:spcBef>
                <a:spcPts val="0"/>
              </a:spcBef>
              <a:spcAft>
                <a:spcPts val="0"/>
              </a:spcAft>
              <a:buNone/>
            </a:pPr>
            <a:endParaRPr/>
          </a:p>
          <a:p>
            <a:pPr marL="0" lvl="0" indent="0" rtl="0">
              <a:lnSpc>
                <a:spcPct val="115000"/>
              </a:lnSpc>
              <a:spcBef>
                <a:spcPts val="0"/>
              </a:spcBef>
              <a:spcAft>
                <a:spcPts val="1600"/>
              </a:spcAft>
              <a:buNone/>
            </a:pPr>
            <a:endParaRPr sz="1800">
              <a:latin typeface="Old Standard TT"/>
              <a:ea typeface="Old Standard TT"/>
              <a:cs typeface="Old Standard TT"/>
              <a:sym typeface="Old Standard TT"/>
            </a:endParaRPr>
          </a:p>
        </p:txBody>
      </p:sp>
      <p:pic>
        <p:nvPicPr>
          <p:cNvPr id="96" name="Shape 96"/>
          <p:cNvPicPr preferRelativeResize="0"/>
          <p:nvPr/>
        </p:nvPicPr>
        <p:blipFill rotWithShape="1">
          <a:blip r:embed="rId3">
            <a:alphaModFix/>
          </a:blip>
          <a:srcRect l="19744" t="20573" r="16459" b="17625"/>
          <a:stretch/>
        </p:blipFill>
        <p:spPr>
          <a:xfrm>
            <a:off x="1669150" y="2308325"/>
            <a:ext cx="4726250" cy="2575124"/>
          </a:xfrm>
          <a:prstGeom prst="rect">
            <a:avLst/>
          </a:prstGeom>
          <a:noFill/>
          <a:ln>
            <a:noFill/>
          </a:ln>
        </p:spPr>
      </p:pic>
      <p:sp>
        <p:nvSpPr>
          <p:cNvPr id="97" name="Shape 97"/>
          <p:cNvSpPr txBox="1"/>
          <p:nvPr/>
        </p:nvSpPr>
        <p:spPr>
          <a:xfrm>
            <a:off x="2532275" y="4854175"/>
            <a:ext cx="3000000" cy="3165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100" i="1"/>
              <a:t>Figure 2.0. Mars 2020</a:t>
            </a:r>
            <a:endParaRPr sz="1100" i="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5</a:t>
            </a:fld>
            <a:endParaRPr/>
          </a:p>
        </p:txBody>
      </p:sp>
      <p:sp>
        <p:nvSpPr>
          <p:cNvPr id="103" name="Shape 103"/>
          <p:cNvSpPr txBox="1"/>
          <p:nvPr/>
        </p:nvSpPr>
        <p:spPr>
          <a:xfrm>
            <a:off x="311700" y="445025"/>
            <a:ext cx="8520600" cy="61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000">
                <a:solidFill>
                  <a:srgbClr val="FFFFFF"/>
                </a:solidFill>
                <a:latin typeface="Merriweather"/>
                <a:ea typeface="Merriweather"/>
                <a:cs typeface="Merriweather"/>
                <a:sym typeface="Merriweather"/>
              </a:rPr>
              <a:t>Challenge facing JPL</a:t>
            </a:r>
            <a:endParaRPr sz="3000">
              <a:solidFill>
                <a:srgbClr val="FFFFFF"/>
              </a:solidFill>
              <a:latin typeface="Merriweather"/>
              <a:ea typeface="Merriweather"/>
              <a:cs typeface="Merriweather"/>
              <a:sym typeface="Merriweather"/>
            </a:endParaRPr>
          </a:p>
        </p:txBody>
      </p:sp>
      <p:sp>
        <p:nvSpPr>
          <p:cNvPr id="104" name="Shape 104"/>
          <p:cNvSpPr txBox="1"/>
          <p:nvPr/>
        </p:nvSpPr>
        <p:spPr>
          <a:xfrm>
            <a:off x="311700" y="1400838"/>
            <a:ext cx="8520600" cy="613200"/>
          </a:xfrm>
          <a:prstGeom prst="rect">
            <a:avLst/>
          </a:prstGeom>
          <a:noFill/>
          <a:ln>
            <a:noFill/>
          </a:ln>
        </p:spPr>
        <p:txBody>
          <a:bodyPr spcFirstLastPara="1" wrap="square" lIns="91425" tIns="91425" rIns="91425" bIns="91425" anchor="t" anchorCtr="0">
            <a:noAutofit/>
          </a:bodyPr>
          <a:lstStyle/>
          <a:p>
            <a:pPr marL="0" lvl="0" indent="457200" rtl="0">
              <a:lnSpc>
                <a:spcPct val="115000"/>
              </a:lnSpc>
              <a:spcBef>
                <a:spcPts val="0"/>
              </a:spcBef>
              <a:spcAft>
                <a:spcPts val="0"/>
              </a:spcAft>
              <a:buNone/>
            </a:pPr>
            <a:r>
              <a:rPr lang="en"/>
              <a:t>When the rover drills it creates dust that obscures the hole. JPL’s solution is to use compressed gas to blow dust out of the hole.</a:t>
            </a:r>
            <a:endParaRPr/>
          </a:p>
          <a:p>
            <a:pPr marL="0" lvl="0" indent="0" rtl="0">
              <a:lnSpc>
                <a:spcPct val="115000"/>
              </a:lnSpc>
              <a:spcBef>
                <a:spcPts val="1600"/>
              </a:spcBef>
              <a:spcAft>
                <a:spcPts val="1600"/>
              </a:spcAft>
              <a:buNone/>
            </a:pPr>
            <a:endParaRPr sz="1200"/>
          </a:p>
        </p:txBody>
      </p:sp>
      <p:pic>
        <p:nvPicPr>
          <p:cNvPr id="105" name="Shape 105"/>
          <p:cNvPicPr preferRelativeResize="0"/>
          <p:nvPr/>
        </p:nvPicPr>
        <p:blipFill rotWithShape="1">
          <a:blip r:embed="rId3">
            <a:alphaModFix/>
          </a:blip>
          <a:srcRect l="22107" t="34411" r="36722" b="20671"/>
          <a:stretch/>
        </p:blipFill>
        <p:spPr>
          <a:xfrm>
            <a:off x="1146600" y="2369975"/>
            <a:ext cx="2458373" cy="2243999"/>
          </a:xfrm>
          <a:prstGeom prst="rect">
            <a:avLst/>
          </a:prstGeom>
          <a:noFill/>
          <a:ln>
            <a:noFill/>
          </a:ln>
        </p:spPr>
      </p:pic>
      <p:pic>
        <p:nvPicPr>
          <p:cNvPr id="106" name="Shape 106"/>
          <p:cNvPicPr preferRelativeResize="0"/>
          <p:nvPr/>
        </p:nvPicPr>
        <p:blipFill rotWithShape="1">
          <a:blip r:embed="rId4">
            <a:alphaModFix/>
          </a:blip>
          <a:srcRect l="30102" t="23255" r="34755" b="25967"/>
          <a:stretch/>
        </p:blipFill>
        <p:spPr>
          <a:xfrm>
            <a:off x="5640050" y="2356650"/>
            <a:ext cx="2357294" cy="2270652"/>
          </a:xfrm>
          <a:prstGeom prst="rect">
            <a:avLst/>
          </a:prstGeom>
          <a:noFill/>
          <a:ln>
            <a:noFill/>
          </a:ln>
        </p:spPr>
      </p:pic>
      <p:sp>
        <p:nvSpPr>
          <p:cNvPr id="107" name="Shape 107"/>
          <p:cNvSpPr txBox="1"/>
          <p:nvPr/>
        </p:nvSpPr>
        <p:spPr>
          <a:xfrm>
            <a:off x="1146600" y="4672175"/>
            <a:ext cx="2357400" cy="28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i="1"/>
              <a:t>Figure 3.0. Before dust removal</a:t>
            </a:r>
            <a:endParaRPr sz="1100" i="1"/>
          </a:p>
        </p:txBody>
      </p:sp>
      <p:sp>
        <p:nvSpPr>
          <p:cNvPr id="108" name="Shape 108"/>
          <p:cNvSpPr txBox="1"/>
          <p:nvPr/>
        </p:nvSpPr>
        <p:spPr>
          <a:xfrm>
            <a:off x="5640000" y="4672175"/>
            <a:ext cx="2357400" cy="28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100" i="1"/>
              <a:t>Figure 3.1. After dust removal</a:t>
            </a:r>
            <a:endParaRPr sz="1100" i="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2"/>
        <p:cNvGrpSpPr/>
        <p:nvPr/>
      </p:nvGrpSpPr>
      <p:grpSpPr>
        <a:xfrm>
          <a:off x="0" y="0"/>
          <a:ext cx="0" cy="0"/>
          <a:chOff x="0" y="0"/>
          <a:chExt cx="0" cy="0"/>
        </a:xfrm>
      </p:grpSpPr>
      <p:sp>
        <p:nvSpPr>
          <p:cNvPr id="113" name="Shape 1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chemeClr val="lt1"/>
                </a:solidFill>
              </a:rPr>
              <a:t>6</a:t>
            </a:fld>
            <a:endParaRPr>
              <a:solidFill>
                <a:schemeClr val="lt1"/>
              </a:solidFill>
            </a:endParaRPr>
          </a:p>
        </p:txBody>
      </p:sp>
      <p:sp>
        <p:nvSpPr>
          <p:cNvPr id="114" name="Shape 114"/>
          <p:cNvSpPr txBox="1"/>
          <p:nvPr/>
        </p:nvSpPr>
        <p:spPr>
          <a:xfrm>
            <a:off x="311700" y="368825"/>
            <a:ext cx="8520600" cy="61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000">
                <a:solidFill>
                  <a:srgbClr val="FFFFFF"/>
                </a:solidFill>
                <a:latin typeface="Old Standard TT"/>
                <a:ea typeface="Old Standard TT"/>
                <a:cs typeface="Old Standard TT"/>
                <a:sym typeface="Old Standard TT"/>
              </a:rPr>
              <a:t>Why JPL’s testing method is a problem:</a:t>
            </a:r>
            <a:endParaRPr sz="3000">
              <a:solidFill>
                <a:srgbClr val="FFFFFF"/>
              </a:solidFill>
              <a:latin typeface="Old Standard TT"/>
              <a:ea typeface="Old Standard TT"/>
              <a:cs typeface="Old Standard TT"/>
              <a:sym typeface="Old Standard TT"/>
            </a:endParaRPr>
          </a:p>
        </p:txBody>
      </p:sp>
      <p:sp>
        <p:nvSpPr>
          <p:cNvPr id="115" name="Shape 115"/>
          <p:cNvSpPr txBox="1"/>
          <p:nvPr/>
        </p:nvSpPr>
        <p:spPr>
          <a:xfrm>
            <a:off x="311700" y="4084000"/>
            <a:ext cx="8520600" cy="1018200"/>
          </a:xfrm>
          <a:prstGeom prst="rect">
            <a:avLst/>
          </a:prstGeom>
          <a:noFill/>
          <a:ln>
            <a:noFill/>
          </a:ln>
        </p:spPr>
        <p:txBody>
          <a:bodyPr spcFirstLastPara="1" wrap="square" lIns="91425" tIns="91425" rIns="91425" bIns="91425" anchor="t" anchorCtr="0">
            <a:noAutofit/>
          </a:bodyPr>
          <a:lstStyle/>
          <a:p>
            <a:pPr marL="457200" lvl="0" indent="-342900" rtl="0">
              <a:lnSpc>
                <a:spcPct val="115000"/>
              </a:lnSpc>
              <a:spcBef>
                <a:spcPts val="0"/>
              </a:spcBef>
              <a:spcAft>
                <a:spcPts val="0"/>
              </a:spcAft>
              <a:buClr>
                <a:srgbClr val="FFFFFF"/>
              </a:buClr>
              <a:buSzPts val="1800"/>
              <a:buFont typeface="Arial"/>
              <a:buChar char="●"/>
            </a:pPr>
            <a:r>
              <a:rPr lang="en" sz="1800">
                <a:solidFill>
                  <a:srgbClr val="FFFFFF"/>
                </a:solidFill>
              </a:rPr>
              <a:t>Slow </a:t>
            </a:r>
            <a:endParaRPr sz="1800">
              <a:solidFill>
                <a:srgbClr val="FFFFFF"/>
              </a:solidFill>
            </a:endParaRPr>
          </a:p>
          <a:p>
            <a:pPr marL="457200" lvl="0" indent="-342900" rtl="0">
              <a:lnSpc>
                <a:spcPct val="115000"/>
              </a:lnSpc>
              <a:spcBef>
                <a:spcPts val="0"/>
              </a:spcBef>
              <a:spcAft>
                <a:spcPts val="0"/>
              </a:spcAft>
              <a:buClr>
                <a:srgbClr val="FFFFFF"/>
              </a:buClr>
              <a:buSzPts val="1800"/>
              <a:buFont typeface="Arial"/>
              <a:buChar char="●"/>
            </a:pPr>
            <a:r>
              <a:rPr lang="en" sz="1800">
                <a:solidFill>
                  <a:srgbClr val="FFFFFF"/>
                </a:solidFill>
              </a:rPr>
              <a:t>Inconsistent </a:t>
            </a:r>
            <a:endParaRPr sz="1800">
              <a:solidFill>
                <a:srgbClr val="FFFFFF"/>
              </a:solidFill>
            </a:endParaRPr>
          </a:p>
          <a:p>
            <a:pPr marL="457200" lvl="0" indent="-342900" rtl="0">
              <a:lnSpc>
                <a:spcPct val="115000"/>
              </a:lnSpc>
              <a:spcBef>
                <a:spcPts val="0"/>
              </a:spcBef>
              <a:spcAft>
                <a:spcPts val="0"/>
              </a:spcAft>
              <a:buClr>
                <a:srgbClr val="FFFFFF"/>
              </a:buClr>
              <a:buSzPts val="1800"/>
              <a:buFont typeface="Arial"/>
              <a:buChar char="●"/>
            </a:pPr>
            <a:r>
              <a:rPr lang="en" sz="1800">
                <a:solidFill>
                  <a:srgbClr val="FFFFFF"/>
                </a:solidFill>
              </a:rPr>
              <a:t>Could be better</a:t>
            </a:r>
            <a:endParaRPr sz="1800">
              <a:solidFill>
                <a:srgbClr val="FFFFFF"/>
              </a:solidFill>
            </a:endParaRPr>
          </a:p>
        </p:txBody>
      </p:sp>
      <p:sp>
        <p:nvSpPr>
          <p:cNvPr id="116" name="Shape 116"/>
          <p:cNvSpPr txBox="1"/>
          <p:nvPr/>
        </p:nvSpPr>
        <p:spPr>
          <a:xfrm>
            <a:off x="3324762" y="3797350"/>
            <a:ext cx="2494500" cy="321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i="1">
                <a:solidFill>
                  <a:srgbClr val="FFFFFF"/>
                </a:solidFill>
              </a:rPr>
              <a:t>Figure 4.0. JPL Testing process</a:t>
            </a:r>
            <a:endParaRPr sz="1100" i="1"/>
          </a:p>
        </p:txBody>
      </p:sp>
      <p:pic>
        <p:nvPicPr>
          <p:cNvPr id="117" name="Shape 117"/>
          <p:cNvPicPr preferRelativeResize="0"/>
          <p:nvPr/>
        </p:nvPicPr>
        <p:blipFill>
          <a:blip r:embed="rId3">
            <a:alphaModFix/>
          </a:blip>
          <a:stretch>
            <a:fillRect/>
          </a:stretch>
        </p:blipFill>
        <p:spPr>
          <a:xfrm>
            <a:off x="897725" y="1622625"/>
            <a:ext cx="7348556" cy="2040662"/>
          </a:xfrm>
          <a:prstGeom prst="rect">
            <a:avLst/>
          </a:prstGeom>
          <a:noFill/>
          <a:ln>
            <a:noFill/>
          </a:ln>
        </p:spPr>
      </p:pic>
      <p:pic>
        <p:nvPicPr>
          <p:cNvPr id="118" name="Shape 118"/>
          <p:cNvPicPr preferRelativeResize="0"/>
          <p:nvPr/>
        </p:nvPicPr>
        <p:blipFill>
          <a:blip r:embed="rId4">
            <a:alphaModFix/>
          </a:blip>
          <a:stretch>
            <a:fillRect/>
          </a:stretch>
        </p:blipFill>
        <p:spPr>
          <a:xfrm>
            <a:off x="531625" y="2914250"/>
            <a:ext cx="2022575" cy="883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2"/>
        <p:cNvGrpSpPr/>
        <p:nvPr/>
      </p:nvGrpSpPr>
      <p:grpSpPr>
        <a:xfrm>
          <a:off x="0" y="0"/>
          <a:ext cx="0" cy="0"/>
          <a:chOff x="0" y="0"/>
          <a:chExt cx="0" cy="0"/>
        </a:xfrm>
      </p:grpSpPr>
      <p:sp>
        <p:nvSpPr>
          <p:cNvPr id="123" name="Shape 1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solidFill>
                  <a:schemeClr val="lt1"/>
                </a:solidFill>
              </a:rPr>
              <a:t>7</a:t>
            </a:fld>
            <a:endParaRPr>
              <a:solidFill>
                <a:schemeClr val="lt1"/>
              </a:solidFill>
            </a:endParaRPr>
          </a:p>
        </p:txBody>
      </p:sp>
      <p:sp>
        <p:nvSpPr>
          <p:cNvPr id="124" name="Shape 124"/>
          <p:cNvSpPr txBox="1"/>
          <p:nvPr/>
        </p:nvSpPr>
        <p:spPr>
          <a:xfrm>
            <a:off x="311700" y="227600"/>
            <a:ext cx="8520600" cy="61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000">
                <a:solidFill>
                  <a:srgbClr val="FFFFFF"/>
                </a:solidFill>
                <a:latin typeface="Merriweather"/>
                <a:ea typeface="Merriweather"/>
                <a:cs typeface="Merriweather"/>
                <a:sym typeface="Merriweather"/>
              </a:rPr>
              <a:t>Solution Overview</a:t>
            </a:r>
            <a:endParaRPr sz="3000">
              <a:solidFill>
                <a:srgbClr val="FFFFFF"/>
              </a:solidFill>
              <a:latin typeface="Merriweather"/>
              <a:ea typeface="Merriweather"/>
              <a:cs typeface="Merriweather"/>
              <a:sym typeface="Merriweather"/>
            </a:endParaRPr>
          </a:p>
        </p:txBody>
      </p:sp>
      <p:sp>
        <p:nvSpPr>
          <p:cNvPr id="125" name="Shape 125"/>
          <p:cNvSpPr txBox="1"/>
          <p:nvPr/>
        </p:nvSpPr>
        <p:spPr>
          <a:xfrm>
            <a:off x="3257552" y="2657238"/>
            <a:ext cx="2628900" cy="26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n" sz="1100" i="1">
                <a:solidFill>
                  <a:srgbClr val="FFFFFF"/>
                </a:solidFill>
              </a:rPr>
              <a:t>Figure 5.0. Old process from JPL</a:t>
            </a:r>
            <a:endParaRPr sz="1100" i="1"/>
          </a:p>
        </p:txBody>
      </p:sp>
      <p:sp>
        <p:nvSpPr>
          <p:cNvPr id="126" name="Shape 126"/>
          <p:cNvSpPr txBox="1"/>
          <p:nvPr/>
        </p:nvSpPr>
        <p:spPr>
          <a:xfrm>
            <a:off x="3072000" y="4821825"/>
            <a:ext cx="3000000" cy="339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i="1">
                <a:solidFill>
                  <a:srgbClr val="FFFFFF"/>
                </a:solidFill>
              </a:rPr>
              <a:t>Figure 5.1. New process from our solution</a:t>
            </a:r>
            <a:endParaRPr sz="1100" i="1">
              <a:solidFill>
                <a:srgbClr val="FFFFFF"/>
              </a:solidFill>
            </a:endParaRPr>
          </a:p>
          <a:p>
            <a:pPr marL="0" lvl="0" indent="0" rtl="0">
              <a:spcBef>
                <a:spcPts val="0"/>
              </a:spcBef>
              <a:spcAft>
                <a:spcPts val="0"/>
              </a:spcAft>
              <a:buNone/>
            </a:pPr>
            <a:endParaRPr sz="1000">
              <a:solidFill>
                <a:srgbClr val="FFFFFF"/>
              </a:solidFill>
            </a:endParaRPr>
          </a:p>
        </p:txBody>
      </p:sp>
      <p:pic>
        <p:nvPicPr>
          <p:cNvPr id="127" name="Shape 127"/>
          <p:cNvPicPr preferRelativeResize="0"/>
          <p:nvPr/>
        </p:nvPicPr>
        <p:blipFill>
          <a:blip r:embed="rId3">
            <a:alphaModFix/>
          </a:blip>
          <a:stretch>
            <a:fillRect/>
          </a:stretch>
        </p:blipFill>
        <p:spPr>
          <a:xfrm>
            <a:off x="332725" y="4069575"/>
            <a:ext cx="2022575" cy="883100"/>
          </a:xfrm>
          <a:prstGeom prst="rect">
            <a:avLst/>
          </a:prstGeom>
          <a:noFill/>
          <a:ln>
            <a:noFill/>
          </a:ln>
        </p:spPr>
      </p:pic>
      <p:pic>
        <p:nvPicPr>
          <p:cNvPr id="128" name="Shape 128"/>
          <p:cNvPicPr preferRelativeResize="0"/>
          <p:nvPr/>
        </p:nvPicPr>
        <p:blipFill>
          <a:blip r:embed="rId4">
            <a:alphaModFix/>
          </a:blip>
          <a:stretch>
            <a:fillRect/>
          </a:stretch>
        </p:blipFill>
        <p:spPr>
          <a:xfrm>
            <a:off x="1350951" y="805100"/>
            <a:ext cx="6442082" cy="1816457"/>
          </a:xfrm>
          <a:prstGeom prst="rect">
            <a:avLst/>
          </a:prstGeom>
          <a:noFill/>
          <a:ln>
            <a:noFill/>
          </a:ln>
        </p:spPr>
      </p:pic>
      <p:pic>
        <p:nvPicPr>
          <p:cNvPr id="129" name="Shape 129"/>
          <p:cNvPicPr preferRelativeResize="0"/>
          <p:nvPr/>
        </p:nvPicPr>
        <p:blipFill>
          <a:blip r:embed="rId5">
            <a:alphaModFix/>
          </a:blip>
          <a:stretch>
            <a:fillRect/>
          </a:stretch>
        </p:blipFill>
        <p:spPr>
          <a:xfrm>
            <a:off x="1313100" y="2961739"/>
            <a:ext cx="6517799" cy="1936286"/>
          </a:xfrm>
          <a:prstGeom prst="rect">
            <a:avLst/>
          </a:prstGeom>
          <a:noFill/>
          <a:ln>
            <a:noFill/>
          </a:ln>
        </p:spPr>
      </p:pic>
      <p:sp>
        <p:nvSpPr>
          <p:cNvPr id="130" name="Shape 130"/>
          <p:cNvSpPr txBox="1"/>
          <p:nvPr/>
        </p:nvSpPr>
        <p:spPr>
          <a:xfrm>
            <a:off x="2745675" y="3779925"/>
            <a:ext cx="3578100" cy="4173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8</a:t>
            </a:fld>
            <a:endParaRPr/>
          </a:p>
        </p:txBody>
      </p:sp>
      <p:sp>
        <p:nvSpPr>
          <p:cNvPr id="136" name="Shape 136"/>
          <p:cNvSpPr txBox="1"/>
          <p:nvPr/>
        </p:nvSpPr>
        <p:spPr>
          <a:xfrm>
            <a:off x="311700" y="445025"/>
            <a:ext cx="8520600" cy="613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000">
                <a:solidFill>
                  <a:srgbClr val="FFFFFF"/>
                </a:solidFill>
                <a:latin typeface="Merriweather"/>
                <a:ea typeface="Merriweather"/>
                <a:cs typeface="Merriweather"/>
                <a:sym typeface="Merriweather"/>
              </a:rPr>
              <a:t>Our Solution</a:t>
            </a:r>
            <a:endParaRPr sz="3000">
              <a:solidFill>
                <a:srgbClr val="FFFFFF"/>
              </a:solidFill>
              <a:latin typeface="Merriweather"/>
              <a:ea typeface="Merriweather"/>
              <a:cs typeface="Merriweather"/>
              <a:sym typeface="Merriweather"/>
            </a:endParaRPr>
          </a:p>
        </p:txBody>
      </p:sp>
      <p:sp>
        <p:nvSpPr>
          <p:cNvPr id="137" name="Shape 137"/>
          <p:cNvSpPr txBox="1"/>
          <p:nvPr/>
        </p:nvSpPr>
        <p:spPr>
          <a:xfrm>
            <a:off x="311700" y="1400200"/>
            <a:ext cx="8520600" cy="33972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800"/>
              <a:t>Our software includes the following to the process:</a:t>
            </a:r>
            <a:endParaRPr sz="1800"/>
          </a:p>
          <a:p>
            <a:pPr marL="457200" lvl="0" indent="-342900" rtl="0">
              <a:lnSpc>
                <a:spcPct val="115000"/>
              </a:lnSpc>
              <a:spcBef>
                <a:spcPts val="1600"/>
              </a:spcBef>
              <a:spcAft>
                <a:spcPts val="0"/>
              </a:spcAft>
              <a:buClr>
                <a:srgbClr val="000000"/>
              </a:buClr>
              <a:buSzPts val="1800"/>
              <a:buFont typeface="Arial"/>
              <a:buChar char="●"/>
            </a:pPr>
            <a:r>
              <a:rPr lang="en" sz="1800"/>
              <a:t>Faster :</a:t>
            </a:r>
            <a:endParaRPr sz="1800"/>
          </a:p>
          <a:p>
            <a:pPr marL="914400" lvl="1" indent="-317500" rtl="0">
              <a:lnSpc>
                <a:spcPct val="115000"/>
              </a:lnSpc>
              <a:spcBef>
                <a:spcPts val="0"/>
              </a:spcBef>
              <a:spcAft>
                <a:spcPts val="0"/>
              </a:spcAft>
              <a:buClr>
                <a:srgbClr val="000000"/>
              </a:buClr>
              <a:buSzPts val="1400"/>
              <a:buFont typeface="Arial"/>
              <a:buChar char="○"/>
            </a:pPr>
            <a:r>
              <a:rPr lang="en"/>
              <a:t>No longer need to depressurize vacuum chamber</a:t>
            </a:r>
            <a:endParaRPr/>
          </a:p>
          <a:p>
            <a:pPr marL="914400" lvl="1" indent="-317500" rtl="0">
              <a:lnSpc>
                <a:spcPct val="115000"/>
              </a:lnSpc>
              <a:spcBef>
                <a:spcPts val="0"/>
              </a:spcBef>
              <a:spcAft>
                <a:spcPts val="0"/>
              </a:spcAft>
              <a:buClr>
                <a:srgbClr val="000000"/>
              </a:buClr>
              <a:buSzPts val="1400"/>
              <a:buFont typeface="Arial"/>
              <a:buChar char="○"/>
            </a:pPr>
            <a:r>
              <a:rPr lang="en"/>
              <a:t>Image analysis speeds up to less than 5 minutes (from one hour)</a:t>
            </a:r>
            <a:br>
              <a:rPr lang="en"/>
            </a:br>
            <a:endParaRPr/>
          </a:p>
          <a:p>
            <a:pPr marL="457200" lvl="0" indent="-342900" rtl="0">
              <a:lnSpc>
                <a:spcPct val="115000"/>
              </a:lnSpc>
              <a:spcBef>
                <a:spcPts val="0"/>
              </a:spcBef>
              <a:spcAft>
                <a:spcPts val="0"/>
              </a:spcAft>
              <a:buClr>
                <a:srgbClr val="000000"/>
              </a:buClr>
              <a:buSzPts val="1800"/>
              <a:buFont typeface="Arial"/>
              <a:buChar char="●"/>
            </a:pPr>
            <a:r>
              <a:rPr lang="en" sz="1800"/>
              <a:t>More consistent:</a:t>
            </a:r>
            <a:endParaRPr sz="1800"/>
          </a:p>
          <a:p>
            <a:pPr marL="914400" lvl="1" indent="-317500" rtl="0">
              <a:lnSpc>
                <a:spcPct val="115000"/>
              </a:lnSpc>
              <a:spcBef>
                <a:spcPts val="0"/>
              </a:spcBef>
              <a:spcAft>
                <a:spcPts val="0"/>
              </a:spcAft>
              <a:buClr>
                <a:srgbClr val="000000"/>
              </a:buClr>
              <a:buSzPts val="1400"/>
              <a:buFont typeface="Arial"/>
              <a:buChar char="○"/>
            </a:pPr>
            <a:r>
              <a:rPr lang="en"/>
              <a:t>For all images per rock type</a:t>
            </a:r>
            <a:endParaRPr/>
          </a:p>
          <a:p>
            <a:pPr marL="914400" lvl="1" indent="-317500" rtl="0">
              <a:lnSpc>
                <a:spcPct val="115000"/>
              </a:lnSpc>
              <a:spcBef>
                <a:spcPts val="0"/>
              </a:spcBef>
              <a:spcAft>
                <a:spcPts val="0"/>
              </a:spcAft>
              <a:buClr>
                <a:srgbClr val="000000"/>
              </a:buClr>
              <a:buSzPts val="1400"/>
              <a:buFont typeface="Arial"/>
              <a:buChar char="○"/>
            </a:pPr>
            <a:r>
              <a:rPr lang="en"/>
              <a:t>Less prone to human error</a:t>
            </a:r>
            <a:br>
              <a:rPr lang="en"/>
            </a:br>
            <a:endParaRPr/>
          </a:p>
          <a:p>
            <a:pPr marL="457200" lvl="0" indent="-342900" rtl="0">
              <a:lnSpc>
                <a:spcPct val="115000"/>
              </a:lnSpc>
              <a:spcBef>
                <a:spcPts val="0"/>
              </a:spcBef>
              <a:spcAft>
                <a:spcPts val="0"/>
              </a:spcAft>
              <a:buClr>
                <a:srgbClr val="000000"/>
              </a:buClr>
              <a:buSzPts val="1800"/>
              <a:buFont typeface="Arial"/>
              <a:buChar char="●"/>
            </a:pPr>
            <a:r>
              <a:rPr lang="en" sz="1800"/>
              <a:t>Further improvements and flexibility</a:t>
            </a:r>
            <a:endParaRPr sz="1800"/>
          </a:p>
          <a:p>
            <a:pPr marL="914400" lvl="1" indent="-317500" rtl="0">
              <a:lnSpc>
                <a:spcPct val="115000"/>
              </a:lnSpc>
              <a:spcBef>
                <a:spcPts val="0"/>
              </a:spcBef>
              <a:spcAft>
                <a:spcPts val="0"/>
              </a:spcAft>
              <a:buClr>
                <a:srgbClr val="000000"/>
              </a:buClr>
              <a:buSzPts val="1400"/>
              <a:buFont typeface="Arial"/>
              <a:buChar char="○"/>
            </a:pPr>
            <a:r>
              <a:rPr lang="en"/>
              <a:t>Can be parallelized</a:t>
            </a:r>
            <a:endParaRPr/>
          </a:p>
          <a:p>
            <a:pPr marL="914400" lvl="1" indent="-317500" rtl="0">
              <a:lnSpc>
                <a:spcPct val="115000"/>
              </a:lnSpc>
              <a:spcBef>
                <a:spcPts val="0"/>
              </a:spcBef>
              <a:spcAft>
                <a:spcPts val="0"/>
              </a:spcAft>
              <a:buClr>
                <a:srgbClr val="000000"/>
              </a:buClr>
              <a:buSzPts val="1400"/>
              <a:buFont typeface="Arial"/>
              <a:buChar char="○"/>
            </a:pPr>
            <a:r>
              <a:rPr lang="en"/>
              <a:t>Algorithms added or changed</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Requirements/Specs review</a:t>
            </a:r>
            <a:endParaRPr/>
          </a:p>
        </p:txBody>
      </p:sp>
      <p:sp>
        <p:nvSpPr>
          <p:cNvPr id="143" name="Shape 1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9</a:t>
            </a:fld>
            <a:endParaRPr/>
          </a:p>
        </p:txBody>
      </p:sp>
      <p:sp>
        <p:nvSpPr>
          <p:cNvPr id="144" name="Shape 144"/>
          <p:cNvSpPr txBox="1"/>
          <p:nvPr/>
        </p:nvSpPr>
        <p:spPr>
          <a:xfrm>
            <a:off x="232500" y="1400275"/>
            <a:ext cx="3999900" cy="1748700"/>
          </a:xfrm>
          <a:prstGeom prst="rect">
            <a:avLst/>
          </a:prstGeom>
          <a:noFill/>
          <a:ln>
            <a:noFill/>
          </a:ln>
        </p:spPr>
        <p:txBody>
          <a:bodyPr spcFirstLastPara="1" wrap="square" lIns="91425" tIns="91425" rIns="91425" bIns="91425" anchor="t" anchorCtr="0">
            <a:noAutofit/>
          </a:bodyPr>
          <a:lstStyle/>
          <a:p>
            <a:pPr marL="457200" lvl="0" indent="-342900" rtl="0">
              <a:lnSpc>
                <a:spcPct val="115000"/>
              </a:lnSpc>
              <a:spcBef>
                <a:spcPts val="0"/>
              </a:spcBef>
              <a:spcAft>
                <a:spcPts val="0"/>
              </a:spcAft>
              <a:buClr>
                <a:srgbClr val="000000"/>
              </a:buClr>
              <a:buSzPts val="1800"/>
              <a:buFont typeface="Arial"/>
              <a:buChar char="●"/>
            </a:pPr>
            <a:r>
              <a:rPr lang="en" sz="1800"/>
              <a:t>Functional</a:t>
            </a:r>
            <a:endParaRPr sz="1800"/>
          </a:p>
          <a:p>
            <a:pPr marL="914400" lvl="1" indent="-330200" rtl="0">
              <a:lnSpc>
                <a:spcPct val="115000"/>
              </a:lnSpc>
              <a:spcBef>
                <a:spcPts val="0"/>
              </a:spcBef>
              <a:spcAft>
                <a:spcPts val="0"/>
              </a:spcAft>
              <a:buClr>
                <a:srgbClr val="000000"/>
              </a:buClr>
              <a:buSzPts val="1600"/>
              <a:buFont typeface="Arial"/>
              <a:buChar char="○"/>
            </a:pPr>
            <a:r>
              <a:rPr lang="en" sz="1600"/>
              <a:t>Handle batch of images</a:t>
            </a:r>
            <a:endParaRPr/>
          </a:p>
          <a:p>
            <a:pPr marL="914400" lvl="1" indent="-330200" rtl="0">
              <a:lnSpc>
                <a:spcPct val="115000"/>
              </a:lnSpc>
              <a:spcBef>
                <a:spcPts val="0"/>
              </a:spcBef>
              <a:spcAft>
                <a:spcPts val="0"/>
              </a:spcAft>
              <a:buClr>
                <a:srgbClr val="000000"/>
              </a:buClr>
              <a:buSzPts val="1600"/>
              <a:buFont typeface="Arial"/>
              <a:buChar char="○"/>
            </a:pPr>
            <a:r>
              <a:rPr lang="en" sz="1600"/>
              <a:t>Analyze image(s) for dust</a:t>
            </a:r>
            <a:endParaRPr sz="1600"/>
          </a:p>
          <a:p>
            <a:pPr marL="914400" lvl="1" indent="-330200" rtl="0">
              <a:lnSpc>
                <a:spcPct val="115000"/>
              </a:lnSpc>
              <a:spcBef>
                <a:spcPts val="0"/>
              </a:spcBef>
              <a:spcAft>
                <a:spcPts val="0"/>
              </a:spcAft>
              <a:buClr>
                <a:srgbClr val="000000"/>
              </a:buClr>
              <a:buSzPts val="1600"/>
              <a:buFont typeface="Arial"/>
              <a:buChar char="○"/>
            </a:pPr>
            <a:r>
              <a:rPr lang="en" sz="1600"/>
              <a:t>Allow user to adjust parameters</a:t>
            </a:r>
            <a:endParaRPr sz="1600"/>
          </a:p>
          <a:p>
            <a:pPr marL="914400" lvl="1" indent="-330200" rtl="0">
              <a:lnSpc>
                <a:spcPct val="115000"/>
              </a:lnSpc>
              <a:spcBef>
                <a:spcPts val="0"/>
              </a:spcBef>
              <a:spcAft>
                <a:spcPts val="0"/>
              </a:spcAft>
              <a:buClr>
                <a:srgbClr val="000000"/>
              </a:buClr>
              <a:buSzPts val="1600"/>
              <a:buFont typeface="Arial"/>
              <a:buChar char="○"/>
            </a:pPr>
            <a:r>
              <a:rPr lang="en" sz="1600"/>
              <a:t>Mark areas of dust coverage</a:t>
            </a:r>
            <a:endParaRPr sz="1600"/>
          </a:p>
        </p:txBody>
      </p:sp>
      <p:pic>
        <p:nvPicPr>
          <p:cNvPr id="145" name="Shape 145"/>
          <p:cNvPicPr preferRelativeResize="0"/>
          <p:nvPr/>
        </p:nvPicPr>
        <p:blipFill rotWithShape="1">
          <a:blip r:embed="rId3">
            <a:alphaModFix/>
          </a:blip>
          <a:srcRect l="19335" t="27262" b="11059"/>
          <a:stretch/>
        </p:blipFill>
        <p:spPr>
          <a:xfrm>
            <a:off x="654238" y="3053663"/>
            <a:ext cx="2242025" cy="1434225"/>
          </a:xfrm>
          <a:prstGeom prst="rect">
            <a:avLst/>
          </a:prstGeom>
          <a:noFill/>
          <a:ln>
            <a:noFill/>
          </a:ln>
        </p:spPr>
      </p:pic>
      <p:sp>
        <p:nvSpPr>
          <p:cNvPr id="146" name="Shape 146"/>
          <p:cNvSpPr txBox="1"/>
          <p:nvPr/>
        </p:nvSpPr>
        <p:spPr>
          <a:xfrm>
            <a:off x="460939" y="4550525"/>
            <a:ext cx="2628600" cy="30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i="1"/>
              <a:t>Figure 6.0. Example abrasion analysis</a:t>
            </a:r>
            <a:endParaRPr sz="1100" i="1"/>
          </a:p>
        </p:txBody>
      </p:sp>
      <p:sp>
        <p:nvSpPr>
          <p:cNvPr id="147" name="Shape 147"/>
          <p:cNvSpPr txBox="1"/>
          <p:nvPr/>
        </p:nvSpPr>
        <p:spPr>
          <a:xfrm>
            <a:off x="4637575" y="1400275"/>
            <a:ext cx="3999900" cy="1748700"/>
          </a:xfrm>
          <a:prstGeom prst="rect">
            <a:avLst/>
          </a:prstGeom>
          <a:noFill/>
          <a:ln>
            <a:noFill/>
          </a:ln>
        </p:spPr>
        <p:txBody>
          <a:bodyPr spcFirstLastPara="1" wrap="square" lIns="91425" tIns="91425" rIns="91425" bIns="91425" anchor="t" anchorCtr="0">
            <a:noAutofit/>
          </a:bodyPr>
          <a:lstStyle/>
          <a:p>
            <a:pPr marL="457200" lvl="0" indent="-342900" rtl="0">
              <a:lnSpc>
                <a:spcPct val="115000"/>
              </a:lnSpc>
              <a:spcBef>
                <a:spcPts val="0"/>
              </a:spcBef>
              <a:spcAft>
                <a:spcPts val="0"/>
              </a:spcAft>
              <a:buClr>
                <a:srgbClr val="000000"/>
              </a:buClr>
              <a:buSzPts val="1800"/>
              <a:buFont typeface="Arial"/>
              <a:buChar char="●"/>
            </a:pPr>
            <a:r>
              <a:rPr lang="en" sz="1800"/>
              <a:t>Non-Functional</a:t>
            </a:r>
            <a:endParaRPr sz="1800"/>
          </a:p>
          <a:p>
            <a:pPr marL="914400" lvl="1" indent="-317500" rtl="0">
              <a:lnSpc>
                <a:spcPct val="115000"/>
              </a:lnSpc>
              <a:spcBef>
                <a:spcPts val="0"/>
              </a:spcBef>
              <a:spcAft>
                <a:spcPts val="0"/>
              </a:spcAft>
              <a:buClr>
                <a:srgbClr val="000000"/>
              </a:buClr>
              <a:buSzPts val="1400"/>
              <a:buFont typeface="Arial"/>
              <a:buChar char="○"/>
            </a:pPr>
            <a:r>
              <a:rPr lang="en"/>
              <a:t>Display percentage of areas cleared</a:t>
            </a:r>
            <a:endParaRPr/>
          </a:p>
          <a:p>
            <a:pPr marL="914400" lvl="1" indent="-317500" rtl="0">
              <a:lnSpc>
                <a:spcPct val="115000"/>
              </a:lnSpc>
              <a:spcBef>
                <a:spcPts val="0"/>
              </a:spcBef>
              <a:spcAft>
                <a:spcPts val="0"/>
              </a:spcAft>
              <a:buClr>
                <a:srgbClr val="000000"/>
              </a:buClr>
              <a:buSzPts val="1400"/>
              <a:buFont typeface="Arial"/>
              <a:buChar char="○"/>
            </a:pPr>
            <a:r>
              <a:rPr lang="en"/>
              <a:t>Display after air blast and analyzed images in a GUI</a:t>
            </a:r>
            <a:endParaRPr/>
          </a:p>
          <a:p>
            <a:pPr marL="914400" lvl="1" indent="-317500" rtl="0">
              <a:lnSpc>
                <a:spcPct val="115000"/>
              </a:lnSpc>
              <a:spcBef>
                <a:spcPts val="0"/>
              </a:spcBef>
              <a:spcAft>
                <a:spcPts val="0"/>
              </a:spcAft>
              <a:buClr>
                <a:srgbClr val="000000"/>
              </a:buClr>
              <a:buSzPts val="1400"/>
              <a:buFont typeface="Arial"/>
              <a:buChar char="○"/>
            </a:pPr>
            <a:r>
              <a:rPr lang="en"/>
              <a:t>Should take no longer than a minute per image pair</a:t>
            </a:r>
            <a:endParaRPr/>
          </a:p>
        </p:txBody>
      </p:sp>
      <p:sp>
        <p:nvSpPr>
          <p:cNvPr id="148" name="Shape 148"/>
          <p:cNvSpPr/>
          <p:nvPr/>
        </p:nvSpPr>
        <p:spPr>
          <a:xfrm>
            <a:off x="5318997" y="3322275"/>
            <a:ext cx="2628600" cy="1201800"/>
          </a:xfrm>
          <a:prstGeom prst="roundRect">
            <a:avLst>
              <a:gd name="adj" fmla="val 22321"/>
            </a:avLst>
          </a:prstGeom>
          <a:solidFill>
            <a:srgbClr val="CCCCCC"/>
          </a:solidFill>
          <a:ln w="9525" cap="flat" cmpd="sng">
            <a:solidFill>
              <a:srgbClr val="30303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9" name="Shape 149"/>
          <p:cNvSpPr txBox="1"/>
          <p:nvPr/>
        </p:nvSpPr>
        <p:spPr>
          <a:xfrm>
            <a:off x="5683797" y="3289200"/>
            <a:ext cx="792600" cy="18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t>AFTER</a:t>
            </a:r>
            <a:endParaRPr sz="1200" b="1"/>
          </a:p>
        </p:txBody>
      </p:sp>
      <p:sp>
        <p:nvSpPr>
          <p:cNvPr id="150" name="Shape 150"/>
          <p:cNvSpPr txBox="1"/>
          <p:nvPr/>
        </p:nvSpPr>
        <p:spPr>
          <a:xfrm>
            <a:off x="6644957" y="3289225"/>
            <a:ext cx="1286400" cy="18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t>ANALYZED</a:t>
            </a:r>
            <a:endParaRPr sz="1200" b="1"/>
          </a:p>
        </p:txBody>
      </p:sp>
      <p:pic>
        <p:nvPicPr>
          <p:cNvPr id="151" name="Shape 151"/>
          <p:cNvPicPr preferRelativeResize="0"/>
          <p:nvPr/>
        </p:nvPicPr>
        <p:blipFill rotWithShape="1">
          <a:blip r:embed="rId4">
            <a:alphaModFix/>
          </a:blip>
          <a:srcRect l="20006" t="9469" r="31911" b="5676"/>
          <a:stretch/>
        </p:blipFill>
        <p:spPr>
          <a:xfrm rot="5400000">
            <a:off x="6805366" y="3489713"/>
            <a:ext cx="928886" cy="1026712"/>
          </a:xfrm>
          <a:prstGeom prst="rect">
            <a:avLst/>
          </a:prstGeom>
          <a:noFill/>
          <a:ln>
            <a:noFill/>
          </a:ln>
        </p:spPr>
      </p:pic>
      <p:pic>
        <p:nvPicPr>
          <p:cNvPr id="152" name="Shape 152"/>
          <p:cNvPicPr preferRelativeResize="0"/>
          <p:nvPr/>
        </p:nvPicPr>
        <p:blipFill rotWithShape="1">
          <a:blip r:embed="rId5">
            <a:alphaModFix/>
          </a:blip>
          <a:srcRect l="23758" t="23762" r="23758" b="23757"/>
          <a:stretch/>
        </p:blipFill>
        <p:spPr>
          <a:xfrm>
            <a:off x="5492626" y="3533295"/>
            <a:ext cx="1055544" cy="939542"/>
          </a:xfrm>
          <a:prstGeom prst="rect">
            <a:avLst/>
          </a:prstGeom>
          <a:noFill/>
          <a:ln>
            <a:noFill/>
          </a:ln>
        </p:spPr>
      </p:pic>
      <p:sp>
        <p:nvSpPr>
          <p:cNvPr id="153" name="Shape 153"/>
          <p:cNvSpPr txBox="1"/>
          <p:nvPr/>
        </p:nvSpPr>
        <p:spPr>
          <a:xfrm>
            <a:off x="4413776" y="4542975"/>
            <a:ext cx="4295100" cy="30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i="1"/>
              <a:t>Figure 6.1. Examples of after and JPL analyzed image</a:t>
            </a:r>
            <a:endParaRPr sz="1100" i="1"/>
          </a:p>
        </p:txBody>
      </p:sp>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3006</Words>
  <Application>Microsoft Office PowerPoint</Application>
  <PresentationFormat>On-screen Show (16:9)</PresentationFormat>
  <Paragraphs>254</Paragraphs>
  <Slides>32</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Old Standard TT</vt:lpstr>
      <vt:lpstr>Merriweather</vt:lpstr>
      <vt:lpstr>Roboto</vt:lpstr>
      <vt:lpstr>Arial</vt:lpstr>
      <vt:lpstr>Paradigm</vt:lpstr>
      <vt:lpstr>Team Hindsight</vt:lpstr>
      <vt:lpstr>Introduction</vt:lpstr>
      <vt:lpstr>PowerPoint Presentation</vt:lpstr>
      <vt:lpstr>PowerPoint Presentation</vt:lpstr>
      <vt:lpstr>PowerPoint Presentation</vt:lpstr>
      <vt:lpstr>PowerPoint Presentation</vt:lpstr>
      <vt:lpstr>PowerPoint Presentation</vt:lpstr>
      <vt:lpstr>PowerPoint Presentation</vt:lpstr>
      <vt:lpstr>Requirements/Specs review</vt:lpstr>
      <vt:lpstr>Architecture Overview</vt:lpstr>
      <vt:lpstr>Implementation</vt:lpstr>
      <vt:lpstr>Implementation</vt:lpstr>
      <vt:lpstr>Implementation</vt:lpstr>
      <vt:lpstr>Prototype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Challenges and Resolutions - From DR2</vt:lpstr>
      <vt:lpstr>Challenges and Resolutions - New</vt:lpstr>
      <vt:lpstr>Schedule</vt:lpstr>
      <vt:lpstr>Testing Plan: What we are testing</vt:lpstr>
      <vt:lpstr>Testing Plan: How we’ll respond to our testing</vt:lpstr>
      <vt:lpstr>Conclusion</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Hindsight</dc:title>
  <dc:creator>Alex</dc:creator>
  <cp:lastModifiedBy>Alex</cp:lastModifiedBy>
  <cp:revision>1</cp:revision>
  <dcterms:modified xsi:type="dcterms:W3CDTF">2018-05-04T05:09:22Z</dcterms:modified>
</cp:coreProperties>
</file>