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9776400" cy="31089600"/>
  <p:notesSz cx="44472225" cy="321008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just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just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just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just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just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0E"/>
    <a:srgbClr val="E27804"/>
    <a:srgbClr val="D6A300"/>
    <a:srgbClr val="BD6403"/>
    <a:srgbClr val="FFFFFF"/>
    <a:srgbClr val="6EB298"/>
    <a:srgbClr val="FAFD00"/>
    <a:srgbClr val="1500FE"/>
    <a:srgbClr val="1F0AFE"/>
    <a:srgbClr val="16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30" autoAdjust="0"/>
    <p:restoredTop sz="96768" autoAdjust="0"/>
  </p:normalViewPr>
  <p:slideViewPr>
    <p:cSldViewPr snapToObjects="1">
      <p:cViewPr varScale="1">
        <p:scale>
          <a:sx n="32" d="100"/>
          <a:sy n="32" d="100"/>
        </p:scale>
        <p:origin x="-960" y="-120"/>
      </p:cViewPr>
      <p:guideLst>
        <p:guide orient="horz" pos="9792"/>
        <p:guide pos="12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29447" y="15247408"/>
            <a:ext cx="32613334" cy="144463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05003" tIns="201152" rIns="405003" bIns="201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57250" y="1651000"/>
            <a:ext cx="17359313" cy="13568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8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675188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339975" algn="l" defTabSz="4675188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675188" algn="l" defTabSz="4675188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7015163" algn="l" defTabSz="4675188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9353550" algn="l" defTabSz="4675188" rtl="0" eaLnBrk="0" fontAlgn="base" hangingPunct="0">
      <a:spcBef>
        <a:spcPct val="3000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3986580"/>
            <a:endParaRPr lang="en-US" dirty="0" smtClean="0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0" y="1651000"/>
            <a:ext cx="17359313" cy="13568363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3806" y="9658352"/>
            <a:ext cx="33808789" cy="666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6173" y="17618075"/>
            <a:ext cx="27844055" cy="7943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41837" y="2763838"/>
            <a:ext cx="8452197" cy="2487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2368" y="2763838"/>
            <a:ext cx="25221356" cy="2487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059" y="19978690"/>
            <a:ext cx="33810229" cy="6173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059" y="13177838"/>
            <a:ext cx="33810229" cy="6800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2367" y="8980488"/>
            <a:ext cx="16836777" cy="18654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57256" y="8980488"/>
            <a:ext cx="16836778" cy="18654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45" y="1244600"/>
            <a:ext cx="35799911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8245" y="6959602"/>
            <a:ext cx="17574816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8245" y="9859963"/>
            <a:ext cx="17574816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06148" y="6959602"/>
            <a:ext cx="17582009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06148" y="9859963"/>
            <a:ext cx="17582009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45" y="1238252"/>
            <a:ext cx="13086159" cy="5267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043" y="1238252"/>
            <a:ext cx="22236113" cy="2653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8245" y="6505575"/>
            <a:ext cx="13086159" cy="2126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164" y="21763040"/>
            <a:ext cx="23866128" cy="2568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96164" y="2778127"/>
            <a:ext cx="23866128" cy="1865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6164" y="24331613"/>
            <a:ext cx="23866128" cy="364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2368" y="2763838"/>
            <a:ext cx="33811666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41325" tIns="220662" rIns="441325" bIns="220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2368" y="8980488"/>
            <a:ext cx="33811666" cy="18654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41325" tIns="220662" rIns="441325" bIns="220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		the next one		</a:t>
            </a:r>
          </a:p>
          <a:p>
            <a:pPr lvl="0"/>
            <a:r>
              <a:rPr lang="en-US" smtClean="0"/>
              <a:t>		m		m		m		m									</a:t>
            </a:r>
          </a:p>
          <a:p>
            <a:pPr lvl="0"/>
            <a:r>
              <a:rPr lang="en-US" smtClean="0"/>
              <a:t>									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10" Type="http://schemas.openxmlformats.org/officeDocument/2006/relationships/image" Target="../media/image8.gif"/><Relationship Id="rId11" Type="http://schemas.openxmlformats.org/officeDocument/2006/relationships/image" Target="../media/image9.gif"/><Relationship Id="rId12" Type="http://schemas.openxmlformats.org/officeDocument/2006/relationships/image" Target="../media/image10.gif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0363200" y="7467600"/>
            <a:ext cx="19050000" cy="4761404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noFill/>
              <a:effectLst/>
              <a:latin typeface="Helvetica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0363200" y="12801600"/>
            <a:ext cx="19050000" cy="548640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noFill/>
              <a:effectLst/>
              <a:latin typeface="Helvetica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3491656" y="431800"/>
            <a:ext cx="35751343" cy="2446338"/>
          </a:xfrm>
          <a:solidFill>
            <a:schemeClr val="accent3">
              <a:lumMod val="65000"/>
            </a:schemeClr>
          </a:solidFill>
          <a:ln>
            <a:noFill/>
          </a:ln>
        </p:spPr>
        <p:txBody>
          <a:bodyPr/>
          <a:lstStyle/>
          <a:p>
            <a:r>
              <a:rPr lang="en-US" sz="500" dirty="0" smtClean="0">
                <a:solidFill>
                  <a:schemeClr val="tx1"/>
                </a:solidFill>
                <a:latin typeface="Helvetica" charset="0"/>
              </a:rPr>
              <a:t/>
            </a:r>
            <a:br>
              <a:rPr lang="en-US" sz="500" dirty="0" smtClean="0">
                <a:solidFill>
                  <a:schemeClr val="tx1"/>
                </a:solidFill>
                <a:latin typeface="Helvetica" charset="0"/>
              </a:rPr>
            </a:br>
            <a:r>
              <a:rPr lang="en-US" sz="12000" b="1" dirty="0" smtClean="0">
                <a:solidFill>
                  <a:srgbClr val="E27804"/>
                </a:solidFill>
                <a:latin typeface="Helvetica" charset="0"/>
              </a:rPr>
              <a:t>3D Pipeline of Planetary Surfaces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733800" y="3124200"/>
            <a:ext cx="34671000" cy="1265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41325" tIns="220662" rIns="441325" bIns="220662" anchor="ctr"/>
          <a:lstStyle/>
          <a:p>
            <a:pPr algn="ctr" defTabSz="4389438">
              <a:spcBef>
                <a:spcPct val="0"/>
              </a:spcBef>
              <a:tabLst>
                <a:tab pos="13487400" algn="l"/>
              </a:tabLst>
            </a:pPr>
            <a:r>
              <a:rPr lang="en-US" sz="7800" b="1" dirty="0" smtClean="0"/>
              <a:t>Andrew Carter, Eric Ghazal, Jason Hedlund, Terence Luther</a:t>
            </a:r>
            <a:endParaRPr lang="en-US" sz="7800" b="1" baseline="28000" dirty="0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066349" y="7297738"/>
            <a:ext cx="14277380" cy="767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67052" y="4678363"/>
            <a:ext cx="1251644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62400" y="4114800"/>
            <a:ext cx="34190152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41325" tIns="220662" rIns="441325" bIns="220662" anchor="ctr"/>
          <a:lstStyle/>
          <a:p>
            <a:pPr algn="ctr" defTabSz="4389438">
              <a:spcBef>
                <a:spcPct val="0"/>
              </a:spcBef>
            </a:pPr>
            <a:r>
              <a:rPr lang="en-US" sz="5400" b="1" dirty="0">
                <a:solidFill>
                  <a:schemeClr val="bg2"/>
                </a:solidFill>
              </a:rPr>
              <a:t>Department of </a:t>
            </a:r>
            <a:r>
              <a:rPr lang="en-US" sz="5400" b="1" dirty="0" smtClean="0">
                <a:solidFill>
                  <a:schemeClr val="bg2"/>
                </a:solidFill>
              </a:rPr>
              <a:t>Computer Science, </a:t>
            </a:r>
            <a:r>
              <a:rPr lang="en-US" sz="5400" b="1" dirty="0">
                <a:solidFill>
                  <a:schemeClr val="bg2"/>
                </a:solidFill>
              </a:rPr>
              <a:t>Northern Arizona </a:t>
            </a:r>
            <a:r>
              <a:rPr lang="en-US" sz="5400" b="1" dirty="0" smtClean="0">
                <a:solidFill>
                  <a:schemeClr val="bg2"/>
                </a:solidFill>
              </a:rPr>
              <a:t>University; USGS, Flagstaff, AZ </a:t>
            </a:r>
            <a:endParaRPr lang="en-US" sz="5400" b="1" baseline="28000" dirty="0">
              <a:solidFill>
                <a:schemeClr val="hlink"/>
              </a:solidFill>
            </a:endParaRPr>
          </a:p>
        </p:txBody>
      </p:sp>
      <p:sp>
        <p:nvSpPr>
          <p:cNvPr id="1033" name="Rectangle 18"/>
          <p:cNvSpPr>
            <a:spLocks noChangeArrowheads="1"/>
          </p:cNvSpPr>
          <p:nvPr/>
        </p:nvSpPr>
        <p:spPr bwMode="auto">
          <a:xfrm>
            <a:off x="4609505" y="6910388"/>
            <a:ext cx="3972174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8000" b="1">
                <a:solidFill>
                  <a:srgbClr val="FAFD00"/>
                </a:solidFill>
              </a:rPr>
              <a:t>	</a:t>
            </a:r>
          </a:p>
        </p:txBody>
      </p: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4667052" y="8059740"/>
            <a:ext cx="4862711" cy="238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21"/>
          <p:cNvSpPr>
            <a:spLocks noChangeArrowheads="1"/>
          </p:cNvSpPr>
          <p:nvPr/>
        </p:nvSpPr>
        <p:spPr bwMode="auto">
          <a:xfrm>
            <a:off x="4667052" y="6621465"/>
            <a:ext cx="4862711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22197270" y="16552863"/>
            <a:ext cx="4920258" cy="720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37"/>
          <p:cNvSpPr>
            <a:spLocks noChangeArrowheads="1"/>
          </p:cNvSpPr>
          <p:nvPr/>
        </p:nvSpPr>
        <p:spPr bwMode="auto">
          <a:xfrm>
            <a:off x="14255800" y="28211465"/>
            <a:ext cx="4862711" cy="336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41"/>
          <p:cNvSpPr>
            <a:spLocks noChangeArrowheads="1"/>
          </p:cNvSpPr>
          <p:nvPr/>
        </p:nvSpPr>
        <p:spPr bwMode="auto">
          <a:xfrm>
            <a:off x="4608067" y="7340600"/>
            <a:ext cx="4862711" cy="1057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48"/>
          <p:cNvSpPr>
            <a:spLocks noChangeArrowheads="1"/>
          </p:cNvSpPr>
          <p:nvPr/>
        </p:nvSpPr>
        <p:spPr bwMode="auto">
          <a:xfrm>
            <a:off x="609599" y="6230938"/>
            <a:ext cx="9019135" cy="77946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lvl="2" algn="ctr">
              <a:spcBef>
                <a:spcPct val="0"/>
              </a:spcBef>
            </a:pPr>
            <a:r>
              <a:rPr lang="en-US" sz="4800" b="1" dirty="0" smtClean="0">
                <a:solidFill>
                  <a:srgbClr val="E27804"/>
                </a:solidFill>
              </a:rPr>
              <a:t>Problem</a:t>
            </a:r>
            <a:endParaRPr lang="en-US" sz="4800" b="1" dirty="0">
              <a:solidFill>
                <a:srgbClr val="E27804"/>
              </a:solidFill>
            </a:endParaRPr>
          </a:p>
        </p:txBody>
      </p:sp>
      <p:sp>
        <p:nvSpPr>
          <p:cNvPr id="1062" name="Rectangle 49"/>
          <p:cNvSpPr>
            <a:spLocks noChangeArrowheads="1"/>
          </p:cNvSpPr>
          <p:nvPr/>
        </p:nvSpPr>
        <p:spPr bwMode="auto">
          <a:xfrm>
            <a:off x="356791" y="7558088"/>
            <a:ext cx="9171534" cy="423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en-US" sz="3200"/>
          </a:p>
          <a:p>
            <a:endParaRPr lang="en-US" sz="3200" b="1"/>
          </a:p>
          <a:p>
            <a:endParaRPr lang="en-US" sz="3200" b="1"/>
          </a:p>
          <a:p>
            <a:endParaRPr lang="en-US" sz="3200" b="1"/>
          </a:p>
          <a:p>
            <a:endParaRPr lang="en-US" sz="3200" b="1"/>
          </a:p>
          <a:p>
            <a:pPr latinLnBrk="1"/>
            <a:endParaRPr lang="en-US" sz="3200" b="1"/>
          </a:p>
        </p:txBody>
      </p:sp>
      <p:sp>
        <p:nvSpPr>
          <p:cNvPr id="1073" name="Rectangle 63"/>
          <p:cNvSpPr>
            <a:spLocks noChangeArrowheads="1"/>
          </p:cNvSpPr>
          <p:nvPr/>
        </p:nvSpPr>
        <p:spPr bwMode="auto">
          <a:xfrm>
            <a:off x="30189091" y="22779040"/>
            <a:ext cx="914276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en-US" dirty="0"/>
          </a:p>
        </p:txBody>
      </p:sp>
      <p:sp>
        <p:nvSpPr>
          <p:cNvPr id="1074" name="Rectangle 64"/>
          <p:cNvSpPr>
            <a:spLocks noChangeArrowheads="1"/>
          </p:cNvSpPr>
          <p:nvPr/>
        </p:nvSpPr>
        <p:spPr bwMode="auto">
          <a:xfrm>
            <a:off x="533400" y="7086600"/>
            <a:ext cx="9171534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 dirty="0" smtClean="0"/>
              <a:t>USGS needs a tool for their scientists to be able to visualize and study planetary surfaces in 3D</a:t>
            </a:r>
          </a:p>
        </p:txBody>
      </p:sp>
      <p:pic>
        <p:nvPicPr>
          <p:cNvPr id="52" name="Picture 51" descr="NAU_PrimV_CEFNS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31800"/>
            <a:ext cx="3052082" cy="5588000"/>
          </a:xfrm>
          <a:prstGeom prst="rect">
            <a:avLst/>
          </a:prstGeom>
        </p:spPr>
      </p:pic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0363200" y="6248400"/>
            <a:ext cx="19091563" cy="78105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AFD00"/>
                </a:solidFill>
              </a:rPr>
              <a:t>	</a:t>
            </a:r>
            <a:r>
              <a:rPr lang="en-US" sz="4800" b="1" dirty="0" smtClean="0">
                <a:solidFill>
                  <a:srgbClr val="E27804"/>
                </a:solidFill>
              </a:rPr>
              <a:t>Solution and Product</a:t>
            </a:r>
            <a:endParaRPr lang="en-US" sz="4800" b="1" dirty="0">
              <a:solidFill>
                <a:srgbClr val="E27804"/>
              </a:solidFill>
            </a:endParaRPr>
          </a:p>
        </p:txBody>
      </p: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10515600" y="7772400"/>
            <a:ext cx="914276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0099000" y="7239000"/>
            <a:ext cx="925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en-US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30175200" y="28803600"/>
            <a:ext cx="918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Our sponsor – Trent Hare, USGS</a:t>
            </a:r>
          </a:p>
          <a:p>
            <a:pPr algn="l">
              <a:spcBef>
                <a:spcPts val="0"/>
              </a:spcBef>
            </a:pPr>
            <a:r>
              <a:rPr lang="en-US" b="1" dirty="0" smtClean="0"/>
              <a:t>Our mentor – Dr. James Palmer</a:t>
            </a:r>
          </a:p>
          <a:p>
            <a:pPr algn="l">
              <a:spcBef>
                <a:spcPts val="0"/>
              </a:spcBef>
            </a:pPr>
            <a:r>
              <a:rPr lang="en-US" b="1" dirty="0" smtClean="0"/>
              <a:t>UAHiRise – Tim Spriggs</a:t>
            </a: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0099000" y="27736800"/>
            <a:ext cx="9165779" cy="77946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lvl="2" algn="ctr">
              <a:spcBef>
                <a:spcPct val="0"/>
              </a:spcBef>
            </a:pPr>
            <a:r>
              <a:rPr lang="en-US" sz="4800" b="1" dirty="0" smtClean="0">
                <a:solidFill>
                  <a:srgbClr val="E27804"/>
                </a:solidFill>
              </a:rPr>
              <a:t>Acknowledgments</a:t>
            </a:r>
            <a:endParaRPr lang="en-US" sz="4800" b="1" dirty="0">
              <a:solidFill>
                <a:srgbClr val="E27804"/>
              </a:solidFill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30099000" y="6248400"/>
            <a:ext cx="9165779" cy="77946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lvl="2" algn="ctr">
              <a:spcBef>
                <a:spcPct val="0"/>
              </a:spcBef>
            </a:pPr>
            <a:r>
              <a:rPr lang="en-US" sz="4800" b="1" dirty="0" smtClean="0">
                <a:solidFill>
                  <a:srgbClr val="E27804"/>
                </a:solidFill>
              </a:rPr>
              <a:t>Flyover and Videos</a:t>
            </a:r>
            <a:endParaRPr lang="en-US" sz="4800" b="1" dirty="0">
              <a:solidFill>
                <a:srgbClr val="E27804"/>
              </a:solidFill>
            </a:endParaRPr>
          </a:p>
        </p:txBody>
      </p:sp>
      <p:sp>
        <p:nvSpPr>
          <p:cNvPr id="81" name="Rectangle 48"/>
          <p:cNvSpPr>
            <a:spLocks noChangeArrowheads="1"/>
          </p:cNvSpPr>
          <p:nvPr/>
        </p:nvSpPr>
        <p:spPr bwMode="auto">
          <a:xfrm>
            <a:off x="30022800" y="20955000"/>
            <a:ext cx="9165779" cy="77946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lvl="2" algn="ctr">
              <a:spcBef>
                <a:spcPct val="0"/>
              </a:spcBef>
            </a:pPr>
            <a:r>
              <a:rPr lang="en-US" sz="4800" b="1" dirty="0" smtClean="0">
                <a:solidFill>
                  <a:srgbClr val="E27804"/>
                </a:solidFill>
              </a:rPr>
              <a:t>Deployment</a:t>
            </a:r>
            <a:endParaRPr lang="en-US" sz="4800" b="1" dirty="0">
              <a:solidFill>
                <a:srgbClr val="E27804"/>
              </a:solidFill>
            </a:endParaRP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30251400" y="22098000"/>
            <a:ext cx="8763000" cy="5334000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Deployment of our Blender Plug-in?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USGS will include our plug-in as part of their image processing software package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plug-in will be submitted as an official plug-in to be included in the Blender application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 plug-in is Open Source and available for other developers to modify or add features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pic>
        <p:nvPicPr>
          <p:cNvPr id="66" name="Picture 65" descr="gullies copy copy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15200"/>
            <a:ext cx="7772401" cy="600594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867400" y="12020490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High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52800" y="12020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</a:t>
            </a:r>
            <a:endParaRPr lang="en-US" sz="2000" dirty="0"/>
          </a:p>
        </p:txBody>
      </p:sp>
      <p:pic>
        <p:nvPicPr>
          <p:cNvPr id="72" name="Picture 71" descr="blan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0"/>
            <a:ext cx="9144000" cy="4310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93000" y="12877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GDAL Hill Shade	    GDAL Color Relief	          Merged Texture</a:t>
            </a:r>
            <a:endParaRPr lang="en-US" sz="2000" b="1" dirty="0"/>
          </a:p>
        </p:txBody>
      </p:sp>
      <p:pic>
        <p:nvPicPr>
          <p:cNvPr id="7" name="Picture 5" descr="C:\Users\Eric\Dropbox\USGS Capstone Project\Team Assignments\Miscellaneous\Presentation Images\qrcode.216729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0" y="28575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rainbow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0" y="23622000"/>
            <a:ext cx="2267712" cy="29260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6441400" y="23545800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High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469600" y="23545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</a:t>
            </a:r>
            <a:endParaRPr lang="en-US" sz="2000" dirty="0"/>
          </a:p>
        </p:txBody>
      </p:sp>
      <p:pic>
        <p:nvPicPr>
          <p:cNvPr id="58" name="Content Placeholder 4" descr="Untitled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b="8693"/>
          <a:stretch>
            <a:fillRect/>
          </a:stretch>
        </p:blipFill>
        <p:spPr bwMode="auto">
          <a:xfrm>
            <a:off x="20500916" y="25818555"/>
            <a:ext cx="8747728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23701316" y="2536135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Linear flyover pattern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711968" y="18261682"/>
            <a:ext cx="1846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2877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2877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tools used can only provide 2-Dimensional images to work off of. This makes it difficult to fully realize the actual landscape.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9278600"/>
            <a:ext cx="9144000" cy="7489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000"/>
              </a:spcAft>
            </a:pPr>
            <a:r>
              <a:rPr lang="en-US" b="1" dirty="0" smtClean="0"/>
              <a:t>In 3-Dimensions, features of the landscape are much easier to distinguish.</a:t>
            </a:r>
            <a:endParaRPr lang="en-US" b="1" dirty="0"/>
          </a:p>
          <a:p>
            <a:pPr algn="l">
              <a:spcAft>
                <a:spcPts val="1000"/>
              </a:spcAft>
            </a:pPr>
            <a:r>
              <a:rPr lang="en-US" b="1" dirty="0" smtClean="0"/>
              <a:t>Current process of making 3D images is a multi-step, time consuming, and complicated process.</a:t>
            </a:r>
          </a:p>
          <a:p>
            <a:pPr algn="l"/>
            <a:r>
              <a:rPr lang="en-US" b="1" dirty="0" smtClean="0"/>
              <a:t>Because of these issues our job was to:</a:t>
            </a:r>
          </a:p>
          <a:p>
            <a:pPr marL="800100" lvl="1" indent="-342900" algn="l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Automate current tools to create 3D images</a:t>
            </a:r>
            <a:endParaRPr lang="en-US" b="1" dirty="0"/>
          </a:p>
          <a:p>
            <a:pPr marL="800100" lvl="1" indent="-342900" algn="l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Provide visual effects for a 3-D environment</a:t>
            </a:r>
            <a:endParaRPr lang="en-US" b="1" dirty="0"/>
          </a:p>
          <a:p>
            <a:pPr marL="800100" lvl="1" indent="-342900" algn="l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Create videos that display the landscape in 3D</a:t>
            </a:r>
            <a:endParaRPr lang="en-US" b="1" dirty="0"/>
          </a:p>
          <a:p>
            <a:pPr marL="800100" lvl="1" indent="-342900" algn="l">
              <a:spcAft>
                <a:spcPts val="1200"/>
              </a:spcAft>
              <a:buFont typeface="Arial"/>
              <a:buChar char="•"/>
            </a:pPr>
            <a:r>
              <a:rPr lang="en-US" b="1" dirty="0"/>
              <a:t>Package </a:t>
            </a:r>
            <a:r>
              <a:rPr lang="en-US" b="1" dirty="0" smtClean="0"/>
              <a:t>all the tools into one application</a:t>
            </a:r>
            <a:endParaRPr lang="en-US" b="1" dirty="0"/>
          </a:p>
          <a:p>
            <a:pPr lvl="1">
              <a:spcAft>
                <a:spcPts val="1200"/>
              </a:spcAft>
            </a:pPr>
            <a:endParaRPr lang="en-US" sz="2400" dirty="0"/>
          </a:p>
          <a:p>
            <a:pPr algn="l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88297" y="2628642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92714" y="18856435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09465" y="26390103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ui_thu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7848600"/>
            <a:ext cx="10018167" cy="7543800"/>
          </a:xfrm>
          <a:prstGeom prst="rect">
            <a:avLst/>
          </a:prstGeom>
        </p:spPr>
      </p:pic>
      <p:pic>
        <p:nvPicPr>
          <p:cNvPr id="23" name="Picture 22" descr="Blender Architectural Diagram - Blender Module - No Clouds V3.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6535400"/>
            <a:ext cx="10439400" cy="10439400"/>
          </a:xfrm>
          <a:prstGeom prst="rect">
            <a:avLst/>
          </a:prstGeom>
        </p:spPr>
      </p:pic>
      <p:pic>
        <p:nvPicPr>
          <p:cNvPr id="24" name="Picture 23" descr="Blender Architectural Diagram - GDAL Module - No Clouds V3.0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0706100"/>
            <a:ext cx="9677400" cy="9677400"/>
          </a:xfrm>
          <a:prstGeom prst="rect">
            <a:avLst/>
          </a:prstGeom>
        </p:spPr>
      </p:pic>
      <p:pic>
        <p:nvPicPr>
          <p:cNvPr id="25" name="Picture 24" descr="Blender Architectural Diagram - Flyover Module - No Clouds V3.1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3393400"/>
            <a:ext cx="8839200" cy="8839200"/>
          </a:xfrm>
          <a:prstGeom prst="rect">
            <a:avLst/>
          </a:prstGeom>
        </p:spPr>
      </p:pic>
      <p:pic>
        <p:nvPicPr>
          <p:cNvPr id="26" name="Picture 25" descr="ui_thugish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7924800"/>
            <a:ext cx="4048003" cy="3793944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 bwMode="auto">
          <a:xfrm>
            <a:off x="14173200" y="11506200"/>
            <a:ext cx="1600200" cy="978408"/>
          </a:xfrm>
          <a:prstGeom prst="downArrow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14173200" y="17526000"/>
            <a:ext cx="1600200" cy="978408"/>
          </a:xfrm>
          <a:prstGeom prst="downArrow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75200" y="7620000"/>
            <a:ext cx="9067800" cy="89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In order to be able to fully visualize the landscape of an image, we have automated our application to provide several patterns for a camera to fly over a landscape and export to video.</a:t>
            </a:r>
          </a:p>
          <a:p>
            <a:pPr algn="l"/>
            <a:r>
              <a:rPr lang="en-US" b="1" dirty="0" smtClean="0"/>
              <a:t>Example Flyover Patterns:</a:t>
            </a:r>
          </a:p>
          <a:p>
            <a:pPr algn="l"/>
            <a:r>
              <a:rPr lang="en-US" b="1" dirty="0" smtClean="0"/>
              <a:t>Circular</a:t>
            </a:r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Diamond </a:t>
            </a:r>
            <a:endParaRPr lang="en-US" b="1" dirty="0"/>
          </a:p>
        </p:txBody>
      </p:sp>
      <p:pic>
        <p:nvPicPr>
          <p:cNvPr id="31" name="Picture 30" descr="diam cop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00" y="16230600"/>
            <a:ext cx="8355341" cy="3924300"/>
          </a:xfrm>
          <a:prstGeom prst="rect">
            <a:avLst/>
          </a:prstGeom>
        </p:spPr>
      </p:pic>
      <p:pic>
        <p:nvPicPr>
          <p:cNvPr id="32" name="Picture 31" descr="circ copy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0" y="10210800"/>
            <a:ext cx="5257800" cy="586740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 bwMode="auto">
          <a:xfrm>
            <a:off x="10363200" y="18821400"/>
            <a:ext cx="19050000" cy="579120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noFill/>
              <a:effectLst/>
              <a:latin typeface="Helvetic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650117" y="1331136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082606" y="5728055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10363200" y="25146000"/>
            <a:ext cx="19050000" cy="5179218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noFill/>
              <a:effectLst/>
              <a:latin typeface="Helvetica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14173200" y="23850600"/>
            <a:ext cx="1600200" cy="978408"/>
          </a:xfrm>
          <a:prstGeom prst="downArrow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21" name="Picture 20" descr="thug_life copy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6306800"/>
            <a:ext cx="11201400" cy="85010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781906" y="19568694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9" name="Right Arrow 68"/>
          <p:cNvSpPr/>
          <p:nvPr/>
        </p:nvSpPr>
        <p:spPr bwMode="auto">
          <a:xfrm rot="20649284">
            <a:off x="33162015" y="17259917"/>
            <a:ext cx="304800" cy="152400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12724643">
            <a:off x="32478401" y="18662100"/>
            <a:ext cx="304800" cy="152400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1848585">
            <a:off x="36136321" y="17517104"/>
            <a:ext cx="304800" cy="152400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9682371">
            <a:off x="35907787" y="19026581"/>
            <a:ext cx="304800" cy="152400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3894848">
            <a:off x="36239867" y="11477916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6" name="Right Arrow 95"/>
          <p:cNvSpPr/>
          <p:nvPr/>
        </p:nvSpPr>
        <p:spPr bwMode="auto">
          <a:xfrm rot="6897575">
            <a:off x="36391963" y="14297321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7" name="Right Arrow 96"/>
          <p:cNvSpPr/>
          <p:nvPr/>
        </p:nvSpPr>
        <p:spPr bwMode="auto">
          <a:xfrm rot="14244616">
            <a:off x="32370242" y="14447642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8" name="Right Arrow 97"/>
          <p:cNvSpPr/>
          <p:nvPr/>
        </p:nvSpPr>
        <p:spPr bwMode="auto">
          <a:xfrm rot="18308872">
            <a:off x="32451408" y="11398107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9" name="Right Arrow 98"/>
          <p:cNvSpPr/>
          <p:nvPr/>
        </p:nvSpPr>
        <p:spPr bwMode="auto">
          <a:xfrm>
            <a:off x="34290000" y="10363200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0" name="Right Arrow 99"/>
          <p:cNvSpPr/>
          <p:nvPr/>
        </p:nvSpPr>
        <p:spPr bwMode="auto">
          <a:xfrm rot="10800000">
            <a:off x="34290000" y="15697200"/>
            <a:ext cx="386372" cy="176546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 rot="19614380">
            <a:off x="26749567" y="26342722"/>
            <a:ext cx="525993" cy="168609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 rot="19614380">
            <a:off x="24463567" y="27790523"/>
            <a:ext cx="525993" cy="168609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4" name="Picture 3" descr="Untitled copy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84200"/>
            <a:ext cx="9144000" cy="4305300"/>
          </a:xfrm>
          <a:prstGeom prst="rect">
            <a:avLst/>
          </a:prstGeom>
        </p:spPr>
      </p:pic>
      <p:pic>
        <p:nvPicPr>
          <p:cNvPr id="9" name="Picture 8" descr="colorrelief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74" y="13320503"/>
            <a:ext cx="2847926" cy="4815097"/>
          </a:xfrm>
          <a:prstGeom prst="rect">
            <a:avLst/>
          </a:prstGeom>
        </p:spPr>
      </p:pic>
      <p:pic>
        <p:nvPicPr>
          <p:cNvPr id="10" name="Picture 9" descr="DTEEC_001918_1735_001984_1735_U01_Diverging_RedBrown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0" y="13309600"/>
            <a:ext cx="2857500" cy="4826000"/>
          </a:xfrm>
          <a:prstGeom prst="rect">
            <a:avLst/>
          </a:prstGeom>
        </p:spPr>
      </p:pic>
      <p:pic>
        <p:nvPicPr>
          <p:cNvPr id="11" name="Picture 10" descr="hillshade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13335000"/>
            <a:ext cx="2857500" cy="482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oster template in powerpoi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ster template in 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Poster template in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in 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 template in 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in 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in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in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in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281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 template in powerpoint</vt:lpstr>
      <vt:lpstr> 3D Pipeline of Planetary Surfaces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2010-01-28T20:52:16Z</dcterms:created>
  <dcterms:modified xsi:type="dcterms:W3CDTF">2014-04-23T03:33:24Z</dcterms:modified>
</cp:coreProperties>
</file>