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4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9" d="100"/>
          <a:sy n="89" d="100"/>
        </p:scale>
        <p:origin x="-166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48397E-D8CD-7341-A456-163F6E29BC9C}" type="datetimeFigureOut">
              <a:rPr lang="en-US" smtClean="0"/>
              <a:t>11/5/13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E51A9F-70AA-804A-B324-5C78C9D78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4595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64190537"/>
      </p:ext>
    </p:extLst>
  </p:cSld>
  <p:clrMap bg1="lt1" tx1="dk1" bg2="dk2" tx2="lt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Shape 11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/>
              <a:t>Last Slide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" name="Shape 5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/>
        </p:nvSpPr>
        <p:spPr>
          <a:xfrm rot="10800000" flipH="1">
            <a:off x="0" y="3979999"/>
            <a:ext cx="9144000" cy="287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9" name="Shape 9"/>
          <p:cNvSpPr/>
          <p:nvPr/>
        </p:nvSpPr>
        <p:spPr>
          <a:xfrm>
            <a:off x="0" y="3190900"/>
            <a:ext cx="4617372" cy="787336"/>
          </a:xfrm>
          <a:custGeom>
            <a:avLst/>
            <a:gdLst/>
            <a:ahLst/>
            <a:cxnLst/>
            <a:rect l="0" t="0" r="0" b="0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10" name="Shape 10"/>
          <p:cNvSpPr/>
          <p:nvPr/>
        </p:nvSpPr>
        <p:spPr>
          <a:xfrm rot="10800000" flipH="1">
            <a:off x="0" y="3978611"/>
            <a:ext cx="4617372" cy="761460"/>
          </a:xfrm>
          <a:custGeom>
            <a:avLst/>
            <a:gdLst/>
            <a:ahLst/>
            <a:cxnLst/>
            <a:rect l="0" t="0" r="0" b="0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843"/>
            </a:scheme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ctrTitle"/>
          </p:nvPr>
        </p:nvSpPr>
        <p:spPr>
          <a:xfrm>
            <a:off x="685800" y="2329190"/>
            <a:ext cx="7772400" cy="16507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  <a:lvl6pPr algn="ctr">
              <a:defRPr/>
            </a:lvl6pPr>
            <a:lvl7pPr algn="ctr">
              <a:defRPr/>
            </a:lvl7pPr>
            <a:lvl8pPr algn="ctr">
              <a:defRPr/>
            </a:lvl8pPr>
            <a:lvl9pPr algn="ctr">
              <a:defRPr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ubTitle" idx="1"/>
          </p:nvPr>
        </p:nvSpPr>
        <p:spPr>
          <a:xfrm>
            <a:off x="685800" y="4124476"/>
            <a:ext cx="7772400" cy="888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marL="0" indent="152400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1pPr>
            <a:lvl2pPr marL="0" indent="152400" algn="ctr">
              <a:spcBef>
                <a:spcPts val="0"/>
              </a:spcBef>
              <a:buClr>
                <a:schemeClr val="dk2"/>
              </a:buClr>
              <a:buNone/>
              <a:defRPr i="1">
                <a:solidFill>
                  <a:schemeClr val="dk2"/>
                </a:solidFill>
              </a:defRPr>
            </a:lvl2pPr>
            <a:lvl3pPr marL="0" indent="152400" algn="ctr">
              <a:spcBef>
                <a:spcPts val="0"/>
              </a:spcBef>
              <a:buClr>
                <a:schemeClr val="dk2"/>
              </a:buClr>
              <a:buNone/>
              <a:defRPr i="1">
                <a:solidFill>
                  <a:schemeClr val="dk2"/>
                </a:solidFill>
              </a:defRPr>
            </a:lvl3pPr>
            <a:lvl4pPr marL="0" indent="152400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4pPr>
            <a:lvl5pPr marL="0" indent="152400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5pPr>
            <a:lvl6pPr marL="0" indent="152400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6pPr>
            <a:lvl7pPr marL="0" indent="152400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7pPr>
            <a:lvl8pPr marL="0" indent="152400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8pPr>
            <a:lvl9pPr marL="0" indent="152400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/>
          <p:nvPr/>
        </p:nvSpPr>
        <p:spPr>
          <a:xfrm rot="10800000" flipH="1">
            <a:off x="0" y="1550801"/>
            <a:ext cx="9144000" cy="530719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15" name="Shape 15"/>
          <p:cNvSpPr/>
          <p:nvPr/>
        </p:nvSpPr>
        <p:spPr>
          <a:xfrm flipH="1">
            <a:off x="4526627" y="761799"/>
            <a:ext cx="4617372" cy="787336"/>
          </a:xfrm>
          <a:custGeom>
            <a:avLst/>
            <a:gdLst/>
            <a:ahLst/>
            <a:cxnLst/>
            <a:rect l="0" t="0" r="0" b="0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16" name="Shape 16"/>
          <p:cNvSpPr/>
          <p:nvPr/>
        </p:nvSpPr>
        <p:spPr>
          <a:xfrm rot="10800000">
            <a:off x="4526627" y="1549510"/>
            <a:ext cx="4617372" cy="761460"/>
          </a:xfrm>
          <a:custGeom>
            <a:avLst/>
            <a:gdLst/>
            <a:ahLst/>
            <a:cxnLst/>
            <a:rect l="0" t="0" r="0" b="0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843"/>
            </a:scheme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2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457200" y="1600201"/>
            <a:ext cx="8229600" cy="49675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/>
        </p:nvSpPr>
        <p:spPr>
          <a:xfrm rot="10800000" flipH="1">
            <a:off x="0" y="1550801"/>
            <a:ext cx="9144000" cy="530719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21" name="Shape 21"/>
          <p:cNvSpPr/>
          <p:nvPr/>
        </p:nvSpPr>
        <p:spPr>
          <a:xfrm rot="10800000">
            <a:off x="4526627" y="1549510"/>
            <a:ext cx="4617372" cy="761460"/>
          </a:xfrm>
          <a:custGeom>
            <a:avLst/>
            <a:gdLst/>
            <a:ahLst/>
            <a:cxnLst/>
            <a:rect l="0" t="0" r="0" b="0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843"/>
            </a:scheme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2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457200" y="1600201"/>
            <a:ext cx="3994500" cy="49675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24" name="Shape 24"/>
          <p:cNvSpPr/>
          <p:nvPr/>
        </p:nvSpPr>
        <p:spPr>
          <a:xfrm flipH="1">
            <a:off x="4526627" y="761799"/>
            <a:ext cx="4617372" cy="787336"/>
          </a:xfrm>
          <a:custGeom>
            <a:avLst/>
            <a:gdLst/>
            <a:ahLst/>
            <a:cxnLst/>
            <a:rect l="0" t="0" r="0" b="0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2"/>
          </p:nvPr>
        </p:nvSpPr>
        <p:spPr>
          <a:xfrm>
            <a:off x="4692273" y="1600201"/>
            <a:ext cx="3994500" cy="49675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/>
          <p:nvPr/>
        </p:nvSpPr>
        <p:spPr>
          <a:xfrm rot="10800000" flipH="1">
            <a:off x="0" y="1550801"/>
            <a:ext cx="9144000" cy="530719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28" name="Shape 28"/>
          <p:cNvSpPr/>
          <p:nvPr/>
        </p:nvSpPr>
        <p:spPr>
          <a:xfrm flipH="1">
            <a:off x="4526627" y="761799"/>
            <a:ext cx="4617372" cy="787336"/>
          </a:xfrm>
          <a:custGeom>
            <a:avLst/>
            <a:gdLst/>
            <a:ahLst/>
            <a:cxnLst/>
            <a:rect l="0" t="0" r="0" b="0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2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30" name="Shape 30"/>
          <p:cNvSpPr/>
          <p:nvPr/>
        </p:nvSpPr>
        <p:spPr>
          <a:xfrm rot="10800000">
            <a:off x="4526627" y="1549510"/>
            <a:ext cx="4617372" cy="761460"/>
          </a:xfrm>
          <a:custGeom>
            <a:avLst/>
            <a:gdLst/>
            <a:ahLst/>
            <a:cxnLst/>
            <a:rect l="0" t="0" r="0" b="0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843"/>
            </a:scheme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/>
        </p:nvSpPr>
        <p:spPr>
          <a:xfrm rot="10800000" flipH="1">
            <a:off x="0" y="5883599"/>
            <a:ext cx="9144000" cy="97439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33" name="Shape 33"/>
          <p:cNvSpPr/>
          <p:nvPr/>
        </p:nvSpPr>
        <p:spPr>
          <a:xfrm flipH="1">
            <a:off x="4526627" y="5094445"/>
            <a:ext cx="4617372" cy="787336"/>
          </a:xfrm>
          <a:custGeom>
            <a:avLst/>
            <a:gdLst/>
            <a:ahLst/>
            <a:cxnLst/>
            <a:rect l="0" t="0" r="0" b="0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34" name="Shape 34"/>
          <p:cNvSpPr/>
          <p:nvPr/>
        </p:nvSpPr>
        <p:spPr>
          <a:xfrm rot="10800000">
            <a:off x="4526627" y="5882157"/>
            <a:ext cx="4617372" cy="761460"/>
          </a:xfrm>
          <a:custGeom>
            <a:avLst/>
            <a:gdLst/>
            <a:ahLst/>
            <a:cxnLst/>
            <a:rect l="0" t="0" r="0" b="0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843"/>
            </a:scheme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457200" y="5895635"/>
            <a:ext cx="8229600" cy="6736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indent="152400"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/>
          <p:nvPr/>
        </p:nvSpPr>
        <p:spPr>
          <a:xfrm>
            <a:off x="6676" y="101675"/>
            <a:ext cx="9134130" cy="6739723"/>
          </a:xfrm>
          <a:custGeom>
            <a:avLst/>
            <a:gdLst/>
            <a:ahLst/>
            <a:cxnLst/>
            <a:rect l="0" t="0" r="0" b="0"/>
            <a:pathLst>
              <a:path w="9157023" h="6739723" extrusionOk="0">
                <a:moveTo>
                  <a:pt x="1629" y="0"/>
                </a:moveTo>
                <a:lnTo>
                  <a:pt x="9157023" y="4340980"/>
                </a:lnTo>
                <a:lnTo>
                  <a:pt x="1593" y="6739723"/>
                </a:lnTo>
                <a:cubicBezTo>
                  <a:pt x="-3941" y="5123960"/>
                  <a:pt x="7163" y="1615763"/>
                  <a:pt x="1629" y="0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/>
            </a:gs>
            <a:gs pos="100000">
              <a:schemeClr val="dk2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2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marL="0" indent="304800"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indent="304800"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indent="304800"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indent="304800"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indent="304800"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indent="304800"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indent="304800"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indent="304800"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indent="304800"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600201"/>
            <a:ext cx="8229600" cy="49675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marL="342900" indent="-152400">
              <a:spcBef>
                <a:spcPts val="600"/>
              </a:spcBef>
              <a:buClr>
                <a:schemeClr val="dk1"/>
              </a:buClr>
              <a:buSzPct val="100000"/>
              <a:buFont typeface="Georgia"/>
              <a:defRPr sz="30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742950" indent="-133350">
              <a:spcBef>
                <a:spcPts val="480"/>
              </a:spcBef>
              <a:buClr>
                <a:schemeClr val="dk1"/>
              </a:buClr>
              <a:buSzPct val="100000"/>
              <a:buFont typeface="Georgia"/>
              <a:defRPr sz="24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143000" indent="-76200">
              <a:spcBef>
                <a:spcPts val="480"/>
              </a:spcBef>
              <a:buClr>
                <a:schemeClr val="dk1"/>
              </a:buClr>
              <a:buSzPct val="100000"/>
              <a:buFont typeface="Georgia"/>
              <a:defRPr sz="24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600200" indent="-114300">
              <a:spcBef>
                <a:spcPts val="360"/>
              </a:spcBef>
              <a:buClr>
                <a:schemeClr val="dk1"/>
              </a:buClr>
              <a:buSzPct val="100000"/>
              <a:buFont typeface="Georgia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2057400" indent="-114300">
              <a:spcBef>
                <a:spcPts val="360"/>
              </a:spcBef>
              <a:buClr>
                <a:schemeClr val="dk1"/>
              </a:buClr>
              <a:buSzPct val="100000"/>
              <a:buFont typeface="Georgia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514600" indent="-114300">
              <a:spcBef>
                <a:spcPts val="360"/>
              </a:spcBef>
              <a:buClr>
                <a:schemeClr val="dk1"/>
              </a:buClr>
              <a:buSzPct val="100000"/>
              <a:buFont typeface="Georgia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2971800" indent="-114300">
              <a:spcBef>
                <a:spcPts val="360"/>
              </a:spcBef>
              <a:buClr>
                <a:schemeClr val="dk1"/>
              </a:buClr>
              <a:buSzPct val="100000"/>
              <a:buFont typeface="Georgia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429000" indent="-114300">
              <a:spcBef>
                <a:spcPts val="360"/>
              </a:spcBef>
              <a:buClr>
                <a:schemeClr val="dk1"/>
              </a:buClr>
              <a:buSzPct val="100000"/>
              <a:buFont typeface="Georgia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3886200" indent="-114300">
              <a:spcBef>
                <a:spcPts val="360"/>
              </a:spcBef>
              <a:buClr>
                <a:schemeClr val="dk1"/>
              </a:buClr>
              <a:buSzPct val="100000"/>
              <a:buFont typeface="Georgia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ctrTitle"/>
          </p:nvPr>
        </p:nvSpPr>
        <p:spPr>
          <a:xfrm>
            <a:off x="347528" y="493632"/>
            <a:ext cx="4710000" cy="3204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algn="l" rtl="0">
              <a:buNone/>
            </a:pPr>
            <a:r>
              <a:rPr lang="en" sz="3600" dirty="0" smtClean="0"/>
              <a:t>File-Mate 1500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   </a:t>
            </a:r>
            <a:r>
              <a:rPr lang="en" sz="3600" dirty="0" smtClean="0"/>
              <a:t>Requirements</a:t>
            </a:r>
          </a:p>
          <a:p>
            <a:pPr algn="l">
              <a:buNone/>
            </a:pPr>
            <a:r>
              <a:rPr lang="en" sz="2400" dirty="0" smtClean="0"/>
              <a:t/>
            </a:r>
            <a:br>
              <a:rPr lang="en" sz="2400" dirty="0" smtClean="0"/>
            </a:br>
            <a:r>
              <a:rPr lang="en-US" sz="2400" dirty="0"/>
              <a:t> </a:t>
            </a:r>
            <a:r>
              <a:rPr lang="en-US" sz="2400" dirty="0" smtClean="0"/>
              <a:t>    </a:t>
            </a:r>
            <a:r>
              <a:rPr lang="en" sz="2400" dirty="0" smtClean="0"/>
              <a:t>November 5, 2013</a:t>
            </a:r>
            <a:endParaRPr lang="en" sz="2400" dirty="0"/>
          </a:p>
        </p:txBody>
      </p:sp>
      <p:sp>
        <p:nvSpPr>
          <p:cNvPr id="40" name="Shape 40"/>
          <p:cNvSpPr txBox="1">
            <a:spLocks noGrp="1"/>
          </p:cNvSpPr>
          <p:nvPr>
            <p:ph type="subTitle" idx="1"/>
          </p:nvPr>
        </p:nvSpPr>
        <p:spPr>
          <a:xfrm>
            <a:off x="2217000" y="4224401"/>
            <a:ext cx="4710000" cy="21823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i="0" dirty="0"/>
              <a:t>Keven Abbott</a:t>
            </a:r>
          </a:p>
          <a:p>
            <a:pPr lvl="0" rtl="0">
              <a:buNone/>
            </a:pPr>
            <a:r>
              <a:rPr lang="en" i="0" dirty="0"/>
              <a:t>Tyler Crouse</a:t>
            </a:r>
          </a:p>
          <a:p>
            <a:pPr lvl="0" rtl="0">
              <a:buNone/>
            </a:pPr>
            <a:r>
              <a:rPr lang="en" i="0" dirty="0"/>
              <a:t>Kiana Delventhal</a:t>
            </a:r>
          </a:p>
          <a:p>
            <a:pPr>
              <a:buNone/>
            </a:pPr>
            <a:r>
              <a:rPr lang="en" i="0" dirty="0"/>
              <a:t>Liam Westby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457200" y="1600201"/>
            <a:ext cx="8229600" cy="49675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dirty="0"/>
              <a:t>File-Mate 1500 exists in</a:t>
            </a:r>
          </a:p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dirty="0"/>
              <a:t>A web environment</a:t>
            </a:r>
          </a:p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dirty="0"/>
              <a:t>A data-driven environment</a:t>
            </a:r>
          </a:p>
          <a:p>
            <a:pPr marL="457200" lvl="0" indent="-4191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dirty="0"/>
              <a:t>A regulatory environment</a:t>
            </a:r>
          </a:p>
        </p:txBody>
      </p:sp>
      <p:sp>
        <p:nvSpPr>
          <p:cNvPr id="103" name="Shape 103"/>
          <p:cNvSpPr txBox="1">
            <a:spLocks noGrp="1"/>
          </p:cNvSpPr>
          <p:nvPr>
            <p:ph type="title"/>
          </p:nvPr>
        </p:nvSpPr>
        <p:spPr>
          <a:xfrm>
            <a:off x="375477" y="171569"/>
            <a:ext cx="8366539" cy="11432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buNone/>
            </a:pPr>
            <a:r>
              <a:rPr lang="en" sz="3000" dirty="0" smtClean="0"/>
              <a:t>Environmental</a:t>
            </a:r>
            <a:r>
              <a:rPr lang="en-US" sz="4400" dirty="0"/>
              <a:t> </a:t>
            </a:r>
            <a:r>
              <a:rPr lang="en" sz="3000" dirty="0" smtClean="0"/>
              <a:t>Requirements</a:t>
            </a:r>
            <a:endParaRPr lang="en" sz="3000" dirty="0"/>
          </a:p>
        </p:txBody>
      </p:sp>
      <p:sp>
        <p:nvSpPr>
          <p:cNvPr id="104" name="Shape 104"/>
          <p:cNvSpPr txBox="1"/>
          <p:nvPr/>
        </p:nvSpPr>
        <p:spPr>
          <a:xfrm>
            <a:off x="8668175" y="199000"/>
            <a:ext cx="3657600" cy="609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dirty="0">
                <a:solidFill>
                  <a:srgbClr val="FFFFFF"/>
                </a:solidFill>
              </a:rPr>
              <a:t>10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>
            <a:spLocks noGrp="1"/>
          </p:cNvSpPr>
          <p:nvPr>
            <p:ph type="ctrTitle"/>
          </p:nvPr>
        </p:nvSpPr>
        <p:spPr>
          <a:xfrm>
            <a:off x="2171085" y="1700434"/>
            <a:ext cx="4710000" cy="16507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en"/>
              <a:t>File-Mate 1500</a:t>
            </a:r>
          </a:p>
          <a:p>
            <a:pPr lvl="0" rtl="0">
              <a:buNone/>
            </a:pPr>
            <a:r>
              <a:rPr lang="en"/>
              <a:t>Requirements</a:t>
            </a:r>
          </a:p>
        </p:txBody>
      </p:sp>
      <p:sp>
        <p:nvSpPr>
          <p:cNvPr id="110" name="Shape 110"/>
          <p:cNvSpPr txBox="1"/>
          <p:nvPr/>
        </p:nvSpPr>
        <p:spPr>
          <a:xfrm>
            <a:off x="8668175" y="199000"/>
            <a:ext cx="3657600" cy="609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dirty="0">
                <a:solidFill>
                  <a:srgbClr val="FFFFFF"/>
                </a:solidFill>
              </a:rPr>
              <a:t>11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217776" y="1579567"/>
            <a:ext cx="8468999" cy="1773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/>
              <a:t>File Mate 1500 is a desktop application that helps users fill out the CMS 1500 form</a:t>
            </a:r>
          </a:p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Desktop client lacks accessibility</a:t>
            </a:r>
          </a:p>
          <a:p>
            <a:pPr marL="457200" lvl="0" indent="-4191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Desktop client lacks portability</a:t>
            </a:r>
          </a:p>
        </p:txBody>
      </p:sp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2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buNone/>
            </a:pPr>
            <a:r>
              <a:rPr lang="en" sz="3000" dirty="0"/>
              <a:t>Problem</a:t>
            </a:r>
          </a:p>
        </p:txBody>
      </p:sp>
      <p:sp>
        <p:nvSpPr>
          <p:cNvPr id="48" name="Shape 48"/>
          <p:cNvSpPr txBox="1"/>
          <p:nvPr/>
        </p:nvSpPr>
        <p:spPr>
          <a:xfrm>
            <a:off x="8668175" y="199000"/>
            <a:ext cx="3657600" cy="609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buNone/>
            </a:pPr>
            <a:r>
              <a:rPr lang="en" dirty="0">
                <a:solidFill>
                  <a:srgbClr val="FFFFFF"/>
                </a:solidFill>
              </a:rPr>
              <a:t>2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2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buNone/>
            </a:pPr>
            <a:r>
              <a:rPr lang="en" sz="3000" dirty="0"/>
              <a:t>Solution</a:t>
            </a:r>
          </a:p>
        </p:txBody>
      </p:sp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457200" y="1600201"/>
            <a:ext cx="8229600" cy="49675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Web based service allows concurrent access and sharing of information</a:t>
            </a:r>
          </a:p>
          <a:p>
            <a:pPr marL="457200" lvl="0" indent="-4191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The web based service can be used from anywhere on any OS and multiple devices</a:t>
            </a:r>
          </a:p>
        </p:txBody>
      </p:sp>
      <p:sp>
        <p:nvSpPr>
          <p:cNvPr id="55" name="Shape 55"/>
          <p:cNvSpPr txBox="1"/>
          <p:nvPr/>
        </p:nvSpPr>
        <p:spPr>
          <a:xfrm>
            <a:off x="8668175" y="199000"/>
            <a:ext cx="3657600" cy="609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dirty="0">
                <a:solidFill>
                  <a:srgbClr val="FFFFFF"/>
                </a:solidFill>
              </a:rPr>
              <a:t>3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457200" y="1600201"/>
            <a:ext cx="8229600" cy="49675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/>
              <a:t>Administrator </a:t>
            </a:r>
          </a:p>
          <a:p>
            <a:pPr marL="914400" lvl="1" indent="-381000" rtl="0">
              <a:buClr>
                <a:schemeClr val="dk1"/>
              </a:buClr>
              <a:buSzPct val="133333"/>
              <a:buFont typeface="Courier New"/>
              <a:buChar char="o"/>
            </a:pPr>
            <a:r>
              <a:rPr lang="en" sz="1800"/>
              <a:t>add remove users to group</a:t>
            </a:r>
          </a:p>
          <a:p>
            <a:pPr marL="914400" lvl="1" indent="-342900" rtl="0"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" sz="1800"/>
              <a:t>add, access, and use patient information</a:t>
            </a:r>
          </a:p>
          <a:p>
            <a:pPr lvl="0" rtl="0">
              <a:buNone/>
            </a:pPr>
            <a:r>
              <a:rPr lang="en"/>
              <a:t>Registered</a:t>
            </a:r>
          </a:p>
          <a:p>
            <a:pPr marL="914400" lvl="1" indent="-342900" rtl="0"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" sz="1800"/>
              <a:t>add, access, and use patient information</a:t>
            </a:r>
          </a:p>
          <a:p>
            <a:pPr lvl="0" rtl="0">
              <a:buNone/>
            </a:pPr>
            <a:r>
              <a:rPr lang="en"/>
              <a:t>Trial</a:t>
            </a:r>
          </a:p>
          <a:p>
            <a:pPr marL="914400" lvl="1" indent="-342900" rtl="0"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" sz="1800"/>
              <a:t>ability to demo application</a:t>
            </a:r>
          </a:p>
        </p:txBody>
      </p:sp>
      <p:sp>
        <p:nvSpPr>
          <p:cNvPr id="61" name="Shape 6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2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buNone/>
            </a:pPr>
            <a:r>
              <a:rPr lang="en" sz="3000"/>
              <a:t>Functional Requirements: User Groups</a:t>
            </a:r>
          </a:p>
        </p:txBody>
      </p:sp>
      <p:sp>
        <p:nvSpPr>
          <p:cNvPr id="62" name="Shape 62"/>
          <p:cNvSpPr txBox="1"/>
          <p:nvPr/>
        </p:nvSpPr>
        <p:spPr>
          <a:xfrm>
            <a:off x="8668175" y="199000"/>
            <a:ext cx="3657600" cy="609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dirty="0">
                <a:solidFill>
                  <a:srgbClr val="FFFFFF"/>
                </a:solidFill>
              </a:rPr>
              <a:t>4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2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buNone/>
            </a:pPr>
            <a:r>
              <a:rPr lang="en" sz="3000"/>
              <a:t>Functional Requirements: Page Types</a:t>
            </a:r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457200" y="1667478"/>
            <a:ext cx="7831799" cy="5512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sz="2000" dirty="0"/>
              <a:t>Welcome/Login Pages</a:t>
            </a:r>
          </a:p>
          <a:p>
            <a:pPr marL="457200" lvl="0" indent="-3175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1600" dirty="0"/>
              <a:t>Give users general Form Magic Co. info and allow registered users to login</a:t>
            </a:r>
          </a:p>
          <a:p>
            <a:pPr lvl="0" rtl="0">
              <a:buNone/>
            </a:pPr>
            <a:r>
              <a:rPr lang="en" sz="2000" dirty="0"/>
              <a:t>Registration Pages</a:t>
            </a:r>
          </a:p>
          <a:p>
            <a:pPr marL="457200" lvl="0" indent="-3175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1600" dirty="0"/>
              <a:t>Unregistered users can register to access full website functionality</a:t>
            </a:r>
          </a:p>
          <a:p>
            <a:pPr marL="457200" lvl="0" indent="-3175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1600" dirty="0"/>
              <a:t>Can also continue without registration to access test pages</a:t>
            </a:r>
          </a:p>
          <a:p>
            <a:pPr lvl="0" rtl="0">
              <a:buNone/>
            </a:pPr>
            <a:r>
              <a:rPr lang="en" sz="2000" dirty="0"/>
              <a:t>Trial/Demo Pages</a:t>
            </a:r>
          </a:p>
          <a:p>
            <a:pPr marL="457200" lvl="0" indent="-3175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1600" dirty="0"/>
              <a:t>Unregistered users can manipulate and test data to test functionality</a:t>
            </a:r>
          </a:p>
          <a:p>
            <a:pPr lvl="0" rtl="0">
              <a:buNone/>
            </a:pPr>
            <a:r>
              <a:rPr lang="en" sz="2000" dirty="0"/>
              <a:t>User Information/Modification Pages</a:t>
            </a:r>
          </a:p>
          <a:p>
            <a:pPr marL="457200" lvl="0" indent="-3175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1600" dirty="0"/>
              <a:t>User/Client/Doctor information(USN, Pass, Email)</a:t>
            </a:r>
          </a:p>
          <a:p>
            <a:pPr lvl="0" rtl="0">
              <a:buNone/>
            </a:pPr>
            <a:r>
              <a:rPr lang="en" sz="2000" dirty="0"/>
              <a:t>Patient Info/Modification Pages</a:t>
            </a:r>
          </a:p>
          <a:p>
            <a:pPr marL="457200" lvl="0" indent="-3175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1600" dirty="0"/>
              <a:t>All client’s patients and their associated health care info (SSN, Name, Health History)</a:t>
            </a:r>
          </a:p>
          <a:p>
            <a:pPr lvl="0" rtl="0">
              <a:buNone/>
            </a:pPr>
            <a:r>
              <a:rPr lang="en" sz="2000" dirty="0"/>
              <a:t>Contact Pages</a:t>
            </a:r>
          </a:p>
          <a:p>
            <a:pPr marL="457200" lvl="0" indent="-3175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1600" dirty="0"/>
              <a:t>Basic company contact information (phone number, address, etc.)</a:t>
            </a:r>
          </a:p>
        </p:txBody>
      </p:sp>
      <p:sp>
        <p:nvSpPr>
          <p:cNvPr id="69" name="Shape 69"/>
          <p:cNvSpPr txBox="1"/>
          <p:nvPr/>
        </p:nvSpPr>
        <p:spPr>
          <a:xfrm>
            <a:off x="8668175" y="199000"/>
            <a:ext cx="3657600" cy="609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dirty="0">
                <a:solidFill>
                  <a:srgbClr val="FFFFFF"/>
                </a:solidFill>
              </a:rPr>
              <a:t>5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457200" y="1600201"/>
            <a:ext cx="8229600" cy="49675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/>
              <a:t>Browser Support:</a:t>
            </a:r>
          </a:p>
          <a:p>
            <a:pPr marL="914400" lvl="1" indent="-381000" rtl="0">
              <a:buClr>
                <a:schemeClr val="dk1"/>
              </a:buClr>
              <a:buSzPct val="133333"/>
              <a:buFont typeface="Courier New"/>
              <a:buChar char="o"/>
            </a:pPr>
            <a:r>
              <a:rPr lang="en" sz="1800"/>
              <a:t>Major browsers including Chrome, Firefox, IE, Safari</a:t>
            </a:r>
          </a:p>
          <a:p>
            <a:endParaRPr lang="en" sz="1800"/>
          </a:p>
          <a:p>
            <a:pPr lvl="0" rtl="0">
              <a:buNone/>
            </a:pPr>
            <a:r>
              <a:rPr lang="en"/>
              <a:t>Mobile Devices:</a:t>
            </a:r>
          </a:p>
          <a:p>
            <a:pPr marL="914400" lvl="1" indent="-381000" rtl="0">
              <a:buClr>
                <a:schemeClr val="dk1"/>
              </a:buClr>
              <a:buSzPct val="133333"/>
              <a:buFont typeface="Courier New"/>
              <a:buChar char="o"/>
            </a:pPr>
            <a:r>
              <a:rPr lang="en" sz="1800"/>
              <a:t>Laptop, iPad and all tablet hardware is supported.</a:t>
            </a:r>
          </a:p>
        </p:txBody>
      </p:sp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2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buNone/>
            </a:pPr>
            <a:r>
              <a:rPr lang="en" sz="3000"/>
              <a:t>Functional Requirements: Compatibility</a:t>
            </a:r>
          </a:p>
        </p:txBody>
      </p:sp>
      <p:sp>
        <p:nvSpPr>
          <p:cNvPr id="76" name="Shape 76"/>
          <p:cNvSpPr txBox="1"/>
          <p:nvPr/>
        </p:nvSpPr>
        <p:spPr>
          <a:xfrm>
            <a:off x="8668175" y="199000"/>
            <a:ext cx="3657600" cy="609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dirty="0">
                <a:solidFill>
                  <a:srgbClr val="FFFFFF"/>
                </a:solidFill>
              </a:rPr>
              <a:t>6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457200" y="1540387"/>
            <a:ext cx="8229600" cy="52487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dirty="0"/>
              <a:t>Concurrent Access</a:t>
            </a:r>
          </a:p>
          <a:p>
            <a:pPr marL="914400" lvl="1" indent="-381000" rtl="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 dirty="0"/>
              <a:t>Multiple users, one database</a:t>
            </a:r>
          </a:p>
          <a:p>
            <a:pPr lvl="0" rtl="0">
              <a:buNone/>
            </a:pPr>
            <a:r>
              <a:rPr lang="en" dirty="0"/>
              <a:t>Secure Access</a:t>
            </a:r>
          </a:p>
          <a:p>
            <a:pPr marL="914400" lvl="1" indent="-381000" rtl="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 dirty="0"/>
              <a:t>Prevent the leak of sensitive data</a:t>
            </a:r>
          </a:p>
          <a:p>
            <a:pPr lvl="0" rtl="0">
              <a:buNone/>
            </a:pPr>
            <a:r>
              <a:rPr lang="en" dirty="0"/>
              <a:t>Document Generation</a:t>
            </a:r>
          </a:p>
          <a:p>
            <a:pPr marL="914400" lvl="1" indent="-381000" rtl="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 dirty="0"/>
              <a:t>Create the documents for the user</a:t>
            </a:r>
          </a:p>
          <a:p>
            <a:pPr lvl="0" rtl="0">
              <a:buNone/>
            </a:pPr>
            <a:r>
              <a:rPr lang="en" dirty="0"/>
              <a:t>Data Migration</a:t>
            </a:r>
          </a:p>
          <a:p>
            <a:pPr marL="914400" lvl="1" indent="-381000" rtl="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 dirty="0"/>
              <a:t>Support for importing and exporting patient data</a:t>
            </a:r>
          </a:p>
          <a:p>
            <a:endParaRPr lang="en" dirty="0"/>
          </a:p>
        </p:txBody>
      </p:sp>
      <p:sp>
        <p:nvSpPr>
          <p:cNvPr id="82" name="Shape 8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2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buNone/>
            </a:pPr>
            <a:r>
              <a:rPr lang="en" sz="3000"/>
              <a:t>Functional Requirements: Web Application</a:t>
            </a:r>
          </a:p>
        </p:txBody>
      </p:sp>
      <p:sp>
        <p:nvSpPr>
          <p:cNvPr id="83" name="Shape 83"/>
          <p:cNvSpPr txBox="1"/>
          <p:nvPr/>
        </p:nvSpPr>
        <p:spPr>
          <a:xfrm>
            <a:off x="8668175" y="199000"/>
            <a:ext cx="3657600" cy="609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dirty="0">
                <a:solidFill>
                  <a:srgbClr val="FFFFFF"/>
                </a:solidFill>
              </a:rPr>
              <a:t>7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457200" y="1600201"/>
            <a:ext cx="8229600" cy="49675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2400"/>
              <a:t>Users</a:t>
            </a:r>
          </a:p>
          <a:p>
            <a:pPr marL="914400" lvl="1" indent="-381000" rtl="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Username, password, login attempts</a:t>
            </a:r>
          </a:p>
          <a:p>
            <a:pPr marL="457200" lvl="0" indent="-3810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2400"/>
              <a:t>Patients</a:t>
            </a:r>
          </a:p>
          <a:p>
            <a:pPr marL="914400" lvl="1" indent="-381000" rtl="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Name, Phone, birthdate, illness, and visit date</a:t>
            </a:r>
          </a:p>
          <a:p>
            <a:pPr marL="457200" lvl="0" indent="-3810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2400"/>
              <a:t>Providers</a:t>
            </a:r>
          </a:p>
          <a:p>
            <a:pPr marL="914400" lvl="1" indent="-381000" rtl="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Name, tax ID, Carriers, and license number</a:t>
            </a:r>
          </a:p>
          <a:p>
            <a:pPr marL="457200" lvl="0" indent="-3810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2400"/>
              <a:t>Carriers</a:t>
            </a:r>
          </a:p>
          <a:p>
            <a:pPr marL="914400" lvl="1" indent="-381000" rtl="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Name, and Address</a:t>
            </a:r>
          </a:p>
          <a:p>
            <a:pPr marL="342900" lvl="0" indent="-2667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2400"/>
              <a:t>Backups and restores</a:t>
            </a:r>
          </a:p>
          <a:p>
            <a:pPr marL="342900" lvl="0" indent="-2667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2400"/>
              <a:t>Detailed access logs</a:t>
            </a:r>
          </a:p>
          <a:p>
            <a:endParaRPr lang="en" sz="2400"/>
          </a:p>
        </p:txBody>
      </p:sp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2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buNone/>
            </a:pPr>
            <a:r>
              <a:rPr lang="en" sz="3000"/>
              <a:t>Functional Requirements: Database</a:t>
            </a:r>
          </a:p>
        </p:txBody>
      </p:sp>
      <p:sp>
        <p:nvSpPr>
          <p:cNvPr id="90" name="Shape 90"/>
          <p:cNvSpPr txBox="1"/>
          <p:nvPr/>
        </p:nvSpPr>
        <p:spPr>
          <a:xfrm>
            <a:off x="8668175" y="199000"/>
            <a:ext cx="3657600" cy="609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dirty="0">
                <a:solidFill>
                  <a:srgbClr val="FFFFFF"/>
                </a:solidFill>
              </a:rPr>
              <a:t>8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854951" y="1595434"/>
            <a:ext cx="7831799" cy="49727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/>
              <a:t>Security</a:t>
            </a:r>
          </a:p>
          <a:p>
            <a:pPr marL="914400" lvl="1" indent="-381000" rtl="0">
              <a:buClr>
                <a:schemeClr val="dk1"/>
              </a:buClr>
              <a:buSzPct val="171428"/>
              <a:buFont typeface="Courier New"/>
              <a:buChar char="o"/>
            </a:pPr>
            <a:r>
              <a:rPr lang="en" sz="1400"/>
              <a:t>Data transfer between dB and web service without any third-party able to interfere</a:t>
            </a:r>
          </a:p>
          <a:p>
            <a:pPr lvl="0" rtl="0">
              <a:buNone/>
            </a:pPr>
            <a:r>
              <a:rPr lang="en"/>
              <a:t>Scalability</a:t>
            </a:r>
          </a:p>
          <a:p>
            <a:pPr marL="914400" lvl="1" indent="-381000" rtl="0">
              <a:buClr>
                <a:schemeClr val="dk1"/>
              </a:buClr>
              <a:buSzPct val="171428"/>
              <a:buFont typeface="Courier New"/>
              <a:buChar char="o"/>
            </a:pPr>
            <a:r>
              <a:rPr lang="en" sz="1400"/>
              <a:t>Allow any amount of patients per client (according to the license specifications)</a:t>
            </a:r>
          </a:p>
          <a:p>
            <a:pPr lvl="0" rtl="0">
              <a:buNone/>
            </a:pPr>
            <a:r>
              <a:rPr lang="en"/>
              <a:t>Performance</a:t>
            </a:r>
          </a:p>
          <a:p>
            <a:pPr marL="914400" lvl="1" indent="-317500" rtl="0"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" sz="1400"/>
              <a:t>Must retrieve data from dB in less than 2 seconds and generate pdf in less than 10</a:t>
            </a:r>
          </a:p>
          <a:p>
            <a:pPr lvl="0" rtl="0">
              <a:buNone/>
            </a:pPr>
            <a:r>
              <a:rPr lang="en"/>
              <a:t>Usability</a:t>
            </a:r>
          </a:p>
          <a:p>
            <a:pPr marL="914400" lvl="1" indent="-317500"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" sz="1400"/>
              <a:t>Present data in a concise manner in order to allow user to interpret data easily.</a:t>
            </a:r>
          </a:p>
        </p:txBody>
      </p:sp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2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buNone/>
            </a:pPr>
            <a:r>
              <a:rPr lang="en" sz="3000" dirty="0"/>
              <a:t>Non-Functional Requirements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8668175" y="199000"/>
            <a:ext cx="3657600" cy="609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dirty="0">
                <a:solidFill>
                  <a:srgbClr val="FFFFFF"/>
                </a:solidFill>
              </a:rPr>
              <a:t>9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theme/theme1.xml><?xml version="1.0" encoding="utf-8"?>
<a:theme xmlns:a="http://schemas.openxmlformats.org/drawingml/2006/main" name="paper-plane">
  <a:themeElements>
    <a:clrScheme name="Custom 354">
      <a:dk1>
        <a:srgbClr val="000000"/>
      </a:dk1>
      <a:lt1>
        <a:srgbClr val="FFFFFF"/>
      </a:lt1>
      <a:dk2>
        <a:srgbClr val="30182B"/>
      </a:dk2>
      <a:lt2>
        <a:srgbClr val="DFDFDF"/>
      </a:lt2>
      <a:accent1>
        <a:srgbClr val="592D50"/>
      </a:accent1>
      <a:accent2>
        <a:srgbClr val="D3A67A"/>
      </a:accent2>
      <a:accent3>
        <a:srgbClr val="45485F"/>
      </a:accent3>
      <a:accent4>
        <a:srgbClr val="6B9756"/>
      </a:accent4>
      <a:accent5>
        <a:srgbClr val="7D576E"/>
      </a:accent5>
      <a:accent6>
        <a:srgbClr val="4C1A23"/>
      </a:accent6>
      <a:hlink>
        <a:srgbClr val="511E3E"/>
      </a:hlink>
      <a:folHlink>
        <a:srgbClr val="9EA0A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399</Words>
  <Application>Microsoft Macintosh PowerPoint</Application>
  <PresentationFormat>On-screen Show (4:3)</PresentationFormat>
  <Paragraphs>88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paper-plane</vt:lpstr>
      <vt:lpstr>File-Mate 1500    Requirements       November 5, 2013</vt:lpstr>
      <vt:lpstr>Problem</vt:lpstr>
      <vt:lpstr>Solution</vt:lpstr>
      <vt:lpstr>Functional Requirements: User Groups</vt:lpstr>
      <vt:lpstr>Functional Requirements: Page Types</vt:lpstr>
      <vt:lpstr>Functional Requirements: Compatibility</vt:lpstr>
      <vt:lpstr>Functional Requirements: Web Application</vt:lpstr>
      <vt:lpstr>Functional Requirements: Database</vt:lpstr>
      <vt:lpstr>Non-Functional Requirements</vt:lpstr>
      <vt:lpstr>Environmental Requirements</vt:lpstr>
      <vt:lpstr>File-Mate 1500 Requirements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File-Mate 1500 Requirements  November 5, 2013</dc:title>
  <cp:lastModifiedBy>Liam Westby</cp:lastModifiedBy>
  <cp:revision>2</cp:revision>
  <dcterms:modified xsi:type="dcterms:W3CDTF">2013-11-05T22:37:58Z</dcterms:modified>
</cp:coreProperties>
</file>