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85" r:id="rId10"/>
    <p:sldId id="286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7" r:id="rId19"/>
    <p:sldId id="282" r:id="rId20"/>
    <p:sldId id="288" r:id="rId21"/>
    <p:sldId id="289" r:id="rId22"/>
    <p:sldId id="284" r:id="rId23"/>
    <p:sldId id="270" r:id="rId24"/>
    <p:sldId id="290" r:id="rId25"/>
    <p:sldId id="272" r:id="rId26"/>
    <p:sldId id="291" r:id="rId27"/>
    <p:sldId id="273" r:id="rId2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7C3718E-4F81-4694-B83D-286EE231CDF9}">
  <a:tblStyle styleId="{B7C3718E-4F81-4694-B83D-286EE231CDF9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52" autoAdjust="0"/>
  </p:normalViewPr>
  <p:slideViewPr>
    <p:cSldViewPr snapToGrid="0" snapToObjects="1">
      <p:cViewPr varScale="1">
        <p:scale>
          <a:sx n="118" d="100"/>
          <a:sy n="118" d="100"/>
        </p:scale>
        <p:origin x="-720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43616-FE7B-3849-8D6E-48CCB4F0BEDB}" type="datetimeFigureOut">
              <a:rPr lang="en-US" smtClean="0"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1425-4EFF-1A41-9678-99FE2FF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26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941080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liam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liam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keven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err="1" smtClean="0"/>
              <a:t>keven</a:t>
            </a: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/>
              <a:t>Kiana</a:t>
            </a:r>
            <a:br>
              <a:rPr lang="en" dirty="0"/>
            </a:br>
            <a:r>
              <a:rPr lang="en" dirty="0"/>
              <a:t>Approved by the American Medical Association, among other groups; industry standard form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tyler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tyler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Motivates</a:t>
            </a:r>
            <a:r>
              <a:rPr lang="en-US" baseline="0" dirty="0" smtClean="0"/>
              <a:t> our challenges and risks, </a:t>
            </a:r>
            <a:r>
              <a:rPr lang="en" dirty="0" smtClean="0"/>
              <a:t>governs </a:t>
            </a:r>
            <a:r>
              <a:rPr lang="en" dirty="0"/>
              <a:t>all health insurance info to protect doctor patient confidentiality, steep fines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dirty="0" err="1" smtClean="0"/>
              <a:t>Kiana</a:t>
            </a:r>
            <a:endParaRPr lang="en" dirty="0"/>
          </a:p>
          <a:p>
            <a:pPr>
              <a:buNone/>
            </a:pPr>
            <a:r>
              <a:rPr lang="en" dirty="0"/>
              <a:t>Because our application is data driven, we must pay attention to common risks to information security: integrity, availability, and confidentiality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Core functionality implemented. Order preprinted forms, copy protection, pre-defined data to easily add to form. Basic security implemented, not to HIPAA scope. Binded Parameter queries, escape queries.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Kiana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Kiana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 smtClean="0"/>
              <a:t>Tyler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Can’t share information between multiple</a:t>
            </a:r>
            <a:r>
              <a:rPr lang="en-US" baseline="0" dirty="0" smtClean="0"/>
              <a:t> computers in an office, or between multiple offices</a:t>
            </a:r>
          </a:p>
          <a:p>
            <a:pPr>
              <a:buNone/>
            </a:pPr>
            <a:r>
              <a:rPr lang="en-US" baseline="0" dirty="0" smtClean="0"/>
              <a:t>Need to install software on all computers (and make sure it is compatible)</a:t>
            </a: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 smtClean="0"/>
              <a:t>Tyler</a:t>
            </a:r>
            <a:r>
              <a:rPr lang="en-US" dirty="0" smtClean="0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100" dirty="0" smtClean="0"/>
              <a:t>Create a web-based version of the File-Mate 1500 application, accessible from any computer or tablet with a modern web browser.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Keven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keven use case: user accesses webpage. user adds a new patient to the office. database is updated with new data added by the user.</a:t>
            </a:r>
          </a:p>
          <a:p>
            <a:pPr>
              <a:buNone/>
            </a:pPr>
            <a:r>
              <a:rPr lang="en" dirty="0" smtClean="0"/>
              <a:t>use case2: user wants to generate the CMS 1500 form for a returning patient. user queries database for desired info. database returns info to control and then to view. User then requests for a PDF and the PDF is generated</a:t>
            </a: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err="1" smtClean="0"/>
              <a:t>keven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292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7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4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3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1"/>
            <a:ext cx="3566160" cy="38516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1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386378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0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6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2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6"/>
            <a:ext cx="47019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776569"/>
            <a:ext cx="1322295" cy="3818054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8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28962"/>
            <a:ext cx="5457919" cy="814388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49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1" y="292474"/>
            <a:ext cx="5499847" cy="273844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3"/>
            <a:ext cx="473411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1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4" y="685800"/>
            <a:ext cx="65083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4" y="1657351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3"/>
            <a:ext cx="492685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2"/>
            <a:ext cx="506506" cy="273844"/>
          </a:xfrm>
        </p:spPr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3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0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3"/>
            <a:ext cx="162261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531158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79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1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4"/>
            <a:ext cx="506506" cy="273844"/>
          </a:xfrm>
        </p:spPr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6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168730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1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3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3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2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7E44BD27-102F-5C45-BCE9-13C1F99186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16161" y="892154"/>
            <a:ext cx="7772400" cy="167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bg1"/>
                </a:solidFill>
              </a:rPr>
              <a:t>File-Mate </a:t>
            </a:r>
            <a:r>
              <a:rPr lang="en" dirty="0" smtClean="0">
                <a:solidFill>
                  <a:schemeClr val="bg1"/>
                </a:solidFill>
              </a:rPr>
              <a:t>1500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200400" y="3212779"/>
            <a:ext cx="5458968" cy="466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Keven Abbott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Tyler Crouse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Kiana Delventhal</a:t>
            </a:r>
          </a:p>
          <a:p>
            <a:pPr lv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rgbClr val="666666"/>
                </a:solidFill>
              </a:rPr>
              <a:t>Liam Westby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Implementation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Screen Shot 2014-04-25 at 7.47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713"/>
            <a:ext cx="9144000" cy="35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599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735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5049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202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0223" y="0"/>
            <a:ext cx="764355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099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5587" y="0"/>
            <a:ext cx="76528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819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5586" y="0"/>
            <a:ext cx="76528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3192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5587" y="0"/>
            <a:ext cx="765282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640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Testing and Validation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Goals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Verify each functionality as it was built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Ensure users only see their data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Verify integration between components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Ensure consistent, useful interface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599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Testing</a:t>
            </a:r>
            <a:r>
              <a:rPr lang="en-US" dirty="0" smtClean="0"/>
              <a:t> and Validation Cont.</a:t>
            </a:r>
            <a:endParaRPr lang="en" dirty="0"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 rtl="0">
              <a:buClr>
                <a:schemeClr val="dk2"/>
              </a:buClr>
              <a:buSzPct val="166666"/>
              <a:buNone/>
            </a:pPr>
            <a:r>
              <a:rPr lang="en-US" dirty="0" smtClean="0"/>
              <a:t>Unit Testing</a:t>
            </a:r>
          </a:p>
          <a:p>
            <a:pPr marL="685800" lvl="1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2000" dirty="0" err="1" smtClean="0"/>
              <a:t>PHPUnit</a:t>
            </a:r>
            <a:r>
              <a:rPr lang="en-US" sz="2000" dirty="0" smtClean="0"/>
              <a:t>, </a:t>
            </a:r>
            <a:r>
              <a:rPr lang="en-US" sz="2000" dirty="0" err="1" smtClean="0"/>
              <a:t>DBUnit</a:t>
            </a:r>
            <a:r>
              <a:rPr lang="en-US" sz="2000" dirty="0" smtClean="0"/>
              <a:t> (add, delete, update, select)</a:t>
            </a:r>
          </a:p>
          <a:p>
            <a:pPr marL="685800" lvl="1" indent="-3810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-US" sz="2000" dirty="0" smtClean="0"/>
              <a:t>Login and Registration functions</a:t>
            </a:r>
            <a:endParaRPr lang="en" sz="2000" dirty="0"/>
          </a:p>
          <a:p>
            <a:endParaRPr lang="en" sz="2400" dirty="0"/>
          </a:p>
        </p:txBody>
      </p:sp>
      <p:pic>
        <p:nvPicPr>
          <p:cNvPr id="207" name="Shape 2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2065" y="2739063"/>
            <a:ext cx="7194378" cy="2186617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17633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Introduction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009650"/>
            <a:ext cx="4117799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000" dirty="0">
                <a:solidFill>
                  <a:srgbClr val="000000"/>
                </a:solidFill>
              </a:rPr>
              <a:t>CMS 1500 Health Insurance Claim Form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rgbClr val="000000"/>
                </a:solidFill>
              </a:rPr>
              <a:t>Issued by the Centers for Medicare and Medicaid Services</a:t>
            </a: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Health insurance claims</a:t>
            </a:r>
            <a:endParaRPr lang="en" sz="2000" dirty="0">
              <a:solidFill>
                <a:srgbClr val="000000"/>
              </a:solidFill>
            </a:endParaRPr>
          </a:p>
          <a:p>
            <a:pPr marL="457200" lvl="0" indent="-3556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Widely accepted</a:t>
            </a:r>
            <a:endParaRPr lang="en" sz="2000" dirty="0">
              <a:solidFill>
                <a:srgbClr val="000000"/>
              </a:solidFill>
            </a:endParaRPr>
          </a:p>
          <a:p>
            <a:endParaRPr lang="en" sz="2000" dirty="0">
              <a:solidFill>
                <a:schemeClr val="dk1"/>
              </a:solidFill>
            </a:endParaRPr>
          </a:p>
          <a:p>
            <a:endParaRPr lang="en" sz="2000" dirty="0">
              <a:solidFill>
                <a:schemeClr val="dk1"/>
              </a:solidFill>
            </a:endParaRP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95850" y="1009650"/>
            <a:ext cx="3790950" cy="3124200"/>
          </a:xfrm>
          <a:prstGeom prst="rect">
            <a:avLst/>
          </a:prstGeom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Testing and Validation Cont.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Integration Testing: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Database and web service front end integration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PDF Generation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 dirty="0"/>
              <a:t>Acceptance Testing: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Expert review</a:t>
            </a:r>
          </a:p>
          <a:p>
            <a:pPr marL="457200" lvl="0" indent="-4064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Non-expert </a:t>
            </a:r>
            <a:r>
              <a:rPr lang="en" dirty="0" smtClean="0"/>
              <a:t>review</a:t>
            </a:r>
            <a:endParaRPr lang="en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733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Testing and Validation Cont.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1218" y="1063378"/>
            <a:ext cx="7115190" cy="4002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4842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HIPAA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600" dirty="0"/>
              <a:t>Health Insurance Portability and Accountability Act of 1996</a:t>
            </a:r>
          </a:p>
          <a:p>
            <a:endParaRPr lang="en" dirty="0"/>
          </a:p>
          <a:p>
            <a:pPr marL="0" indent="0">
              <a:buNone/>
            </a:pPr>
            <a:endParaRPr lang="en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41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Challenges and Risks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
</a:t>
            </a: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3101823659"/>
              </p:ext>
            </p:extLst>
          </p:nvPr>
        </p:nvGraphicFramePr>
        <p:xfrm>
          <a:off x="576250" y="1049924"/>
          <a:ext cx="7991500" cy="3776159"/>
        </p:xfrm>
        <a:graphic>
          <a:graphicData uri="http://schemas.openxmlformats.org/drawingml/2006/table">
            <a:tbl>
              <a:tblPr>
                <a:noFill/>
                <a:tableStyleId>{B7C3718E-4F81-4694-B83D-286EE231CDF9}</a:tableStyleId>
              </a:tblPr>
              <a:tblGrid>
                <a:gridCol w="1997875"/>
                <a:gridCol w="1393098"/>
                <a:gridCol w="1427302"/>
                <a:gridCol w="3173225"/>
              </a:tblGrid>
              <a:tr h="413294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Risk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Likelihood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Severity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Mitigation Strategy</a:t>
                      </a:r>
                    </a:p>
                  </a:txBody>
                  <a:tcPr marL="91425" marR="91425" marT="91425" marB="91425"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</a:tr>
              <a:tr h="112184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Loss of Data Integrity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Moderate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High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Ensure integrity is preserved by testing database and related modules throughout implementation.</a:t>
                      </a:r>
                    </a:p>
                  </a:txBody>
                  <a:tcPr marL="91425" marR="91425" marT="91425" marB="91425"/>
                </a:tc>
              </a:tr>
              <a:tr h="12768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Confidential Data Leak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Low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Extreme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Use strong encryption, ensure accounts cannot be accessed by anyone other than the user.</a:t>
                      </a:r>
                    </a:p>
                  </a:txBody>
                  <a:tcPr marL="91425" marR="91425" marT="91425" marB="91425"/>
                </a:tc>
              </a:tr>
              <a:tr h="905307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System Availability Compromised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Moderate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/>
                        <a:t>Moderate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" sz="1600" dirty="0"/>
                        <a:t>Design system for concurrent access and conduct load testing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Future Work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Implementation of Advanced Features of Desktop Software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Full HIPAA Compliance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027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/>
              <a:t>File-Mate 1500 is a desktop application; we are taking it to the network.</a:t>
            </a:r>
          </a:p>
          <a:p>
            <a:pPr marL="457200" lvl="0" indent="-3810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/>
              <a:t>To that end, we have produced a database-backed client-server system.</a:t>
            </a:r>
          </a:p>
          <a:p>
            <a:pPr marL="457200" lvl="0" indent="-3810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400" dirty="0"/>
              <a:t>With this solution, we are bringing a new level of scalability, portability, and accessibility to the File-Mate product.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516161" y="892154"/>
            <a:ext cx="7772400" cy="167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bg1"/>
                </a:solidFill>
              </a:rPr>
              <a:t>File-Mate </a:t>
            </a:r>
            <a:r>
              <a:rPr lang="en" dirty="0" smtClean="0">
                <a:solidFill>
                  <a:schemeClr val="bg1"/>
                </a:solidFill>
              </a:rPr>
              <a:t>1500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200400" y="3212779"/>
            <a:ext cx="5458968" cy="4663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 smtClean="0">
                <a:solidFill>
                  <a:srgbClr val="666666"/>
                </a:solidFill>
              </a:rPr>
              <a:t>Come see our poster: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 smtClean="0">
                <a:solidFill>
                  <a:srgbClr val="666666"/>
                </a:solidFill>
              </a:rPr>
              <a:t>Session II (2:00 PM – 4:00 PM)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dirty="0" smtClean="0">
                <a:solidFill>
                  <a:srgbClr val="666666"/>
                </a:solidFill>
              </a:rPr>
              <a:t>Board 13D</a:t>
            </a:r>
            <a:endParaRPr lang="en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2953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6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Introduction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243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000" dirty="0">
                <a:solidFill>
                  <a:schemeClr val="tx1"/>
                </a:solidFill>
              </a:rPr>
              <a:t>File-Mate 1500</a:t>
            </a: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Automates filling of forms</a:t>
            </a:r>
            <a:endParaRPr lang="en" sz="2000" dirty="0">
              <a:solidFill>
                <a:schemeClr val="tx1"/>
              </a:solidFill>
            </a:endParaRP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000" dirty="0">
                <a:solidFill>
                  <a:schemeClr val="tx1"/>
                </a:solidFill>
              </a:rPr>
              <a:t>Stores data </a:t>
            </a:r>
            <a:r>
              <a:rPr lang="en-US" sz="2000" dirty="0" smtClean="0">
                <a:solidFill>
                  <a:schemeClr val="tx1"/>
                </a:solidFill>
              </a:rPr>
              <a:t>for fast recall</a:t>
            </a:r>
            <a:endParaRPr lang="en" sz="2000" dirty="0">
              <a:solidFill>
                <a:schemeClr val="tx1"/>
              </a:solidFill>
            </a:endParaRPr>
          </a:p>
          <a:p>
            <a:pPr marL="457200" lvl="0" indent="-3556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Saves completed form digitally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43568" y="576278"/>
            <a:ext cx="4898726" cy="4190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Problem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8229600" cy="33324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While the existing application is useful, it is a desktop client that lacks:</a:t>
            </a:r>
          </a:p>
          <a:p>
            <a:pPr marL="1371600" lvl="0" indent="-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Scalability</a:t>
            </a:r>
          </a:p>
          <a:p>
            <a:pPr marL="1371600" lvl="0" indent="-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Portability</a:t>
            </a:r>
          </a:p>
          <a:p>
            <a:pPr marL="1371600" lvl="0" indent="-342900" rtl="0">
              <a:spcBef>
                <a:spcPts val="60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 dirty="0"/>
              <a:t>Accessibility</a:t>
            </a:r>
          </a:p>
          <a:p>
            <a:endParaRPr lang="en" sz="1800" dirty="0"/>
          </a:p>
        </p:txBody>
      </p:sp>
      <p:pic>
        <p:nvPicPr>
          <p:cNvPr id="45" name="Shape 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674950" y="2776158"/>
            <a:ext cx="5794075" cy="22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Solution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buNone/>
              <a:tabLst>
                <a:tab pos="3544888" algn="l"/>
              </a:tabLst>
            </a:pPr>
            <a:r>
              <a:rPr lang="en" sz="1800" dirty="0" smtClean="0"/>
              <a:t>The </a:t>
            </a:r>
            <a:r>
              <a:rPr lang="en" sz="1800" dirty="0"/>
              <a:t>web-based system </a:t>
            </a:r>
            <a:r>
              <a:rPr lang="en" sz="1800" dirty="0" smtClean="0"/>
              <a:t>will</a:t>
            </a:r>
            <a:endParaRPr lang="en-US" sz="1800" dirty="0" smtClean="0"/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Allow concurrent access to a shared data set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Enable access to the system without needing to install software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Scale to support the needs of an entire medical practice</a:t>
            </a:r>
            <a:endParaRPr lang="en" sz="1800" dirty="0"/>
          </a:p>
          <a:p>
            <a:pPr marL="1588" lvl="0" indent="0" rtl="0">
              <a:lnSpc>
                <a:spcPct val="80000"/>
              </a:lnSpc>
              <a:spcBef>
                <a:spcPts val="1200"/>
              </a:spcBef>
              <a:buClrTx/>
              <a:buNone/>
              <a:tabLst>
                <a:tab pos="3544888" algn="l"/>
              </a:tabLst>
            </a:pPr>
            <a:r>
              <a:rPr lang="en-US" sz="1800" dirty="0" smtClean="0"/>
              <a:t>Selected Technologies</a:t>
            </a:r>
            <a:endParaRPr lang="en-US" sz="1800" dirty="0"/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MySQL/PHP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HTML/CSS</a:t>
            </a:r>
          </a:p>
          <a:p>
            <a:pPr marL="517525" indent="-285750">
              <a:lnSpc>
                <a:spcPct val="80000"/>
              </a:lnSpc>
              <a:buClrTx/>
              <a:buFont typeface="Arial"/>
              <a:buChar char="•"/>
              <a:tabLst>
                <a:tab pos="3544888" algn="l"/>
              </a:tabLst>
            </a:pPr>
            <a:r>
              <a:rPr lang="en-US" sz="1800" dirty="0" smtClean="0"/>
              <a:t>FPDF</a:t>
            </a:r>
            <a:endParaRPr lang="en" sz="1800" dirty="0"/>
          </a:p>
          <a:p>
            <a:pPr marL="1588" lvl="0" indent="0" rtl="0">
              <a:spcBef>
                <a:spcPts val="1200"/>
              </a:spcBef>
              <a:buClr>
                <a:srgbClr val="000000"/>
              </a:buClr>
              <a:buSzPct val="166666"/>
              <a:buNone/>
            </a:pPr>
            <a:endParaRPr lang="en-US" sz="18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Key Requirements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Support for major web browsers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Support for tablet devices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Secure concurrent access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Creation of different user groups</a:t>
            </a:r>
          </a:p>
          <a:p>
            <a:pPr marL="819150" lvl="1" indent="-285750">
              <a:buClr>
                <a:srgbClr val="000000"/>
              </a:buClr>
              <a:buFont typeface="Arial"/>
              <a:buChar char="•"/>
            </a:pPr>
            <a:r>
              <a:rPr lang="en" dirty="0"/>
              <a:t>Administrator, Registered, Trial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Generation of documents</a:t>
            </a:r>
          </a:p>
          <a:p>
            <a:pPr marL="419100" indent="-342900"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Import/export of data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1812665"/>
            <a:ext cx="3207000" cy="63343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90000"/>
                </a:solidFill>
              </a:rPr>
              <a:t>Architecture</a:t>
            </a:r>
            <a:endParaRPr lang="en" dirty="0">
              <a:solidFill>
                <a:srgbClr val="990000"/>
              </a:solidFill>
            </a:endParaRP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hape 69"/>
          <p:cNvSpPr txBox="1">
            <a:spLocks/>
          </p:cNvSpPr>
          <p:nvPr/>
        </p:nvSpPr>
        <p:spPr>
          <a:xfrm>
            <a:off x="457200" y="2446104"/>
            <a:ext cx="3758426" cy="62455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Client-Server Pattern</a:t>
            </a:r>
            <a:endParaRPr lang="en" sz="2800" dirty="0">
              <a:solidFill>
                <a:schemeClr val="tx1"/>
              </a:solidFill>
            </a:endParaRPr>
          </a:p>
        </p:txBody>
      </p:sp>
      <p:pic>
        <p:nvPicPr>
          <p:cNvPr id="2" name="Picture 1" descr="Client-Ser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61" y="0"/>
            <a:ext cx="4242795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Server Side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" sz="1800"/>
              <a:t>
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26100" y="1200150"/>
            <a:ext cx="6291799" cy="37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Development Process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735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Iterative Waterfall Cycle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dirty="0"/>
              <a:t>(multiple versions of each)</a:t>
            </a:r>
          </a:p>
          <a:p>
            <a:pPr marL="457200" lvl="0" indent="-3556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/>
              <a:t>Bitbucket </a:t>
            </a:r>
            <a:r>
              <a:rPr lang="en" sz="2000" dirty="0" smtClean="0"/>
              <a:t>Repository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" sz="2000" dirty="0" smtClean="0"/>
              <a:t>SourceTree </a:t>
            </a:r>
            <a:r>
              <a:rPr lang="en" sz="2000" dirty="0"/>
              <a:t>for </a:t>
            </a:r>
            <a:r>
              <a:rPr lang="en-US" sz="2000" dirty="0" smtClean="0"/>
              <a:t>version control</a:t>
            </a:r>
            <a:endParaRPr lang="en" sz="2000" dirty="0"/>
          </a:p>
          <a:p>
            <a:pPr marL="457200" lvl="0" indent="-3556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dirty="0"/>
              <a:t>Focus on implementing core pieces of functionality, then integrating them together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417" y="1025647"/>
            <a:ext cx="5359764" cy="39088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8256494" y="4767263"/>
            <a:ext cx="685800" cy="27384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57AF16DE-A0D5-4438-950F-5B1E159C2C2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1425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254</TotalTime>
  <Words>642</Words>
  <Application>Microsoft Macintosh PowerPoint</Application>
  <PresentationFormat>On-screen Show (16:9)</PresentationFormat>
  <Paragraphs>152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Plaza</vt:lpstr>
      <vt:lpstr>File-Mate 1500</vt:lpstr>
      <vt:lpstr>Introduction</vt:lpstr>
      <vt:lpstr>Introduction</vt:lpstr>
      <vt:lpstr>Problem</vt:lpstr>
      <vt:lpstr>Solution</vt:lpstr>
      <vt:lpstr>Key Requirements</vt:lpstr>
      <vt:lpstr>Architecture</vt:lpstr>
      <vt:lpstr>Server Side</vt:lpstr>
      <vt:lpstr>Development Process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and Validation</vt:lpstr>
      <vt:lpstr>Testing and Validation Cont.</vt:lpstr>
      <vt:lpstr>Testing and Validation Cont.</vt:lpstr>
      <vt:lpstr>Testing and Validation Cont.</vt:lpstr>
      <vt:lpstr>HIPAA</vt:lpstr>
      <vt:lpstr>Challenges and Risks</vt:lpstr>
      <vt:lpstr>Future Work</vt:lpstr>
      <vt:lpstr>Conclusion</vt:lpstr>
      <vt:lpstr>File-Mate 1500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File-Mate 1500 Design Review II</dc:title>
  <cp:lastModifiedBy>Liam Westby</cp:lastModifiedBy>
  <cp:revision>20</cp:revision>
  <cp:lastPrinted>2014-02-27T21:04:43Z</cp:lastPrinted>
  <dcterms:modified xsi:type="dcterms:W3CDTF">2014-04-25T17:18:00Z</dcterms:modified>
</cp:coreProperties>
</file>