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70" r:id="rId21"/>
    <p:sldId id="284" r:id="rId22"/>
    <p:sldId id="271" r:id="rId23"/>
    <p:sldId id="272" r:id="rId24"/>
    <p:sldId id="273" r:id="rId2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7C3718E-4F81-4694-B83D-286EE231CDF9}">
  <a:tblStyle styleId="{B7C3718E-4F81-4694-B83D-286EE231CDF9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856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43616-FE7B-3849-8D6E-48CCB4F0BEDB}" type="datetimeFigureOut">
              <a:rPr lang="en-US" smtClean="0"/>
              <a:t>3/27/14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B1425-4EFF-1A41-9678-99FE2FF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263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941080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liam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liam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liam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liam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liam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liam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liam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liam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liam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liam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Kiana</a:t>
            </a:r>
            <a:br>
              <a:rPr lang="en" dirty="0"/>
            </a:br>
            <a:r>
              <a:rPr lang="en" dirty="0"/>
              <a:t>Approved by the American Medical Association, among other groups; industry standard form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dirty="0" err="1" smtClean="0"/>
              <a:t>Kiana</a:t>
            </a:r>
            <a:endParaRPr lang="en" dirty="0"/>
          </a:p>
          <a:p>
            <a:pPr>
              <a:buNone/>
            </a:pPr>
            <a:r>
              <a:rPr lang="en" dirty="0"/>
              <a:t>Because our application is data driven, we must pay attention to common risks to information security: integrity, availability, and confidentiality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governs all health insurance info to protect doctor patient confidentiality, steep fines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Kiana</a:t>
            </a:r>
          </a:p>
          <a:p>
            <a:pPr>
              <a:buNone/>
            </a:pPr>
            <a:r>
              <a:rPr lang="en"/>
              <a:t>client, server/database, testing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Kiana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Kiana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 smtClean="0"/>
              <a:t>Tyler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Can’t share information between multiple</a:t>
            </a:r>
            <a:r>
              <a:rPr lang="en-US" baseline="0" dirty="0" smtClean="0"/>
              <a:t> computers in an office, or between multiple offices</a:t>
            </a:r>
          </a:p>
          <a:p>
            <a:pPr>
              <a:buNone/>
            </a:pPr>
            <a:r>
              <a:rPr lang="en-US" baseline="0" dirty="0" smtClean="0"/>
              <a:t>Need to install software on all computers (and make sure it is compatible)</a:t>
            </a:r>
            <a:endParaRPr lang="e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 smtClean="0"/>
              <a:t>Tyler</a:t>
            </a:r>
            <a:r>
              <a:rPr lang="en-US" dirty="0" smtClean="0"/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dirty="0" smtClean="0"/>
              <a:t>Create a web-based version of the File-Mate 1500 application, accessible from any computer or tablet with a modern web browser.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Tyler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Keven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Keven. Computers, tablets and laptops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/>
              <a:t>keven use case: user accesses webpage. user adds a new patient to the office. database is updated with new data added by the user.</a:t>
            </a:r>
          </a:p>
          <a:p>
            <a:pPr>
              <a:buNone/>
            </a:pPr>
            <a:r>
              <a:rPr lang="en" dirty="0" smtClean="0"/>
              <a:t>use case2: user wants to generate the CMS 1500 form for a returning patient. user queries database for desired info. database returns info to control and then to view. User then requests for a PDF and the PDF is generated</a:t>
            </a:r>
            <a:endParaRPr lang="e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01216"/>
            <a:ext cx="5669280" cy="2925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01216"/>
            <a:ext cx="182880" cy="2915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156697"/>
            <a:ext cx="5458968" cy="786513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943350"/>
            <a:ext cx="5458968" cy="46634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292894"/>
            <a:ext cx="5504688" cy="273844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4767263"/>
            <a:ext cx="4736592" cy="273844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4767263"/>
            <a:ext cx="685800" cy="273844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91401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1660922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3168730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1660922"/>
            <a:ext cx="3566160" cy="29337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91401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1660922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3168730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1660922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3168730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9" y="201216"/>
            <a:ext cx="718073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46312"/>
            <a:ext cx="3566160" cy="77656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742951"/>
            <a:ext cx="3566160" cy="38516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543050"/>
            <a:ext cx="3566160" cy="27432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01216"/>
            <a:ext cx="4114800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46312"/>
            <a:ext cx="3566160" cy="77656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543050"/>
            <a:ext cx="3566160" cy="27432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4593011"/>
            <a:ext cx="1752600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4767263"/>
            <a:ext cx="386378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742950"/>
            <a:ext cx="4096512" cy="42088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6" y="201216"/>
            <a:ext cx="1639457" cy="2729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3200400"/>
            <a:ext cx="6477000" cy="42505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01216"/>
            <a:ext cx="6858000" cy="27294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3630706"/>
            <a:ext cx="6475412" cy="97820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2" y="201216"/>
            <a:ext cx="720761" cy="2729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3200400"/>
            <a:ext cx="6477000" cy="42505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01216"/>
            <a:ext cx="3006726" cy="27294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3630706"/>
            <a:ext cx="6475412" cy="97820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01216"/>
            <a:ext cx="4701988" cy="1331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1598952"/>
            <a:ext cx="2304288" cy="1331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1598952"/>
            <a:ext cx="2304288" cy="1331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01216"/>
            <a:ext cx="1645920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9" y="201216"/>
            <a:ext cx="718073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776569"/>
            <a:ext cx="1322295" cy="3818054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76568"/>
            <a:ext cx="6019800" cy="38323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01216"/>
            <a:ext cx="1645920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4767263"/>
            <a:ext cx="175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01216"/>
            <a:ext cx="5669280" cy="192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128962"/>
            <a:ext cx="5457919" cy="814388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3943349"/>
            <a:ext cx="5457918" cy="463924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1" y="292474"/>
            <a:ext cx="5499847" cy="273844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4767263"/>
            <a:ext cx="4734112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4767263"/>
            <a:ext cx="685800" cy="273844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1" y="2158253"/>
            <a:ext cx="5646867" cy="96012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01216"/>
            <a:ext cx="182880" cy="2915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01216"/>
            <a:ext cx="1645920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4" y="685800"/>
            <a:ext cx="6508377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4" y="1657351"/>
            <a:ext cx="6508377" cy="293727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4767263"/>
            <a:ext cx="175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4767263"/>
            <a:ext cx="4926852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270762"/>
            <a:ext cx="506506" cy="273844"/>
          </a:xfrm>
        </p:spPr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482539"/>
            <a:ext cx="1645920" cy="346934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3" y="201216"/>
            <a:ext cx="1099073" cy="476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2571750"/>
            <a:ext cx="4966446" cy="1048871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3618310"/>
            <a:ext cx="4966446" cy="9906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4767263"/>
            <a:ext cx="1622612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4767263"/>
            <a:ext cx="531158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3580279"/>
            <a:ext cx="2971800" cy="13834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2571751"/>
            <a:ext cx="4966446" cy="1048871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3618310"/>
            <a:ext cx="4966446" cy="9906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4578724"/>
            <a:ext cx="506506" cy="273844"/>
          </a:xfrm>
        </p:spPr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01216"/>
            <a:ext cx="2971800" cy="33289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91401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566160" cy="29337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1660922"/>
            <a:ext cx="3566160" cy="29337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7388352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0599"/>
            <a:ext cx="3566160" cy="47982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7059"/>
            <a:ext cx="3566160" cy="2577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1540599"/>
            <a:ext cx="3566160" cy="47982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017059"/>
            <a:ext cx="3566160" cy="2577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91401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7396163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168730"/>
            <a:ext cx="7396163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6508377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57351"/>
            <a:ext cx="6508377" cy="293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4767263"/>
            <a:ext cx="175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4767263"/>
            <a:ext cx="6007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270762"/>
            <a:ext cx="5065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3516161" y="892154"/>
            <a:ext cx="7772400" cy="1674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bg1"/>
                </a:solidFill>
              </a:rPr>
              <a:t>File-Mate 1500</a:t>
            </a:r>
          </a:p>
          <a:p>
            <a:pPr>
              <a:buNone/>
            </a:pPr>
            <a:r>
              <a:rPr lang="en" dirty="0">
                <a:solidFill>
                  <a:schemeClr val="bg1"/>
                </a:solidFill>
              </a:rPr>
              <a:t>Design Review 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n" dirty="0" smtClean="0">
                <a:solidFill>
                  <a:schemeClr val="bg1"/>
                </a:solidFill>
              </a:rPr>
              <a:t>II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200400" y="3212779"/>
            <a:ext cx="5458968" cy="4663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rgbClr val="666666"/>
                </a:solidFill>
              </a:rPr>
              <a:t>Keven Abbott</a:t>
            </a:r>
          </a:p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rgbClr val="666666"/>
                </a:solidFill>
              </a:rPr>
              <a:t>Tyler Crouse</a:t>
            </a:r>
          </a:p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rgbClr val="666666"/>
                </a:solidFill>
              </a:rPr>
              <a:t>Kiana Delventhal</a:t>
            </a:r>
          </a:p>
          <a:p>
            <a:pPr lvl="0"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rgbClr val="666666"/>
                </a:solidFill>
              </a:rPr>
              <a:t>Liam Westby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Implementation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n" sz="3600" dirty="0"/>
              <a:t>Client Side: Kiana and Liam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" sz="3600" dirty="0" smtClean="0"/>
              <a:t>Server </a:t>
            </a:r>
            <a:r>
              <a:rPr lang="en" sz="3600" dirty="0"/>
              <a:t>and Database Side: Tyler and Keven</a:t>
            </a:r>
          </a:p>
        </p:txBody>
      </p:sp>
    </p:spTree>
    <p:extLst>
      <p:ext uri="{BB962C8B-B14F-4D97-AF65-F5344CB8AC3E}">
        <p14:creationId xmlns:p14="http://schemas.microsoft.com/office/powerpoint/2010/main" val="3155703092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50223" y="0"/>
            <a:ext cx="7643552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6667358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50223" y="0"/>
            <a:ext cx="7643552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350493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50223" y="0"/>
            <a:ext cx="7643552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020287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50223" y="0"/>
            <a:ext cx="7643552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70996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50223" y="0"/>
            <a:ext cx="7643552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478192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50223" y="0"/>
            <a:ext cx="7643552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13192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50223" y="0"/>
            <a:ext cx="7643552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66406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Testing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SQL Queries</a:t>
            </a:r>
          </a:p>
          <a:p>
            <a:endParaRPr lang="en" sz="2400"/>
          </a:p>
        </p:txBody>
      </p:sp>
      <p:pic>
        <p:nvPicPr>
          <p:cNvPr id="207" name="Shape 20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2239150"/>
            <a:ext cx="9144000" cy="277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76331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Testing Cont.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Unit Testing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PHPunit, DBunit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Integration Testing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Acceptance Testing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Usability Testing</a:t>
            </a:r>
          </a:p>
        </p:txBody>
      </p:sp>
    </p:spTree>
    <p:extLst>
      <p:ext uri="{BB962C8B-B14F-4D97-AF65-F5344CB8AC3E}">
        <p14:creationId xmlns:p14="http://schemas.microsoft.com/office/powerpoint/2010/main" val="1804713838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Introduction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009650"/>
            <a:ext cx="4117799" cy="3725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2000" dirty="0">
                <a:solidFill>
                  <a:srgbClr val="000000"/>
                </a:solidFill>
              </a:rPr>
              <a:t>CMS 1500 Health Insurance Claim Form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</a:rPr>
              <a:t>Issued by the Centers for Medicare and Medicaid Services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Health insurance claims</a:t>
            </a:r>
            <a:endParaRPr lang="en" sz="2000" dirty="0">
              <a:solidFill>
                <a:srgbClr val="000000"/>
              </a:solidFill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Widely accepted</a:t>
            </a:r>
            <a:endParaRPr lang="en" sz="2000" dirty="0">
              <a:solidFill>
                <a:srgbClr val="000000"/>
              </a:solidFill>
            </a:endParaRPr>
          </a:p>
          <a:p>
            <a:endParaRPr lang="en" sz="2000" dirty="0">
              <a:solidFill>
                <a:schemeClr val="dk1"/>
              </a:solidFill>
            </a:endParaRPr>
          </a:p>
          <a:p>
            <a:endParaRPr lang="en" sz="2000" dirty="0">
              <a:solidFill>
                <a:schemeClr val="dk1"/>
              </a:solidFill>
            </a:endParaRPr>
          </a:p>
        </p:txBody>
      </p:sp>
      <p:pic>
        <p:nvPicPr>
          <p:cNvPr id="31" name="Shape 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95850" y="1009650"/>
            <a:ext cx="3790950" cy="3124200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Challenges and Risks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800"/>
              <a:t>
</a:t>
            </a:r>
          </a:p>
        </p:txBody>
      </p:sp>
      <p:graphicFrame>
        <p:nvGraphicFramePr>
          <p:cNvPr id="118" name="Shape 118"/>
          <p:cNvGraphicFramePr/>
          <p:nvPr>
            <p:extLst>
              <p:ext uri="{D42A27DB-BD31-4B8C-83A1-F6EECF244321}">
                <p14:modId xmlns:p14="http://schemas.microsoft.com/office/powerpoint/2010/main" val="3101823659"/>
              </p:ext>
            </p:extLst>
          </p:nvPr>
        </p:nvGraphicFramePr>
        <p:xfrm>
          <a:off x="576250" y="1049924"/>
          <a:ext cx="7991500" cy="3776159"/>
        </p:xfrm>
        <a:graphic>
          <a:graphicData uri="http://schemas.openxmlformats.org/drawingml/2006/table">
            <a:tbl>
              <a:tblPr>
                <a:noFill/>
                <a:tableStyleId>{B7C3718E-4F81-4694-B83D-286EE231CDF9}</a:tableStyleId>
              </a:tblPr>
              <a:tblGrid>
                <a:gridCol w="1997875"/>
                <a:gridCol w="1393098"/>
                <a:gridCol w="1427302"/>
                <a:gridCol w="3173225"/>
              </a:tblGrid>
              <a:tr h="413294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dirty="0"/>
                        <a:t>Risk</a:t>
                      </a:r>
                    </a:p>
                  </a:txBody>
                  <a:tcPr marL="91425" marR="91425" marT="91425" marB="91425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dirty="0"/>
                        <a:t>Likelihood</a:t>
                      </a:r>
                    </a:p>
                  </a:txBody>
                  <a:tcPr marL="91425" marR="91425" marT="91425" marB="91425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dirty="0"/>
                        <a:t>Severity</a:t>
                      </a:r>
                    </a:p>
                  </a:txBody>
                  <a:tcPr marL="91425" marR="91425" marT="91425" marB="91425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dirty="0"/>
                        <a:t>Mitigation Strategy</a:t>
                      </a:r>
                    </a:p>
                  </a:txBody>
                  <a:tcPr marL="91425" marR="91425" marT="91425" marB="91425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  <a:tr h="1121849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dirty="0"/>
                        <a:t>Loss of Data Integrity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dirty="0"/>
                        <a:t>Moderate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dirty="0"/>
                        <a:t>High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dirty="0"/>
                        <a:t>Ensure integrity is preserved by testing database and related modules throughout implementation.</a:t>
                      </a:r>
                    </a:p>
                  </a:txBody>
                  <a:tcPr marL="91425" marR="91425" marT="91425" marB="91425"/>
                </a:tc>
              </a:tr>
              <a:tr h="1276889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Confidential Data Leak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Low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Extreme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Use strong encryption, ensure accounts cannot be accessed by anyone other than the user.</a:t>
                      </a:r>
                    </a:p>
                  </a:txBody>
                  <a:tcPr marL="91425" marR="91425" marT="91425" marB="91425"/>
                </a:tc>
              </a:tr>
              <a:tr h="905307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System Availability Compromised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Moderate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Moderate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dirty="0"/>
                        <a:t>Design system for concurrent access and conduct load testing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HIPAA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600" dirty="0"/>
              <a:t>Health Insurance Portability and Accountability Act of 1996</a:t>
            </a:r>
          </a:p>
          <a:p>
            <a:endParaRPr lang="en" dirty="0"/>
          </a:p>
          <a:p>
            <a:pPr marL="0" indent="0"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530417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rgbClr val="990000"/>
                </a:solidFill>
              </a:rPr>
              <a:t>Schedule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 descr="Screen Shot 2014-03-27 at 2.22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" y="1092200"/>
            <a:ext cx="8942294" cy="288847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Conclusion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/>
              <a:t>File-Mate 1500 is a desktop application; we are taking it to the network.</a:t>
            </a:r>
          </a:p>
          <a:p>
            <a:pPr marL="457200" lvl="0" indent="-3810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/>
              <a:t>To that end, we have produced a database-backed client-server system.</a:t>
            </a:r>
          </a:p>
          <a:p>
            <a:pPr marL="457200" lvl="0" indent="-3810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/>
              <a:t>With this solution, we are bringing a new level of scalability, portability, and accessibility to the File-Mate product.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6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Introduction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243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 dirty="0">
                <a:solidFill>
                  <a:schemeClr val="tx1"/>
                </a:solidFill>
              </a:rPr>
              <a:t>File-Mate 1500</a:t>
            </a:r>
          </a:p>
          <a:p>
            <a:pPr marL="457200" lvl="0" indent="-3556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Automates filling of forms</a:t>
            </a:r>
            <a:endParaRPr lang="en" sz="2000" dirty="0">
              <a:solidFill>
                <a:schemeClr val="tx1"/>
              </a:solidFill>
            </a:endParaRPr>
          </a:p>
          <a:p>
            <a:pPr marL="457200" lvl="0" indent="-3556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000" dirty="0">
                <a:solidFill>
                  <a:schemeClr val="tx1"/>
                </a:solidFill>
              </a:rPr>
              <a:t>Stores data </a:t>
            </a:r>
            <a:r>
              <a:rPr lang="en-US" sz="2000" dirty="0" smtClean="0">
                <a:solidFill>
                  <a:schemeClr val="tx1"/>
                </a:solidFill>
              </a:rPr>
              <a:t>for fast recall</a:t>
            </a:r>
            <a:endParaRPr lang="en" sz="2000" dirty="0">
              <a:solidFill>
                <a:schemeClr val="tx1"/>
              </a:solidFill>
            </a:endParaRPr>
          </a:p>
          <a:p>
            <a:pPr marL="457200" lvl="0" indent="-3556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Saves completed form digitally</a:t>
            </a:r>
            <a:endParaRPr lang="en" sz="2000" dirty="0">
              <a:solidFill>
                <a:schemeClr val="tx1"/>
              </a:solidFill>
            </a:endParaRPr>
          </a:p>
        </p:txBody>
      </p:sp>
      <p:pic>
        <p:nvPicPr>
          <p:cNvPr id="38" name="Shape 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41808" y="708900"/>
            <a:ext cx="4211666" cy="37256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Problem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200156"/>
            <a:ext cx="8229600" cy="33324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/>
              <a:t>While the existing application is useful, it is a desktop client that lacks:</a:t>
            </a:r>
          </a:p>
          <a:p>
            <a:pPr marL="1371600" lvl="0" indent="-342900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/>
              <a:t>Scalability</a:t>
            </a:r>
          </a:p>
          <a:p>
            <a:pPr marL="1371600" lvl="0" indent="-342900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/>
              <a:t>Portability</a:t>
            </a:r>
          </a:p>
          <a:p>
            <a:pPr marL="1371600" lvl="0" indent="-342900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/>
              <a:t>Accessibility</a:t>
            </a:r>
          </a:p>
          <a:p>
            <a:endParaRPr lang="en" sz="1800" dirty="0"/>
          </a:p>
        </p:txBody>
      </p:sp>
      <p:pic>
        <p:nvPicPr>
          <p:cNvPr id="45" name="Shape 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74950" y="2776158"/>
            <a:ext cx="5794075" cy="22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Solution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80000"/>
              </a:lnSpc>
              <a:buNone/>
              <a:tabLst>
                <a:tab pos="3544888" algn="l"/>
              </a:tabLst>
            </a:pPr>
            <a:r>
              <a:rPr lang="en" sz="1800" dirty="0" smtClean="0"/>
              <a:t>The </a:t>
            </a:r>
            <a:r>
              <a:rPr lang="en" sz="1800" dirty="0"/>
              <a:t>web-based system </a:t>
            </a:r>
            <a:r>
              <a:rPr lang="en" sz="1800" dirty="0" smtClean="0"/>
              <a:t>will</a:t>
            </a:r>
            <a:endParaRPr lang="en-US" sz="1800" dirty="0" smtClean="0"/>
          </a:p>
          <a:p>
            <a:pPr marL="517525" indent="-285750">
              <a:lnSpc>
                <a:spcPct val="80000"/>
              </a:lnSpc>
              <a:buClrTx/>
              <a:buFont typeface="Arial"/>
              <a:buChar char="•"/>
              <a:tabLst>
                <a:tab pos="3544888" algn="l"/>
              </a:tabLst>
            </a:pPr>
            <a:r>
              <a:rPr lang="en-US" sz="1800" dirty="0" smtClean="0"/>
              <a:t>Allow concurrent access to a shared data set</a:t>
            </a:r>
          </a:p>
          <a:p>
            <a:pPr marL="517525" indent="-285750">
              <a:lnSpc>
                <a:spcPct val="80000"/>
              </a:lnSpc>
              <a:buClrTx/>
              <a:buFont typeface="Arial"/>
              <a:buChar char="•"/>
              <a:tabLst>
                <a:tab pos="3544888" algn="l"/>
              </a:tabLst>
            </a:pPr>
            <a:r>
              <a:rPr lang="en-US" sz="1800" dirty="0" smtClean="0"/>
              <a:t>Enable access to the system without needing to install software</a:t>
            </a:r>
          </a:p>
          <a:p>
            <a:pPr marL="517525" indent="-285750">
              <a:lnSpc>
                <a:spcPct val="80000"/>
              </a:lnSpc>
              <a:buClrTx/>
              <a:buFont typeface="Arial"/>
              <a:buChar char="•"/>
              <a:tabLst>
                <a:tab pos="3544888" algn="l"/>
              </a:tabLst>
            </a:pPr>
            <a:r>
              <a:rPr lang="en-US" sz="1800" dirty="0" smtClean="0"/>
              <a:t>Scale to support the needs of an entire medical practice</a:t>
            </a:r>
            <a:endParaRPr lang="en" sz="1800" dirty="0"/>
          </a:p>
          <a:p>
            <a:pPr marL="1588" lvl="0" indent="0" rtl="0">
              <a:lnSpc>
                <a:spcPct val="80000"/>
              </a:lnSpc>
              <a:spcBef>
                <a:spcPts val="1200"/>
              </a:spcBef>
              <a:buClrTx/>
              <a:buNone/>
              <a:tabLst>
                <a:tab pos="3544888" algn="l"/>
              </a:tabLst>
            </a:pPr>
            <a:r>
              <a:rPr lang="en-US" sz="1800" dirty="0" smtClean="0"/>
              <a:t>Selected Technologies</a:t>
            </a:r>
            <a:endParaRPr lang="en-US" sz="1800" dirty="0"/>
          </a:p>
          <a:p>
            <a:pPr marL="517525" indent="-285750">
              <a:lnSpc>
                <a:spcPct val="80000"/>
              </a:lnSpc>
              <a:buClrTx/>
              <a:buFont typeface="Arial"/>
              <a:buChar char="•"/>
              <a:tabLst>
                <a:tab pos="3544888" algn="l"/>
              </a:tabLst>
            </a:pPr>
            <a:r>
              <a:rPr lang="en-US" sz="1800" dirty="0" smtClean="0"/>
              <a:t>MySQL/PHP</a:t>
            </a:r>
          </a:p>
          <a:p>
            <a:pPr marL="517525" indent="-285750">
              <a:lnSpc>
                <a:spcPct val="80000"/>
              </a:lnSpc>
              <a:buClrTx/>
              <a:buFont typeface="Arial"/>
              <a:buChar char="•"/>
              <a:tabLst>
                <a:tab pos="3544888" algn="l"/>
              </a:tabLst>
            </a:pPr>
            <a:r>
              <a:rPr lang="en-US" sz="1800" dirty="0" smtClean="0"/>
              <a:t>HTML/CSS</a:t>
            </a:r>
          </a:p>
          <a:p>
            <a:pPr marL="517525" indent="-285750">
              <a:lnSpc>
                <a:spcPct val="80000"/>
              </a:lnSpc>
              <a:buClrTx/>
              <a:buFont typeface="Arial"/>
              <a:buChar char="•"/>
              <a:tabLst>
                <a:tab pos="3544888" algn="l"/>
              </a:tabLst>
            </a:pPr>
            <a:r>
              <a:rPr lang="en-US" sz="1800" dirty="0" smtClean="0"/>
              <a:t>FPDF</a:t>
            </a:r>
            <a:endParaRPr lang="en" sz="1800" dirty="0"/>
          </a:p>
          <a:p>
            <a:pPr marL="1588" lvl="0" indent="0" rtl="0">
              <a:spcBef>
                <a:spcPts val="1200"/>
              </a:spcBef>
              <a:buClr>
                <a:srgbClr val="000000"/>
              </a:buClr>
              <a:buSzPct val="166666"/>
              <a:buNone/>
            </a:pPr>
            <a:endParaRPr lang="en-US" sz="18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Key Requirements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19100" indent="-3429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" sz="2400" dirty="0"/>
              <a:t>Support for major web browsers</a:t>
            </a:r>
          </a:p>
          <a:p>
            <a:pPr marL="419100" indent="-3429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" sz="2400" dirty="0"/>
              <a:t>Support for tablet devices</a:t>
            </a:r>
          </a:p>
          <a:p>
            <a:pPr marL="419100" indent="-3429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" sz="2400" dirty="0"/>
              <a:t>Secure concurrent access</a:t>
            </a:r>
          </a:p>
          <a:p>
            <a:pPr marL="419100" indent="-3429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" sz="2400" dirty="0"/>
              <a:t>Creation of different user groups</a:t>
            </a:r>
          </a:p>
          <a:p>
            <a:pPr marL="819150" lvl="1" indent="-285750">
              <a:buClr>
                <a:srgbClr val="000000"/>
              </a:buClr>
              <a:buFont typeface="Arial"/>
              <a:buChar char="•"/>
            </a:pPr>
            <a:r>
              <a:rPr lang="en" dirty="0"/>
              <a:t>Administrator, Registered, Trial</a:t>
            </a:r>
          </a:p>
          <a:p>
            <a:pPr marL="419100" indent="-3429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" sz="2400" dirty="0"/>
              <a:t>Generation of documents</a:t>
            </a:r>
          </a:p>
          <a:p>
            <a:pPr marL="419100" indent="-3429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" sz="2400" dirty="0"/>
              <a:t>Import/export of data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40883"/>
            <a:ext cx="3207000" cy="63343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990000"/>
                </a:solidFill>
              </a:rPr>
              <a:t>Architecture</a:t>
            </a:r>
            <a:endParaRPr lang="en" dirty="0">
              <a:solidFill>
                <a:srgbClr val="990000"/>
              </a:solidFill>
            </a:endParaRPr>
          </a:p>
        </p:txBody>
      </p:sp>
      <p:pic>
        <p:nvPicPr>
          <p:cNvPr id="70" name="Shape 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58275" y="557603"/>
            <a:ext cx="5023024" cy="42101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Shape 69"/>
          <p:cNvSpPr txBox="1">
            <a:spLocks/>
          </p:cNvSpPr>
          <p:nvPr/>
        </p:nvSpPr>
        <p:spPr>
          <a:xfrm>
            <a:off x="690006" y="1061636"/>
            <a:ext cx="2438816" cy="62455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Client-Server</a:t>
            </a:r>
            <a:endParaRPr lang="e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Client Side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76761" y="1076510"/>
            <a:ext cx="5320674" cy="3725699"/>
          </a:xfrm>
          <a:prstGeom prst="rect">
            <a:avLst/>
          </a:prstGeom>
          <a:ln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Server Side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" sz="1800"/>
              <a:t>
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26100" y="1200150"/>
            <a:ext cx="6291799" cy="3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102</TotalTime>
  <Words>509</Words>
  <Application>Microsoft Macintosh PowerPoint</Application>
  <PresentationFormat>On-screen Show (16:9)</PresentationFormat>
  <Paragraphs>121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Plaza</vt:lpstr>
      <vt:lpstr>File-Mate 1500 Design Review III</vt:lpstr>
      <vt:lpstr>Introduction</vt:lpstr>
      <vt:lpstr>Introduction</vt:lpstr>
      <vt:lpstr>Problem</vt:lpstr>
      <vt:lpstr>Solution</vt:lpstr>
      <vt:lpstr>Key Requirements</vt:lpstr>
      <vt:lpstr>Architecture</vt:lpstr>
      <vt:lpstr>Client Side</vt:lpstr>
      <vt:lpstr>Server Side</vt:lpstr>
      <vt:lpstr>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</vt:lpstr>
      <vt:lpstr>Testing Cont.</vt:lpstr>
      <vt:lpstr>Challenges and Risks</vt:lpstr>
      <vt:lpstr>HIPAA</vt:lpstr>
      <vt:lpstr>Schedule</vt:lpstr>
      <vt:lpstr>Conclusion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File-Mate 1500 Design Review II</dc:title>
  <cp:lastModifiedBy>Liam Westby</cp:lastModifiedBy>
  <cp:revision>11</cp:revision>
  <cp:lastPrinted>2014-02-27T21:04:43Z</cp:lastPrinted>
  <dcterms:modified xsi:type="dcterms:W3CDTF">2014-03-27T21:25:26Z</dcterms:modified>
</cp:coreProperties>
</file>