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63"/>
  </p:notesMasterIdLst>
  <p:sldIdLst>
    <p:sldId id="262" r:id="rId2"/>
    <p:sldId id="283" r:id="rId3"/>
    <p:sldId id="263" r:id="rId4"/>
    <p:sldId id="313" r:id="rId5"/>
    <p:sldId id="342" r:id="rId6"/>
    <p:sldId id="300" r:id="rId7"/>
    <p:sldId id="345" r:id="rId8"/>
    <p:sldId id="299" r:id="rId9"/>
    <p:sldId id="301" r:id="rId10"/>
    <p:sldId id="296" r:id="rId11"/>
    <p:sldId id="328" r:id="rId12"/>
    <p:sldId id="322" r:id="rId13"/>
    <p:sldId id="323" r:id="rId14"/>
    <p:sldId id="349" r:id="rId15"/>
    <p:sldId id="351" r:id="rId16"/>
    <p:sldId id="325" r:id="rId17"/>
    <p:sldId id="350" r:id="rId18"/>
    <p:sldId id="326" r:id="rId19"/>
    <p:sldId id="324" r:id="rId20"/>
    <p:sldId id="352" r:id="rId21"/>
    <p:sldId id="327" r:id="rId22"/>
    <p:sldId id="334" r:id="rId23"/>
    <p:sldId id="329" r:id="rId24"/>
    <p:sldId id="333" r:id="rId25"/>
    <p:sldId id="353" r:id="rId26"/>
    <p:sldId id="332" r:id="rId27"/>
    <p:sldId id="346" r:id="rId28"/>
    <p:sldId id="348" r:id="rId29"/>
    <p:sldId id="330" r:id="rId30"/>
    <p:sldId id="355" r:id="rId31"/>
    <p:sldId id="336" r:id="rId32"/>
    <p:sldId id="354" r:id="rId33"/>
    <p:sldId id="340" r:id="rId34"/>
    <p:sldId id="344" r:id="rId35"/>
    <p:sldId id="356" r:id="rId36"/>
    <p:sldId id="337" r:id="rId37"/>
    <p:sldId id="269" r:id="rId38"/>
    <p:sldId id="341" r:id="rId39"/>
    <p:sldId id="275" r:id="rId40"/>
    <p:sldId id="276" r:id="rId41"/>
    <p:sldId id="293" r:id="rId42"/>
    <p:sldId id="289" r:id="rId43"/>
    <p:sldId id="290" r:id="rId44"/>
    <p:sldId id="316" r:id="rId45"/>
    <p:sldId id="317" r:id="rId46"/>
    <p:sldId id="318" r:id="rId47"/>
    <p:sldId id="319" r:id="rId48"/>
    <p:sldId id="320" r:id="rId49"/>
    <p:sldId id="321" r:id="rId50"/>
    <p:sldId id="310" r:id="rId51"/>
    <p:sldId id="264" r:id="rId52"/>
    <p:sldId id="270" r:id="rId53"/>
    <p:sldId id="271" r:id="rId54"/>
    <p:sldId id="272" r:id="rId55"/>
    <p:sldId id="273" r:id="rId56"/>
    <p:sldId id="274" r:id="rId57"/>
    <p:sldId id="282" r:id="rId58"/>
    <p:sldId id="286" r:id="rId59"/>
    <p:sldId id="287" r:id="rId60"/>
    <p:sldId id="288" r:id="rId61"/>
    <p:sldId id="309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2112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Color</c:v>
                </c:pt>
              </c:strCache>
            </c:strRef>
          </c:tx>
          <c:dLbls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Orange</c:v>
                </c:pt>
                <c:pt idx="1">
                  <c:v>Red</c:v>
                </c:pt>
                <c:pt idx="2">
                  <c:v>Blue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24</c:v>
                </c:pt>
                <c:pt idx="2">
                  <c:v>24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Color</c:v>
                </c:pt>
              </c:strCache>
            </c:strRef>
          </c:tx>
          <c:dLbls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Orange</c:v>
                </c:pt>
                <c:pt idx="1">
                  <c:v>Red</c:v>
                </c:pt>
                <c:pt idx="2">
                  <c:v>Blue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24</c:v>
                </c:pt>
                <c:pt idx="2">
                  <c:v>27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Color</c:v>
                </c:pt>
              </c:strCache>
            </c:strRef>
          </c:tx>
          <c:dLbls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Orange</c:v>
                </c:pt>
                <c:pt idx="1">
                  <c:v>Red</c:v>
                </c:pt>
                <c:pt idx="2">
                  <c:v>Blue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26218-2EBD-43D8-B697-EE4C22D1A4E5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1E8E0-EF2D-4423-B924-B16458F62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683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1E8E0-EF2D-4423-B924-B16458F6287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484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806B224-5F2D-4E1F-BDCF-257843AB49B6}" type="datetime1">
              <a:rPr lang="en-US" smtClean="0"/>
              <a:pPr/>
              <a:t>2/14/2013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5B1FD0-1F9E-4751-B1D7-0DCD93FC7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7FCB-5F7B-4A1E-AD5F-D440FD544A44}" type="datetime1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1FD0-1F9E-4751-B1D7-0DCD93FC7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3086ACC-60C0-4764-9660-81A80EA4A6A7}" type="datetime1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E5B1FD0-1F9E-4751-B1D7-0DCD93FC7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E187-1523-45B9-9087-BA35531F33E2}" type="datetime1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5B1FD0-1F9E-4751-B1D7-0DCD93FC73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6C88-C9E6-4AB4-A6F7-3D71DAD5E345}" type="datetime1">
              <a:rPr lang="en-US" smtClean="0"/>
              <a:pPr/>
              <a:t>2/14/2013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E5B1FD0-1F9E-4751-B1D7-0DCD93FC73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44F763B-AE1E-42CA-B926-6922B7667F00}" type="datetime1">
              <a:rPr lang="en-US" smtClean="0"/>
              <a:pPr/>
              <a:t>2/14/2013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5B1FD0-1F9E-4751-B1D7-0DCD93FC73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7E3AA2F-2553-47D3-AEE5-10F64B553072}" type="datetime1">
              <a:rPr lang="en-US" smtClean="0"/>
              <a:pPr/>
              <a:t>2/14/2013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5B1FD0-1F9E-4751-B1D7-0DCD93FC73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393E-3A2B-4CBE-870C-F020ADCF1653}" type="datetime1">
              <a:rPr lang="en-US" smtClean="0"/>
              <a:pPr/>
              <a:t>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5B1FD0-1F9E-4751-B1D7-0DCD93FC7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F9B0-C63A-4B27-BDEF-869B0C19C21B}" type="datetime1">
              <a:rPr lang="en-US" smtClean="0"/>
              <a:pPr/>
              <a:t>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5B1FD0-1F9E-4751-B1D7-0DCD93FC7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8D1F-DBF5-4F6F-A65B-DFDD2A1A8B65}" type="datetime1">
              <a:rPr lang="en-US" smtClean="0"/>
              <a:pPr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5B1FD0-1F9E-4751-B1D7-0DCD93FC73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8330CCC-1FBB-4BC0-9B14-4D1D99C4FD09}" type="datetime1">
              <a:rPr lang="en-US" smtClean="0"/>
              <a:pPr/>
              <a:t>2/14/2013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E5B1FD0-1F9E-4751-B1D7-0DCD93FC73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754970E-E517-453D-907A-540AC75E3008}" type="datetime1">
              <a:rPr lang="en-US" smtClean="0"/>
              <a:pPr/>
              <a:t>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5B1FD0-1F9E-4751-B1D7-0DCD93FC7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chart" Target="../charts/char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-76200"/>
            <a:ext cx="2209800" cy="121471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Greg </a:t>
            </a:r>
            <a:r>
              <a:rPr lang="en-US" dirty="0" err="1" smtClean="0">
                <a:solidFill>
                  <a:schemeClr val="accent4"/>
                </a:solidFill>
              </a:rPr>
              <a:t>Andolshek</a:t>
            </a:r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Alex Koch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Michael McCormick</a:t>
            </a:r>
          </a:p>
        </p:txBody>
      </p:sp>
      <p:pic>
        <p:nvPicPr>
          <p:cNvPr id="4" name="Picture 2" descr="C:\Users\Michael\Desktop\6AaBXMvGSq8IexTd0unDaBe_HHgqrP1eEpl8Wp9ZHQKabEl7hKwlTtfs2-gknx4E2wmVMEA_N3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558243" cy="445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1265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Team Lasso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4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– Group Wrangler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Web-based solution for group management</a:t>
            </a:r>
          </a:p>
          <a:p>
            <a:r>
              <a:rPr lang="en-US" dirty="0" smtClean="0"/>
              <a:t>Key features:</a:t>
            </a:r>
          </a:p>
          <a:p>
            <a:pPr lvl="1"/>
            <a:r>
              <a:rPr lang="en-US" dirty="0"/>
              <a:t>Group Management</a:t>
            </a:r>
          </a:p>
          <a:p>
            <a:pPr lvl="1"/>
            <a:r>
              <a:rPr lang="en-US" dirty="0" smtClean="0"/>
              <a:t>Group </a:t>
            </a:r>
            <a:r>
              <a:rPr lang="en-US" dirty="0"/>
              <a:t>Analysis</a:t>
            </a:r>
          </a:p>
          <a:p>
            <a:pPr lvl="1"/>
            <a:r>
              <a:rPr lang="en-US" dirty="0" smtClean="0"/>
              <a:t>User </a:t>
            </a:r>
            <a:r>
              <a:rPr lang="en-US" dirty="0" err="1"/>
              <a:t>Curation</a:t>
            </a:r>
            <a:endParaRPr lang="en-US" dirty="0"/>
          </a:p>
          <a:p>
            <a:pPr lvl="1"/>
            <a:r>
              <a:rPr lang="en-US" dirty="0" smtClean="0"/>
              <a:t>Communication</a:t>
            </a:r>
          </a:p>
          <a:p>
            <a:r>
              <a:rPr lang="en-US" dirty="0" smtClean="0"/>
              <a:t>Other features:</a:t>
            </a:r>
          </a:p>
          <a:p>
            <a:pPr lvl="1"/>
            <a:r>
              <a:rPr lang="en-US" dirty="0" smtClean="0"/>
              <a:t>Free</a:t>
            </a:r>
          </a:p>
          <a:p>
            <a:pPr lvl="1"/>
            <a:r>
              <a:rPr lang="en-US" dirty="0" smtClean="0"/>
              <a:t>Open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Specifications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Generic user</a:t>
            </a:r>
          </a:p>
          <a:p>
            <a:pPr lvl="1"/>
            <a:r>
              <a:rPr lang="en-US" dirty="0" smtClean="0"/>
              <a:t>Communicate</a:t>
            </a:r>
          </a:p>
          <a:p>
            <a:pPr lvl="1"/>
            <a:r>
              <a:rPr lang="en-US" dirty="0" smtClean="0"/>
              <a:t>View Groups</a:t>
            </a:r>
          </a:p>
          <a:p>
            <a:pPr lvl="1"/>
            <a:r>
              <a:rPr lang="en-US" dirty="0" smtClean="0"/>
              <a:t>Manage Account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Administrator</a:t>
            </a:r>
          </a:p>
          <a:p>
            <a:pPr lvl="1"/>
            <a:r>
              <a:rPr lang="en-US" dirty="0"/>
              <a:t>Communicate</a:t>
            </a:r>
          </a:p>
          <a:p>
            <a:pPr lvl="1"/>
            <a:r>
              <a:rPr lang="en-US" dirty="0"/>
              <a:t>View Groups</a:t>
            </a:r>
          </a:p>
          <a:p>
            <a:pPr lvl="1"/>
            <a:r>
              <a:rPr lang="en-US" dirty="0"/>
              <a:t>Manage </a:t>
            </a:r>
            <a:r>
              <a:rPr lang="en-US" dirty="0" smtClean="0"/>
              <a:t>Account</a:t>
            </a:r>
          </a:p>
          <a:p>
            <a:pPr lvl="1"/>
            <a:r>
              <a:rPr lang="en-US" dirty="0" smtClean="0"/>
              <a:t>Manage Users</a:t>
            </a:r>
          </a:p>
          <a:p>
            <a:pPr lvl="1"/>
            <a:r>
              <a:rPr lang="en-US" dirty="0" smtClean="0"/>
              <a:t>Manage Groups</a:t>
            </a:r>
          </a:p>
          <a:p>
            <a:pPr lvl="1"/>
            <a:r>
              <a:rPr lang="en-US" dirty="0" smtClean="0"/>
              <a:t>Manage Applications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80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Generic User Functional Specifications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5" name="Picture 3" descr="C:\Users\Michael\Desktop\ViewerFunctionalityForPowerPoint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271" y="1600200"/>
            <a:ext cx="7567929" cy="521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57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Admin Functional </a:t>
            </a:r>
            <a:r>
              <a:rPr lang="en-US" dirty="0"/>
              <a:t>Specifications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ichael\Desktop\AdministratorFunctionalityForPowerPoint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81" y="1668463"/>
            <a:ext cx="8898919" cy="499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10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Constraints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Cross-platform compatible</a:t>
            </a:r>
            <a:endParaRPr lang="en-US" dirty="0"/>
          </a:p>
          <a:p>
            <a:r>
              <a:rPr lang="en-US" dirty="0"/>
              <a:t>Modern browser </a:t>
            </a:r>
            <a:r>
              <a:rPr lang="en-US" dirty="0" smtClean="0"/>
              <a:t>compatible</a:t>
            </a:r>
            <a:endParaRPr lang="en-US" dirty="0"/>
          </a:p>
          <a:p>
            <a:r>
              <a:rPr lang="en-US" dirty="0"/>
              <a:t>Privacy protection laws</a:t>
            </a:r>
          </a:p>
          <a:p>
            <a:r>
              <a:rPr lang="en-US" dirty="0" smtClean="0"/>
              <a:t>Performance specifications</a:t>
            </a:r>
          </a:p>
          <a:p>
            <a:pPr lvl="1"/>
            <a:r>
              <a:rPr lang="en-US" dirty="0" smtClean="0"/>
              <a:t>Ready to use out of the box</a:t>
            </a:r>
          </a:p>
          <a:p>
            <a:pPr lvl="1"/>
            <a:r>
              <a:rPr lang="en-US" dirty="0" smtClean="0"/>
              <a:t>Minimal maintenance</a:t>
            </a:r>
          </a:p>
          <a:p>
            <a:pPr lvl="1"/>
            <a:r>
              <a:rPr lang="en-US" dirty="0" smtClean="0"/>
              <a:t>Easy to learn</a:t>
            </a:r>
            <a:endParaRPr lang="en-US" dirty="0"/>
          </a:p>
          <a:p>
            <a:r>
              <a:rPr lang="en-US" dirty="0" smtClean="0"/>
              <a:t>Modular</a:t>
            </a:r>
            <a:endParaRPr lang="en-US" dirty="0"/>
          </a:p>
          <a:p>
            <a:r>
              <a:rPr lang="en-US" dirty="0" smtClean="0"/>
              <a:t>Scalable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80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 descr="C:\Users\Michael\Desktop\6AaBXMvGSq8IexTd0unDaBe_HHgqrP1eEpl8Wp9ZHQKabEl7hKwlTtfs2-gknx4E2wmVMEA_N3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1056"/>
            <a:ext cx="7620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98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Modules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Michael\Documents\NAU\2013_spring\CS 486C\design_review_2\GroupWranglerMainComponents (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70315"/>
            <a:ext cx="7620000" cy="435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19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838200"/>
            <a:ext cx="8610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Michael\Documents\NAU\2013_spring\CS 486C\design_review_2\Group Wrangler Database Diagr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700800" cy="71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-874128" y="5441401"/>
            <a:ext cx="229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ER Diagram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9476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838200"/>
            <a:ext cx="8610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 descr="C:\Users\Michael\Documents\NAU\2013_spring\CS 486C\design_review_2\LayeredArchitecture (1)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6309"/>
            <a:ext cx="7467600" cy="64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16200000">
            <a:off x="-1704874" y="4610654"/>
            <a:ext cx="3953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Client-Sever Architecture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3200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3400" y="838200"/>
            <a:ext cx="8610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ichael\Documents\NAU\2013_spring\CS 486C\design_review_2\CloudServi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5026" y="2209800"/>
            <a:ext cx="2888974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 descr="http://railstutorial.org/images/figures/mvc_detailed-full.png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1732"/>
            <a:ext cx="5210495" cy="61076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Elbow Connector 7"/>
          <p:cNvCxnSpPr/>
          <p:nvPr/>
        </p:nvCxnSpPr>
        <p:spPr>
          <a:xfrm flipV="1">
            <a:off x="762000" y="3048001"/>
            <a:ext cx="5210175" cy="220979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962650" y="526136"/>
            <a:ext cx="9525" cy="2521864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71526" y="526135"/>
            <a:ext cx="5200649" cy="0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2000" y="507992"/>
            <a:ext cx="9526" cy="4749808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800600" y="3390900"/>
            <a:ext cx="1051560" cy="876300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71526" y="5562600"/>
            <a:ext cx="2286000" cy="10668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181225" y="59113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Client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38200" y="685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Ruby on Rails Server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2962172" y="3353354"/>
            <a:ext cx="646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Model-View-Controller</a:t>
            </a:r>
            <a:endParaRPr lang="en-US" sz="2800" b="1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5972175" y="2743200"/>
            <a:ext cx="1190625" cy="0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852160" y="3733800"/>
            <a:ext cx="1539240" cy="0"/>
          </a:xfrm>
          <a:prstGeom prst="straightConnector1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579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Lasso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Members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Greg </a:t>
            </a:r>
            <a:r>
              <a:rPr lang="en-US" dirty="0" err="1" smtClean="0">
                <a:solidFill>
                  <a:schemeClr val="accent4"/>
                </a:solidFill>
              </a:rPr>
              <a:t>Andolshek</a:t>
            </a:r>
            <a:r>
              <a:rPr lang="en-US" dirty="0" smtClean="0">
                <a:solidFill>
                  <a:schemeClr val="accent4"/>
                </a:solidFill>
              </a:rPr>
              <a:t> - </a:t>
            </a:r>
            <a:r>
              <a:rPr lang="en-US" dirty="0" smtClean="0"/>
              <a:t>Architect</a:t>
            </a:r>
            <a:r>
              <a:rPr lang="en-US" dirty="0"/>
              <a:t>, Release </a:t>
            </a:r>
            <a:r>
              <a:rPr lang="en-US" dirty="0" smtClean="0"/>
              <a:t>Manager, Documenter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Alex </a:t>
            </a:r>
            <a:r>
              <a:rPr lang="en-US" dirty="0" smtClean="0">
                <a:solidFill>
                  <a:schemeClr val="accent4"/>
                </a:solidFill>
              </a:rPr>
              <a:t>Koch - </a:t>
            </a:r>
            <a:r>
              <a:rPr lang="en-US" dirty="0" smtClean="0"/>
              <a:t>Graphics </a:t>
            </a:r>
            <a:r>
              <a:rPr lang="en-US" dirty="0"/>
              <a:t>Designer, Database Manager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Michael </a:t>
            </a:r>
            <a:r>
              <a:rPr lang="en-US" dirty="0" smtClean="0">
                <a:solidFill>
                  <a:schemeClr val="accent4"/>
                </a:solidFill>
              </a:rPr>
              <a:t>McCormick - </a:t>
            </a:r>
            <a:r>
              <a:rPr lang="en-US" dirty="0" smtClean="0"/>
              <a:t>Team Leader, Communicator</a:t>
            </a:r>
          </a:p>
          <a:p>
            <a:r>
              <a:rPr lang="en-US" dirty="0"/>
              <a:t>Mentor</a:t>
            </a:r>
          </a:p>
          <a:p>
            <a:pPr lvl="1"/>
            <a:r>
              <a:rPr lang="en-US" dirty="0"/>
              <a:t>Dr. Eck </a:t>
            </a:r>
            <a:r>
              <a:rPr lang="en-US" dirty="0" err="1" smtClean="0"/>
              <a:t>Doerry</a:t>
            </a:r>
            <a:endParaRPr lang="en-US" dirty="0" smtClean="0"/>
          </a:p>
          <a:p>
            <a:r>
              <a:rPr lang="en-US" dirty="0"/>
              <a:t>Sponsor</a:t>
            </a:r>
          </a:p>
          <a:p>
            <a:pPr lvl="1"/>
            <a:r>
              <a:rPr lang="en-US" dirty="0"/>
              <a:t>Melissa Armstrong</a:t>
            </a:r>
          </a:p>
          <a:p>
            <a:pPr lvl="1"/>
            <a:endParaRPr lang="en-US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4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 descr="C:\Users\Michael\Desktop\6AaBXMvGSq8IexTd0unDaBe_HHgqrP1eEpl8Wp9ZHQKabEl7hKwlTtfs2-gknx4E2wmVMEA_N3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1056"/>
            <a:ext cx="7620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5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Setup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 descr="C:\Users\Michael\Desktop\DataInputAndMaintenance2ColorAdjusted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64210"/>
            <a:ext cx="9144000" cy="419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2983468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505200" y="1828800"/>
            <a:ext cx="2438400" cy="1143000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3733800"/>
            <a:ext cx="4953000" cy="2209800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19800" y="3962400"/>
            <a:ext cx="1447800" cy="990600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38500" y="335280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10350" y="495702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35207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Initial Setup Part 1 – Attribute Setup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6772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81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 Setup Part </a:t>
            </a:r>
            <a:r>
              <a:rPr lang="en-US" dirty="0"/>
              <a:t>1 – </a:t>
            </a:r>
            <a:r>
              <a:rPr lang="en-US" dirty="0" smtClean="0"/>
              <a:t>Group Creation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Group creation/update page</a:t>
            </a:r>
          </a:p>
          <a:p>
            <a:pPr lvl="1"/>
            <a:r>
              <a:rPr lang="en-US" dirty="0" smtClean="0"/>
              <a:t>Show filling out group info, including attributes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58200" cy="520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13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Setup Part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dirty="0" smtClean="0"/>
              <a:t>User Creation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320" y="1497628"/>
            <a:ext cx="7725880" cy="536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6253162" cy="292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35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Initial Setup Part 2 </a:t>
            </a:r>
            <a:r>
              <a:rPr lang="en-US" dirty="0" smtClean="0"/>
              <a:t>- User Blog Update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7628"/>
            <a:ext cx="7620000" cy="528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76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Initial Setup Part </a:t>
            </a:r>
            <a:r>
              <a:rPr lang="en-US" sz="3600" dirty="0" smtClean="0"/>
              <a:t>3 </a:t>
            </a:r>
            <a:r>
              <a:rPr lang="en-US" sz="3600" dirty="0"/>
              <a:t>– </a:t>
            </a:r>
            <a:r>
              <a:rPr lang="en-US" sz="3600" dirty="0" smtClean="0"/>
              <a:t>Automated Grouping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Member list</a:t>
            </a:r>
          </a:p>
          <a:p>
            <a:pPr lvl="1"/>
            <a:r>
              <a:rPr lang="en-US" dirty="0" smtClean="0"/>
              <a:t>Show members that are now part of the group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35667"/>
            <a:ext cx="9067800" cy="489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75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Tools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 descr="C:\Users\Michael\Documents\NAU\2013_spring\CS 486C\design_review_2\GroupFunctionality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" y="2139875"/>
            <a:ext cx="8996363" cy="42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82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Tools -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1" y="1600200"/>
            <a:ext cx="7467599" cy="514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39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and Challenges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Quick user and group navigation</a:t>
            </a:r>
          </a:p>
          <a:p>
            <a:r>
              <a:rPr lang="en-US" dirty="0" smtClean="0"/>
              <a:t>Analysis tool</a:t>
            </a:r>
          </a:p>
          <a:p>
            <a:r>
              <a:rPr lang="en-US" dirty="0" smtClean="0"/>
              <a:t>Proper level of communication</a:t>
            </a:r>
          </a:p>
          <a:p>
            <a:r>
              <a:rPr lang="en-US" dirty="0" smtClean="0"/>
              <a:t>Scaling of user base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475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Statement and Solution Overview</a:t>
            </a:r>
          </a:p>
          <a:p>
            <a:r>
              <a:rPr lang="en-US" dirty="0" smtClean="0"/>
              <a:t>Requirements and Specifications</a:t>
            </a:r>
          </a:p>
          <a:p>
            <a:r>
              <a:rPr lang="en-US" dirty="0" smtClean="0"/>
              <a:t>Architecture </a:t>
            </a:r>
          </a:p>
          <a:p>
            <a:r>
              <a:rPr lang="en-US" dirty="0" smtClean="0"/>
              <a:t>Implementation </a:t>
            </a:r>
          </a:p>
          <a:p>
            <a:r>
              <a:rPr lang="en-US" dirty="0" smtClean="0"/>
              <a:t>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2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38438"/>
            <a:ext cx="9144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37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Solution</a:t>
            </a:r>
          </a:p>
          <a:p>
            <a:pPr lvl="1"/>
            <a:r>
              <a:rPr lang="en-US" dirty="0"/>
              <a:t>Group Wrangler</a:t>
            </a:r>
          </a:p>
          <a:p>
            <a:pPr lvl="2"/>
            <a:r>
              <a:rPr lang="en-US" dirty="0"/>
              <a:t>Free</a:t>
            </a:r>
          </a:p>
          <a:p>
            <a:pPr lvl="2"/>
            <a:r>
              <a:rPr lang="en-US" dirty="0"/>
              <a:t>Open source</a:t>
            </a:r>
          </a:p>
          <a:p>
            <a:pPr lvl="2"/>
            <a:r>
              <a:rPr lang="en-US" dirty="0"/>
              <a:t>Automated grouping</a:t>
            </a:r>
          </a:p>
          <a:p>
            <a:pPr lvl="2"/>
            <a:r>
              <a:rPr lang="en-US" dirty="0"/>
              <a:t>Analysis tools</a:t>
            </a:r>
          </a:p>
          <a:p>
            <a:pPr lvl="2"/>
            <a:r>
              <a:rPr lang="en-US" dirty="0"/>
              <a:t>Maintains social </a:t>
            </a:r>
            <a:r>
              <a:rPr lang="en-US" dirty="0" smtClean="0"/>
              <a:t>aspects</a:t>
            </a:r>
          </a:p>
          <a:p>
            <a:r>
              <a:rPr lang="en-US" dirty="0" smtClean="0"/>
              <a:t>Current Progress</a:t>
            </a:r>
          </a:p>
          <a:p>
            <a:pPr lvl="1"/>
            <a:r>
              <a:rPr lang="en-US" dirty="0" smtClean="0"/>
              <a:t>Solid concept of all site pages</a:t>
            </a:r>
          </a:p>
          <a:p>
            <a:pPr lvl="1"/>
            <a:r>
              <a:rPr lang="en-US" dirty="0" smtClean="0"/>
              <a:t>On track to develop powerful group management and tracking tool</a:t>
            </a:r>
          </a:p>
          <a:p>
            <a:pPr lvl="1"/>
            <a:r>
              <a:rPr lang="en-US" dirty="0" smtClean="0"/>
              <a:t>Aware of possible challenges and ways to address them</a:t>
            </a:r>
            <a:endParaRPr lang="en-US" dirty="0"/>
          </a:p>
          <a:p>
            <a:r>
              <a:rPr lang="en-US" dirty="0" smtClean="0"/>
              <a:t>Vision</a:t>
            </a:r>
            <a:endParaRPr lang="en-US" dirty="0"/>
          </a:p>
          <a:p>
            <a:pPr lvl="1"/>
            <a:r>
              <a:rPr lang="en-US" dirty="0"/>
              <a:t>Premiere group management software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04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2394855"/>
            <a:ext cx="9035341" cy="381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35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APIs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Good for static attributes</a:t>
            </a:r>
          </a:p>
          <a:p>
            <a:pPr lvl="1"/>
            <a:r>
              <a:rPr lang="en-US" dirty="0" smtClean="0"/>
              <a:t>Powerful communication tool among users and groups</a:t>
            </a:r>
          </a:p>
          <a:p>
            <a:pPr lvl="1"/>
            <a:r>
              <a:rPr lang="en-US" dirty="0" smtClean="0"/>
              <a:t>Wide variety of APIs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No support for group attributes or automated grouping</a:t>
            </a:r>
          </a:p>
          <a:p>
            <a:pPr lvl="1"/>
            <a:r>
              <a:rPr lang="en-US" dirty="0" smtClean="0"/>
              <a:t>No dynamic attributes for user profiles</a:t>
            </a:r>
          </a:p>
          <a:p>
            <a:pPr lvl="1"/>
            <a:r>
              <a:rPr lang="en-US" dirty="0" smtClean="0"/>
              <a:t>Limited access to certain parts of APIs</a:t>
            </a:r>
          </a:p>
        </p:txBody>
      </p:sp>
    </p:spTree>
    <p:extLst>
      <p:ext uri="{BB962C8B-B14F-4D97-AF65-F5344CB8AC3E}">
        <p14:creationId xmlns:p14="http://schemas.microsoft.com/office/powerpoint/2010/main" xmlns="" val="20117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Products</a:t>
            </a:r>
            <a:endParaRPr lang="en-US" dirty="0"/>
          </a:p>
        </p:txBody>
      </p:sp>
      <p:pic>
        <p:nvPicPr>
          <p:cNvPr id="2050" name="Picture 2" descr="C:\Users\Whisperingeye\Desktop\facebook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175" y="3200400"/>
            <a:ext cx="1436674" cy="54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Whisperingeye\Desktop\twitte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24" y="2560558"/>
            <a:ext cx="2210976" cy="41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Whisperingeye\Desktop\Goog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90" y="3886200"/>
            <a:ext cx="168204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chael\Desktop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208" y="4648200"/>
            <a:ext cx="1930609" cy="54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8964894"/>
              </p:ext>
            </p:extLst>
          </p:nvPr>
        </p:nvGraphicFramePr>
        <p:xfrm>
          <a:off x="2438400" y="1752598"/>
          <a:ext cx="6629401" cy="487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340"/>
                <a:gridCol w="968340"/>
                <a:gridCol w="1117314"/>
                <a:gridCol w="1191803"/>
                <a:gridCol w="819364"/>
                <a:gridCol w="819364"/>
                <a:gridCol w="744876"/>
              </a:tblGrid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Free?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Group Attributes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Automated Grouping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Group Management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Group Analysis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User Profiles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Social Tools</a:t>
                      </a:r>
                      <a:endParaRPr lang="en-US" sz="1400" dirty="0"/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2" descr="C:\Users\Whisperingeye\Desktop\microsoft-exchan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326" y="6099101"/>
            <a:ext cx="1736373" cy="60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hisperingeye\Desktop\lotus-not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4273" y="5410200"/>
            <a:ext cx="561951" cy="55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Whisperingeye\Desktop\imgr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548" y="5419725"/>
            <a:ext cx="1228725" cy="55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39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Management - Analysis Tool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4022"/>
            <a:ext cx="7772400" cy="52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53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Problem </a:t>
            </a:r>
          </a:p>
          <a:p>
            <a:pPr lvl="1"/>
            <a:r>
              <a:rPr lang="en-US" dirty="0"/>
              <a:t>Lack of proper group management and tracking tool</a:t>
            </a:r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Group Wrangler</a:t>
            </a:r>
          </a:p>
          <a:p>
            <a:pPr lvl="2"/>
            <a:r>
              <a:rPr lang="en-US" dirty="0"/>
              <a:t>Free</a:t>
            </a:r>
          </a:p>
          <a:p>
            <a:pPr lvl="2"/>
            <a:r>
              <a:rPr lang="en-US" dirty="0"/>
              <a:t>Open source</a:t>
            </a:r>
          </a:p>
          <a:p>
            <a:pPr lvl="2"/>
            <a:r>
              <a:rPr lang="en-US" dirty="0"/>
              <a:t>Automated grouping</a:t>
            </a:r>
          </a:p>
          <a:p>
            <a:pPr lvl="2"/>
            <a:r>
              <a:rPr lang="en-US" dirty="0"/>
              <a:t>Analysis tools</a:t>
            </a:r>
          </a:p>
          <a:p>
            <a:pPr lvl="2"/>
            <a:r>
              <a:rPr lang="en-US" dirty="0"/>
              <a:t>Maintains social aspects</a:t>
            </a:r>
          </a:p>
          <a:p>
            <a:r>
              <a:rPr lang="en-US" dirty="0"/>
              <a:t>Vision</a:t>
            </a:r>
          </a:p>
          <a:p>
            <a:pPr lvl="1"/>
            <a:r>
              <a:rPr lang="en-US" dirty="0"/>
              <a:t>Premiere group management software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61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sponsor meetings</a:t>
            </a:r>
          </a:p>
          <a:p>
            <a:r>
              <a:rPr lang="en-US" dirty="0" smtClean="0"/>
              <a:t>Initial meeting to understand project</a:t>
            </a:r>
          </a:p>
          <a:p>
            <a:r>
              <a:rPr lang="en-US" dirty="0" smtClean="0"/>
              <a:t>More specific details in following meetings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0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Statement</a:t>
            </a:r>
          </a:p>
          <a:p>
            <a:r>
              <a:rPr lang="en-US" dirty="0" smtClean="0"/>
              <a:t>Solution Overview</a:t>
            </a:r>
          </a:p>
          <a:p>
            <a:r>
              <a:rPr lang="en-US" dirty="0" smtClean="0"/>
              <a:t>Requirements and Specifications</a:t>
            </a:r>
          </a:p>
          <a:p>
            <a:r>
              <a:rPr lang="en-US" dirty="0" smtClean="0"/>
              <a:t>Architecture Overview</a:t>
            </a:r>
          </a:p>
          <a:p>
            <a:r>
              <a:rPr lang="en-US" dirty="0" smtClean="0"/>
              <a:t>Implementation Overview</a:t>
            </a:r>
          </a:p>
          <a:p>
            <a:r>
              <a:rPr lang="en-US" dirty="0" smtClean="0"/>
              <a:t>Problems and Challenges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3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Cross-platform compatibility</a:t>
            </a:r>
          </a:p>
          <a:p>
            <a:r>
              <a:rPr lang="en-US" dirty="0"/>
              <a:t>Modern browser compatibility</a:t>
            </a:r>
          </a:p>
          <a:p>
            <a:r>
              <a:rPr lang="en-US" dirty="0" smtClean="0"/>
              <a:t>Privacy protection laws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22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Groups are everywhere</a:t>
            </a:r>
          </a:p>
          <a:p>
            <a:r>
              <a:rPr lang="en-US" dirty="0" smtClean="0"/>
              <a:t>Types of groups:</a:t>
            </a:r>
          </a:p>
          <a:p>
            <a:pPr lvl="1"/>
            <a:r>
              <a:rPr lang="en-US" dirty="0" smtClean="0"/>
              <a:t>Large </a:t>
            </a:r>
            <a:r>
              <a:rPr lang="en-US" dirty="0"/>
              <a:t>companies</a:t>
            </a:r>
          </a:p>
          <a:p>
            <a:pPr lvl="1"/>
            <a:r>
              <a:rPr lang="en-US" dirty="0"/>
              <a:t>Sports leagues</a:t>
            </a:r>
          </a:p>
          <a:p>
            <a:pPr lvl="1"/>
            <a:r>
              <a:rPr lang="en-US" dirty="0"/>
              <a:t>Social sites</a:t>
            </a:r>
          </a:p>
          <a:p>
            <a:r>
              <a:rPr lang="en-US" dirty="0" smtClean="0"/>
              <a:t>Challenges for groups:</a:t>
            </a:r>
          </a:p>
          <a:p>
            <a:pPr lvl="1"/>
            <a:r>
              <a:rPr lang="en-US" dirty="0" smtClean="0"/>
              <a:t>Finding members</a:t>
            </a:r>
          </a:p>
          <a:p>
            <a:pPr lvl="1"/>
            <a:r>
              <a:rPr lang="en-US" dirty="0" smtClean="0"/>
              <a:t>Managing groups </a:t>
            </a:r>
            <a:endParaRPr lang="en-US" dirty="0"/>
          </a:p>
          <a:p>
            <a:pPr lvl="1"/>
            <a:r>
              <a:rPr lang="en-US" dirty="0" smtClean="0"/>
              <a:t>Analyzing groups</a:t>
            </a:r>
          </a:p>
          <a:p>
            <a:pPr lvl="1"/>
            <a:r>
              <a:rPr lang="en-US" dirty="0" smtClean="0"/>
              <a:t>Communicating within groups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20001"/>
            <a:ext cx="1143000" cy="101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5000"/>
            <a:ext cx="1306916" cy="103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9788" y="3202502"/>
            <a:ext cx="1123002" cy="111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154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01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Installation and setup within 30 minutes</a:t>
            </a:r>
          </a:p>
          <a:p>
            <a:r>
              <a:rPr lang="en-US" dirty="0" smtClean="0"/>
              <a:t>Deployment to hosting service within 5 minutes</a:t>
            </a:r>
          </a:p>
          <a:p>
            <a:r>
              <a:rPr lang="en-US" dirty="0" smtClean="0"/>
              <a:t>Initial profile creation within 5 minutes</a:t>
            </a:r>
          </a:p>
          <a:p>
            <a:r>
              <a:rPr lang="en-US" dirty="0" smtClean="0"/>
              <a:t>Group creation within 5 minutes</a:t>
            </a:r>
          </a:p>
          <a:p>
            <a:endParaRPr lang="en-US" dirty="0" smtClean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Ease of use</a:t>
            </a:r>
            <a:endParaRPr lang="en-US" dirty="0"/>
          </a:p>
          <a:p>
            <a:pPr lvl="1"/>
            <a:r>
              <a:rPr lang="en-US" dirty="0"/>
              <a:t>Modular </a:t>
            </a:r>
          </a:p>
          <a:p>
            <a:pPr lvl="1"/>
            <a:r>
              <a:rPr lang="en-US" dirty="0" smtClean="0"/>
              <a:t>Scalable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1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Flexibility and data integrity</a:t>
            </a:r>
          </a:p>
          <a:p>
            <a:pPr lvl="1"/>
            <a:r>
              <a:rPr lang="en-US" dirty="0" smtClean="0"/>
              <a:t>Inform admin of consequences</a:t>
            </a:r>
          </a:p>
          <a:p>
            <a:pPr lvl="1"/>
            <a:r>
              <a:rPr lang="en-US" dirty="0" smtClean="0"/>
              <a:t>Request confirmation</a:t>
            </a:r>
            <a:endParaRPr lang="en-US" dirty="0"/>
          </a:p>
          <a:p>
            <a:r>
              <a:rPr lang="en-US" dirty="0"/>
              <a:t>Security of user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Database encryption</a:t>
            </a:r>
            <a:endParaRPr lang="en-US" dirty="0"/>
          </a:p>
          <a:p>
            <a:r>
              <a:rPr lang="en-US" dirty="0"/>
              <a:t>Future expansion of the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Modular</a:t>
            </a:r>
          </a:p>
          <a:p>
            <a:pPr lvl="1"/>
            <a:r>
              <a:rPr lang="en-US" dirty="0" smtClean="0"/>
              <a:t>Bundle of software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63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600200"/>
            <a:ext cx="3136392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Michael\Downloads\PPT Gantt Ch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54414"/>
            <a:ext cx="9144000" cy="293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71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Problem </a:t>
            </a:r>
          </a:p>
          <a:p>
            <a:pPr lvl="1"/>
            <a:r>
              <a:rPr lang="en-US" dirty="0" smtClean="0"/>
              <a:t>Lack of proper group management and tracking tool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Group Wrangler</a:t>
            </a:r>
          </a:p>
          <a:p>
            <a:pPr lvl="2"/>
            <a:r>
              <a:rPr lang="en-US" dirty="0" smtClean="0"/>
              <a:t>Free</a:t>
            </a:r>
          </a:p>
          <a:p>
            <a:pPr lvl="2"/>
            <a:r>
              <a:rPr lang="en-US" dirty="0" smtClean="0"/>
              <a:t>Open source</a:t>
            </a:r>
          </a:p>
          <a:p>
            <a:pPr lvl="2"/>
            <a:r>
              <a:rPr lang="en-US" dirty="0" smtClean="0"/>
              <a:t>Automated grouping</a:t>
            </a:r>
          </a:p>
          <a:p>
            <a:pPr lvl="2"/>
            <a:r>
              <a:rPr lang="en-US" dirty="0"/>
              <a:t>Analysis t</a:t>
            </a:r>
            <a:r>
              <a:rPr lang="en-US" dirty="0" smtClean="0"/>
              <a:t>ools</a:t>
            </a:r>
            <a:endParaRPr lang="en-US" dirty="0"/>
          </a:p>
          <a:p>
            <a:pPr lvl="2"/>
            <a:r>
              <a:rPr lang="en-US" dirty="0" smtClean="0"/>
              <a:t>Maintains social aspects</a:t>
            </a:r>
          </a:p>
          <a:p>
            <a:r>
              <a:rPr lang="en-US" dirty="0" smtClean="0"/>
              <a:t>Vision</a:t>
            </a:r>
          </a:p>
          <a:p>
            <a:pPr lvl="1"/>
            <a:r>
              <a:rPr lang="en-US" dirty="0" smtClean="0"/>
              <a:t>Premiere group management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2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Formation and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4098" name="Picture 2" descr="C:\Users\Michael\Desktop\GroupFormationAndManagement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10852"/>
            <a:ext cx="6019800" cy="535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29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Formation and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122" name="Picture 2" descr="C:\Users\Michael\Desktop\GroupFormationAndManagementGCircle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245" y="1524000"/>
            <a:ext cx="599235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52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Formation and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Michael\Desktop\GroupFormationAndManagementGbCirc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9615" y="1528882"/>
            <a:ext cx="5957985" cy="530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33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Formation and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Michael\Desktop\GroupFormationAndManagementRgbCirc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7026" y="1528883"/>
            <a:ext cx="5900574" cy="525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81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Formation and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Michael\Desktop\GroupFormationAndManagementAllGroup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8883"/>
            <a:ext cx="5943600" cy="529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64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Functionality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9218" name="Picture 2" descr="C:\Users\Michael\Desktop\GroupFunctionality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16" y="1910935"/>
            <a:ext cx="9077983" cy="441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28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Requirements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r>
              <a:rPr lang="en-US" b="1" dirty="0" smtClean="0"/>
              <a:t>Group Management</a:t>
            </a:r>
          </a:p>
          <a:p>
            <a:pPr lvl="1"/>
            <a:r>
              <a:rPr lang="en-US" dirty="0" smtClean="0"/>
              <a:t>Dynamic Group Attributes</a:t>
            </a:r>
          </a:p>
          <a:p>
            <a:pPr lvl="1"/>
            <a:r>
              <a:rPr lang="en-US" dirty="0" smtClean="0"/>
              <a:t>Automated Grouping</a:t>
            </a:r>
          </a:p>
          <a:p>
            <a:pPr lvl="1"/>
            <a:r>
              <a:rPr lang="en-US" dirty="0" smtClean="0"/>
              <a:t>Manual Grouping</a:t>
            </a:r>
          </a:p>
          <a:p>
            <a:pPr lvl="1"/>
            <a:r>
              <a:rPr lang="en-US" dirty="0" smtClean="0"/>
              <a:t>Group Profiles</a:t>
            </a:r>
          </a:p>
          <a:p>
            <a:r>
              <a:rPr lang="en-US" b="1" dirty="0" smtClean="0"/>
              <a:t>Group Analysis</a:t>
            </a:r>
          </a:p>
          <a:p>
            <a:pPr lvl="1"/>
            <a:r>
              <a:rPr lang="en-US" dirty="0" smtClean="0"/>
              <a:t>Graphical Breakdown</a:t>
            </a:r>
          </a:p>
          <a:p>
            <a:pPr lvl="1"/>
            <a:r>
              <a:rPr lang="en-US" dirty="0" smtClean="0"/>
              <a:t>Usage Patterns</a:t>
            </a:r>
          </a:p>
          <a:p>
            <a:r>
              <a:rPr lang="en-US" b="1" dirty="0" smtClean="0"/>
              <a:t>User </a:t>
            </a:r>
            <a:r>
              <a:rPr lang="en-US" b="1" dirty="0" err="1" smtClean="0"/>
              <a:t>Curation</a:t>
            </a:r>
            <a:endParaRPr lang="en-US" b="1" dirty="0" smtClean="0"/>
          </a:p>
          <a:p>
            <a:pPr lvl="1"/>
            <a:r>
              <a:rPr lang="en-US" dirty="0" smtClean="0"/>
              <a:t>User Profiles</a:t>
            </a:r>
          </a:p>
          <a:p>
            <a:pPr lvl="1"/>
            <a:r>
              <a:rPr lang="en-US" dirty="0" smtClean="0"/>
              <a:t>Dynamic User </a:t>
            </a:r>
            <a:r>
              <a:rPr lang="en-US" dirty="0"/>
              <a:t>A</a:t>
            </a:r>
            <a:r>
              <a:rPr lang="en-US" dirty="0" smtClean="0"/>
              <a:t>ttributes</a:t>
            </a:r>
          </a:p>
          <a:p>
            <a:r>
              <a:rPr lang="en-US" b="1" dirty="0" smtClean="0"/>
              <a:t>Communication</a:t>
            </a:r>
          </a:p>
          <a:p>
            <a:pPr lvl="1"/>
            <a:r>
              <a:rPr lang="en-US" dirty="0" smtClean="0"/>
              <a:t>Messaging</a:t>
            </a:r>
          </a:p>
          <a:p>
            <a:pPr lvl="1"/>
            <a:r>
              <a:rPr lang="en-US" dirty="0" smtClean="0"/>
              <a:t>Forums</a:t>
            </a:r>
          </a:p>
          <a:p>
            <a:pPr lvl="1"/>
            <a:r>
              <a:rPr lang="en-US" dirty="0" smtClean="0"/>
              <a:t>Blogs/Walls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46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Rectangle 2047"/>
          <p:cNvSpPr/>
          <p:nvPr/>
        </p:nvSpPr>
        <p:spPr>
          <a:xfrm>
            <a:off x="7147720" y="1639890"/>
            <a:ext cx="1843880" cy="12408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78000" y="1639890"/>
            <a:ext cx="5369720" cy="50657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4005262" y="4172745"/>
            <a:ext cx="3142458" cy="253285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Grouping Needs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2051" name="Picture 3" descr="D:\Documents\Group Wrangler\Photoshop Resources\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0706" y="2498725"/>
            <a:ext cx="4381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uments\Group Wrangler\Photoshop Resources\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9250" y="3352800"/>
            <a:ext cx="4635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ocuments\Group Wrangler\Photoshop Resources\Oran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274" y="3348040"/>
            <a:ext cx="4381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D:\Documents\Group Wrangler\Photoshop Resources\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7424" y="3348040"/>
            <a:ext cx="4381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0706" y="1639890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9444" y="1639890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244" y="1657350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8982" y="1657350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7424" y="2498725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3462" y="2498725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6962" y="2514600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D:\Documents\Group Wrangler\Photoshop Resources\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5700" y="2514600"/>
            <a:ext cx="4635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3" descr="D:\Documents\Group Wrangler\Photoshop Resources\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9570" y="2514600"/>
            <a:ext cx="4381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6524" y="3330580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5262" y="3330580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6062" y="3348040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 descr="D:\Documents\Group Wrangler\Photoshop Resources\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432" y="4979990"/>
            <a:ext cx="4381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D:\Documents\Group Wrangler\Photoshop Resources\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7976" y="5851525"/>
            <a:ext cx="4635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D:\Documents\Group Wrangler\Photoshop Resources\Oran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00" y="5834065"/>
            <a:ext cx="4381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3" descr="D:\Documents\Group Wrangler\Photoshop Resources\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6150" y="5834065"/>
            <a:ext cx="4381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432" y="4175125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8170" y="4175125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8970" y="4175125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7708" y="4175125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6150" y="4997450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2188" y="4997450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5688" y="5014910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D:\Documents\Group Wrangler\Photoshop Resources\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4426" y="5022847"/>
            <a:ext cx="4635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3" descr="D:\Documents\Group Wrangler\Photoshop Resources\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8296" y="5014909"/>
            <a:ext cx="4381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5250" y="5816605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3988" y="5816605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5" descr="D:\Documents\Group Wrangler\Photoshop Resources\Gro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4788" y="5834065"/>
            <a:ext cx="1328738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4166641165"/>
              </p:ext>
            </p:extLst>
          </p:nvPr>
        </p:nvGraphicFramePr>
        <p:xfrm>
          <a:off x="-465139" y="1600993"/>
          <a:ext cx="2740821" cy="1827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54" name="Picture 6" descr="C:\Users\Whisperingeye\Desktop\email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671" y="360997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67600" y="1657350"/>
            <a:ext cx="118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Users</a:t>
            </a:r>
            <a:endParaRPr lang="en-US" dirty="0"/>
          </a:p>
        </p:txBody>
      </p:sp>
      <p:pic>
        <p:nvPicPr>
          <p:cNvPr id="120" name="Picture 4" descr="D:\Documents\Group Wrangler\Photoshop Resources\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26682"/>
            <a:ext cx="4635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D:\Documents\Group Wrangler\Photoshop Resources\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2250" y="2026682"/>
            <a:ext cx="4635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D:\Documents\Group Wrangler\Photoshop Resources\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9450" y="2026681"/>
            <a:ext cx="4635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6" name="Chart 125"/>
          <p:cNvGraphicFramePr/>
          <p:nvPr>
            <p:extLst>
              <p:ext uri="{D42A27DB-BD31-4B8C-83A1-F6EECF244321}">
                <p14:modId xmlns:p14="http://schemas.microsoft.com/office/powerpoint/2010/main" xmlns="" val="3793787890"/>
              </p:ext>
            </p:extLst>
          </p:nvPr>
        </p:nvGraphicFramePr>
        <p:xfrm>
          <a:off x="-465139" y="1600993"/>
          <a:ext cx="2740821" cy="1827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7" name="Chart 126"/>
          <p:cNvGraphicFramePr/>
          <p:nvPr>
            <p:extLst>
              <p:ext uri="{D42A27DB-BD31-4B8C-83A1-F6EECF244321}">
                <p14:modId xmlns:p14="http://schemas.microsoft.com/office/powerpoint/2010/main" xmlns="" val="616450996"/>
              </p:ext>
            </p:extLst>
          </p:nvPr>
        </p:nvGraphicFramePr>
        <p:xfrm>
          <a:off x="-465139" y="1600993"/>
          <a:ext cx="2740821" cy="1827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82990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6" grpId="0" animBg="1"/>
      <p:bldP spid="6" grpId="1" animBg="1"/>
      <p:bldP spid="6" grpId="2" animBg="1"/>
      <p:bldP spid="114" grpId="0" animBg="1"/>
      <p:bldP spid="114" grpId="1" animBg="1"/>
      <p:bldGraphic spid="5" grpId="0">
        <p:bldAsOne/>
      </p:bldGraphic>
      <p:bldGraphic spid="5" grpId="1">
        <p:bldAsOne/>
      </p:bldGraphic>
      <p:bldP spid="7" grpId="0"/>
      <p:bldGraphic spid="126" grpId="0">
        <p:bldAsOne/>
      </p:bldGraphic>
      <p:bldGraphic spid="127" grpId="0">
        <p:bldAsOne/>
      </p:bldGraphic>
      <p:bldGraphic spid="127" grpId="1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GroupWranglerSolutionOverview1ColorChan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1654628"/>
            <a:ext cx="9105900" cy="520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11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 profile information</a:t>
            </a:r>
          </a:p>
          <a:p>
            <a:r>
              <a:rPr lang="en-US" dirty="0" smtClean="0"/>
              <a:t>Edit profile blog</a:t>
            </a:r>
          </a:p>
          <a:p>
            <a:r>
              <a:rPr lang="en-US" dirty="0" smtClean="0"/>
              <a:t>View notifications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25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individual groups</a:t>
            </a:r>
          </a:p>
          <a:p>
            <a:pPr lvl="1"/>
            <a:r>
              <a:rPr lang="en-US" dirty="0" smtClean="0"/>
              <a:t>Post to group’s forum</a:t>
            </a:r>
          </a:p>
          <a:p>
            <a:pPr lvl="1"/>
            <a:r>
              <a:rPr lang="en-US" dirty="0" smtClean="0"/>
              <a:t>View/Comment group wall</a:t>
            </a:r>
          </a:p>
          <a:p>
            <a:pPr lvl="1"/>
            <a:r>
              <a:rPr lang="en-US" dirty="0" smtClean="0"/>
              <a:t>View group members</a:t>
            </a:r>
          </a:p>
          <a:p>
            <a:pPr lvl="2"/>
            <a:r>
              <a:rPr lang="en-US" dirty="0" smtClean="0"/>
              <a:t>View member’s limited profile</a:t>
            </a:r>
          </a:p>
          <a:p>
            <a:pPr lvl="2"/>
            <a:r>
              <a:rPr lang="en-US" dirty="0" smtClean="0"/>
              <a:t>View/Comment member blog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9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 another user (internal)</a:t>
            </a:r>
          </a:p>
          <a:p>
            <a:r>
              <a:rPr lang="en-US" dirty="0" smtClean="0"/>
              <a:t>View forums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9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Users (Administrator)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Create/View/Update/Delete User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80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Groups (Administrator)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Create/View/Update/Delete group definitions</a:t>
            </a:r>
          </a:p>
          <a:p>
            <a:r>
              <a:rPr lang="en-US" dirty="0" smtClean="0"/>
              <a:t>Manage individual groups</a:t>
            </a:r>
          </a:p>
          <a:p>
            <a:pPr lvl="1"/>
            <a:r>
              <a:rPr lang="en-US" dirty="0" smtClean="0"/>
              <a:t>Track members with notes</a:t>
            </a:r>
          </a:p>
          <a:p>
            <a:pPr lvl="1"/>
            <a:r>
              <a:rPr lang="en-US" dirty="0" smtClean="0"/>
              <a:t>Display/Sort/Filter group members</a:t>
            </a:r>
          </a:p>
          <a:p>
            <a:pPr lvl="2"/>
            <a:r>
              <a:rPr lang="en-US" dirty="0" smtClean="0"/>
              <a:t>View filtered group statistics</a:t>
            </a:r>
          </a:p>
          <a:p>
            <a:pPr lvl="2"/>
            <a:r>
              <a:rPr lang="en-US" dirty="0" smtClean="0"/>
              <a:t>Message filtered group members</a:t>
            </a:r>
          </a:p>
          <a:p>
            <a:pPr lvl="1"/>
            <a:r>
              <a:rPr lang="en-US" dirty="0" smtClean="0"/>
              <a:t>Post/Update group wall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45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Applications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Create/View/Update/Delete application form</a:t>
            </a:r>
          </a:p>
          <a:p>
            <a:r>
              <a:rPr lang="en-US" smtClean="0"/>
              <a:t>Review applications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levels of admin control over user attribute data</a:t>
            </a:r>
          </a:p>
          <a:p>
            <a:pPr lvl="1"/>
            <a:r>
              <a:rPr lang="en-US" dirty="0" smtClean="0"/>
              <a:t>Addition of data; how much is too much?</a:t>
            </a:r>
          </a:p>
          <a:p>
            <a:pPr lvl="1"/>
            <a:r>
              <a:rPr lang="en-US" dirty="0" smtClean="0"/>
              <a:t>Removal of attributes which may be critical to groups</a:t>
            </a:r>
          </a:p>
          <a:p>
            <a:pPr lvl="1"/>
            <a:r>
              <a:rPr lang="en-US" dirty="0" smtClean="0"/>
              <a:t>Is there an ultimate solution?</a:t>
            </a:r>
          </a:p>
          <a:p>
            <a:pPr lvl="2"/>
            <a:r>
              <a:rPr lang="en-US" dirty="0" smtClean="0"/>
              <a:t>A question of saving the admin/user from themselves, without limiting Group Wrangler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32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Security of user information</a:t>
            </a:r>
          </a:p>
          <a:p>
            <a:pPr lvl="1"/>
            <a:r>
              <a:rPr lang="en-US" dirty="0" smtClean="0"/>
              <a:t>Group Wrangler contains a potential wealth of personal information</a:t>
            </a:r>
          </a:p>
          <a:p>
            <a:pPr lvl="1"/>
            <a:r>
              <a:rPr lang="en-US" dirty="0" smtClean="0"/>
              <a:t>Required information versus optional information</a:t>
            </a:r>
          </a:p>
          <a:p>
            <a:pPr lvl="2"/>
            <a:r>
              <a:rPr lang="en-US" dirty="0" smtClean="0"/>
              <a:t>No reasonable way to mitigate what the </a:t>
            </a:r>
            <a:r>
              <a:rPr lang="en-US" dirty="0" err="1" smtClean="0"/>
              <a:t>admins</a:t>
            </a:r>
            <a:r>
              <a:rPr lang="en-US" dirty="0" smtClean="0"/>
              <a:t> determine to be required.</a:t>
            </a:r>
          </a:p>
          <a:p>
            <a:pPr lvl="1"/>
            <a:r>
              <a:rPr lang="en-US" dirty="0" smtClean="0"/>
              <a:t>Levels of permission and authentication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Products</a:t>
            </a:r>
            <a:endParaRPr lang="en-US" dirty="0"/>
          </a:p>
        </p:txBody>
      </p:sp>
      <p:pic>
        <p:nvPicPr>
          <p:cNvPr id="2050" name="Picture 2" descr="C:\Users\Whisperingeye\Desktop\facebook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175" y="3200400"/>
            <a:ext cx="1436674" cy="54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Whisperingeye\Desktop\twitte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24" y="2560558"/>
            <a:ext cx="2210976" cy="41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Whisperingeye\Desktop\Goog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90" y="3886200"/>
            <a:ext cx="168204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chael\Desktop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208" y="4648200"/>
            <a:ext cx="1930609" cy="54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6784813"/>
              </p:ext>
            </p:extLst>
          </p:nvPr>
        </p:nvGraphicFramePr>
        <p:xfrm>
          <a:off x="2438400" y="1752598"/>
          <a:ext cx="5867401" cy="491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066800"/>
                <a:gridCol w="1143000"/>
                <a:gridCol w="762000"/>
                <a:gridCol w="1066800"/>
                <a:gridCol w="838201"/>
              </a:tblGrid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Dynamic Group Attributes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Automated Grouping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Manual</a:t>
                      </a:r>
                      <a:r>
                        <a:rPr lang="en-US" sz="1400" baseline="0" dirty="0" smtClean="0"/>
                        <a:t> Grouping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Group Profiles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Graphical Breakdown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Usage Patterns</a:t>
                      </a:r>
                      <a:endParaRPr lang="en-US" sz="1400" dirty="0"/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2" descr="C:\Users\Whisperingeye\Desktop\microsoft-exchan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326" y="6099101"/>
            <a:ext cx="1736373" cy="60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hisperingeye\Desktop\lotus-not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4273" y="5410200"/>
            <a:ext cx="561951" cy="55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Whisperingeye\Desktop\imgr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548" y="5419725"/>
            <a:ext cx="1228725" cy="55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4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Future expansion of the system</a:t>
            </a:r>
          </a:p>
          <a:p>
            <a:pPr lvl="1"/>
            <a:r>
              <a:rPr lang="en-US" dirty="0" smtClean="0"/>
              <a:t>Group Wrangler is designed to allow for continuous developments</a:t>
            </a:r>
          </a:p>
          <a:p>
            <a:pPr lvl="1"/>
            <a:r>
              <a:rPr lang="en-US" dirty="0" smtClean="0"/>
              <a:t>Decidedly limited by the technologies used to implement</a:t>
            </a:r>
          </a:p>
          <a:p>
            <a:pPr lvl="2"/>
            <a:r>
              <a:rPr lang="en-US" dirty="0" smtClean="0"/>
              <a:t>Future developments of system tools (Ruby on Rails, Facebook API, </a:t>
            </a:r>
            <a:r>
              <a:rPr lang="en-US" dirty="0" err="1" smtClean="0"/>
              <a:t>ect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43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5122" name="Picture 2" descr="C:\Users\Michael\Desktop\Team Lasso Capstone Gantt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199"/>
            <a:ext cx="8458201" cy="512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1600200"/>
            <a:ext cx="3136392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34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Products</a:t>
            </a:r>
            <a:endParaRPr lang="en-US" dirty="0"/>
          </a:p>
        </p:txBody>
      </p:sp>
      <p:pic>
        <p:nvPicPr>
          <p:cNvPr id="2050" name="Picture 2" descr="C:\Users\Whisperingeye\Desktop\facebook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175" y="3200400"/>
            <a:ext cx="1436674" cy="54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Whisperingeye\Desktop\twitte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24" y="2560558"/>
            <a:ext cx="2210976" cy="41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Whisperingeye\Desktop\Goog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90" y="3886200"/>
            <a:ext cx="168204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chael\Desktop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208" y="4648200"/>
            <a:ext cx="1930609" cy="54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7713253"/>
              </p:ext>
            </p:extLst>
          </p:nvPr>
        </p:nvGraphicFramePr>
        <p:xfrm>
          <a:off x="2438400" y="1752598"/>
          <a:ext cx="5791200" cy="491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990600"/>
                <a:gridCol w="1066800"/>
                <a:gridCol w="1143000"/>
                <a:gridCol w="762000"/>
                <a:gridCol w="1066800"/>
              </a:tblGrid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Free?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User Profiles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Dynamic User Attributes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Messaging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Forums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Blogs/Walls</a:t>
                      </a:r>
                      <a:endParaRPr lang="en-US" sz="1400" dirty="0"/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</a:tr>
              <a:tr h="696686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X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2" descr="C:\Users\Whisperingeye\Desktop\microsoft-exchan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326" y="6099101"/>
            <a:ext cx="1736373" cy="60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hisperingeye\Desktop\lotus-not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4273" y="5410200"/>
            <a:ext cx="561951" cy="55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Whisperingeye\Desktop\imgr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548" y="5419725"/>
            <a:ext cx="1228725" cy="55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35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Global Science and Engineering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applies to many organizations, including GSEP</a:t>
            </a:r>
          </a:p>
          <a:p>
            <a:r>
              <a:rPr lang="en-US" dirty="0" smtClean="0"/>
              <a:t>Dual degree in 5 years</a:t>
            </a:r>
          </a:p>
          <a:p>
            <a:r>
              <a:rPr lang="en-US" dirty="0" smtClean="0"/>
              <a:t>1 year Abroad</a:t>
            </a:r>
          </a:p>
          <a:p>
            <a:r>
              <a:rPr lang="en-US" dirty="0" smtClean="0"/>
              <a:t>300-500 people</a:t>
            </a:r>
          </a:p>
          <a:p>
            <a:r>
              <a:rPr lang="en-US" dirty="0" smtClean="0"/>
              <a:t>Many possible subgroups</a:t>
            </a:r>
          </a:p>
          <a:p>
            <a:r>
              <a:rPr lang="en-US" dirty="0" smtClean="0"/>
              <a:t>Strong need for communication</a:t>
            </a:r>
          </a:p>
        </p:txBody>
      </p:sp>
      <p:pic>
        <p:nvPicPr>
          <p:cNvPr id="1026" name="Picture 2" descr="C:\Users\Whisperingeye\Desktop\gsep-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2575" y="2209800"/>
            <a:ext cx="27908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27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E5B1FD0-1F9E-4751-B1D7-0DCD93FC73B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 descr="C:\Users\Michael\Desktop\6AaBXMvGSq8IexTd0unDaBe_HHgqrP1eEpl8Wp9ZHQKabEl7hKwlTtfs2-gknx4E2wmVMEA_N3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1056"/>
            <a:ext cx="7620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04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">
      <a:dk1>
        <a:srgbClr val="2A1501"/>
      </a:dk1>
      <a:lt1>
        <a:srgbClr val="F2F2F2"/>
      </a:lt1>
      <a:dk2>
        <a:srgbClr val="2A1501"/>
      </a:dk2>
      <a:lt2>
        <a:srgbClr val="D9D9D9"/>
      </a:lt2>
      <a:accent1>
        <a:srgbClr val="AD5A23"/>
      </a:accent1>
      <a:accent2>
        <a:srgbClr val="8C2B2B"/>
      </a:accent2>
      <a:accent3>
        <a:srgbClr val="184693"/>
      </a:accent3>
      <a:accent4>
        <a:srgbClr val="2A1501"/>
      </a:accent4>
      <a:accent5>
        <a:srgbClr val="2A1501"/>
      </a:accent5>
      <a:accent6>
        <a:srgbClr val="2A1501"/>
      </a:accent6>
      <a:hlink>
        <a:srgbClr val="2A1501"/>
      </a:hlink>
      <a:folHlink>
        <a:srgbClr val="2A15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2543</TotalTime>
  <Words>968</Words>
  <Application>Microsoft Office PowerPoint</Application>
  <PresentationFormat>On-screen Show (4:3)</PresentationFormat>
  <Paragraphs>391</Paragraphs>
  <Slides>61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Median</vt:lpstr>
      <vt:lpstr>Slide 1</vt:lpstr>
      <vt:lpstr>Team Lasso</vt:lpstr>
      <vt:lpstr>Outline</vt:lpstr>
      <vt:lpstr>Grouping Overview</vt:lpstr>
      <vt:lpstr>General Requirements</vt:lpstr>
      <vt:lpstr>Other Products</vt:lpstr>
      <vt:lpstr>Other Products</vt:lpstr>
      <vt:lpstr>Global Science and Engineering Program</vt:lpstr>
      <vt:lpstr>Solution Overview</vt:lpstr>
      <vt:lpstr>Solution – Group Wrangler</vt:lpstr>
      <vt:lpstr>Functional Specifications</vt:lpstr>
      <vt:lpstr>Generic User Functional Specifications</vt:lpstr>
      <vt:lpstr>Admin Functional Specifications</vt:lpstr>
      <vt:lpstr>Implementation Constraints</vt:lpstr>
      <vt:lpstr>Architecture Overview</vt:lpstr>
      <vt:lpstr>Functional Modules</vt:lpstr>
      <vt:lpstr>Slide 17</vt:lpstr>
      <vt:lpstr>Slide 18</vt:lpstr>
      <vt:lpstr>Slide 19</vt:lpstr>
      <vt:lpstr>Implementation Overview</vt:lpstr>
      <vt:lpstr>Initial Setup</vt:lpstr>
      <vt:lpstr>Initial Setup Part 1 – Attribute Setup</vt:lpstr>
      <vt:lpstr>Initial Setup Part 1 – Group Creation</vt:lpstr>
      <vt:lpstr>Initial Setup Part 2 – User Creation</vt:lpstr>
      <vt:lpstr>Initial Setup Part 2 - User Blog Update</vt:lpstr>
      <vt:lpstr>Initial Setup Part 3 – Automated Grouping</vt:lpstr>
      <vt:lpstr>Group Tools </vt:lpstr>
      <vt:lpstr>Group Tools - Analysis</vt:lpstr>
      <vt:lpstr>Problems and Challenges</vt:lpstr>
      <vt:lpstr>Schedule</vt:lpstr>
      <vt:lpstr>Conclusion</vt:lpstr>
      <vt:lpstr>Schedule</vt:lpstr>
      <vt:lpstr>Google APIs</vt:lpstr>
      <vt:lpstr>Other Products</vt:lpstr>
      <vt:lpstr>Group Management - Analysis Tool</vt:lpstr>
      <vt:lpstr>Conclusion</vt:lpstr>
      <vt:lpstr>Requirements Acquisition</vt:lpstr>
      <vt:lpstr>Outline</vt:lpstr>
      <vt:lpstr>Environmental Requirements</vt:lpstr>
      <vt:lpstr>Non-Functional Requirements</vt:lpstr>
      <vt:lpstr>Risks</vt:lpstr>
      <vt:lpstr>Schedule</vt:lpstr>
      <vt:lpstr>Conclusion</vt:lpstr>
      <vt:lpstr>Group Formation and Management</vt:lpstr>
      <vt:lpstr>Group Formation and Management</vt:lpstr>
      <vt:lpstr>Group Formation and Management</vt:lpstr>
      <vt:lpstr>Group Formation and Management</vt:lpstr>
      <vt:lpstr>Group Formation and Management</vt:lpstr>
      <vt:lpstr>Group Functionality</vt:lpstr>
      <vt:lpstr>Grouping Needs</vt:lpstr>
      <vt:lpstr>Solution Overview</vt:lpstr>
      <vt:lpstr>Manage Account</vt:lpstr>
      <vt:lpstr>View Groups</vt:lpstr>
      <vt:lpstr>Communicate</vt:lpstr>
      <vt:lpstr>Manage Users (Administrator)</vt:lpstr>
      <vt:lpstr>Manage Groups (Administrator)</vt:lpstr>
      <vt:lpstr>Manage Applications</vt:lpstr>
      <vt:lpstr>Risks</vt:lpstr>
      <vt:lpstr>Risks</vt:lpstr>
      <vt:lpstr>Risks</vt:lpstr>
      <vt:lpstr>Schedule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Whisperingeye</dc:creator>
  <cp:lastModifiedBy>Greg</cp:lastModifiedBy>
  <cp:revision>141</cp:revision>
  <dcterms:created xsi:type="dcterms:W3CDTF">2012-10-28T22:07:44Z</dcterms:created>
  <dcterms:modified xsi:type="dcterms:W3CDTF">2013-02-14T08:12:35Z</dcterms:modified>
</cp:coreProperties>
</file>