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44472225" cy="32100838"/>
  <p:kinsoku lang="ja-JP" invalStChars="、。，．・：；？！゛゜ヽヾゝゞ々ー’”）〕］｝〉》」』】°‰′″℃￠％ぁぃぅぇぉっゃゅょゎァィゥェォッャュョヮヵヶ!%),.:;?]}｡｣､･ｧｨｩｪｫｬｭｮｯｰﾞﾟ" invalEndChars="‘“（〔［｛〈《「『【￥＄$([\{｢￡"/>
  <p:defaultTextStyle>
    <a:defPPr>
      <a:defRPr lang="en-US"/>
    </a:defPPr>
    <a:lvl1pPr algn="just" rtl="0" eaLnBrk="0" fontAlgn="base" hangingPunct="0">
      <a:spcBef>
        <a:spcPct val="50000"/>
      </a:spcBef>
      <a:spcAft>
        <a:spcPct val="0"/>
      </a:spcAft>
      <a:defRPr sz="2800" kern="1200">
        <a:solidFill>
          <a:schemeClr val="tx1"/>
        </a:solidFill>
        <a:latin typeface="Helvetica" charset="0"/>
        <a:ea typeface="+mn-ea"/>
        <a:cs typeface="+mn-cs"/>
      </a:defRPr>
    </a:lvl1pPr>
    <a:lvl2pPr marL="457200" algn="just" rtl="0" eaLnBrk="0" fontAlgn="base" hangingPunct="0">
      <a:spcBef>
        <a:spcPct val="50000"/>
      </a:spcBef>
      <a:spcAft>
        <a:spcPct val="0"/>
      </a:spcAft>
      <a:defRPr sz="2800" kern="1200">
        <a:solidFill>
          <a:schemeClr val="tx1"/>
        </a:solidFill>
        <a:latin typeface="Helvetica" charset="0"/>
        <a:ea typeface="+mn-ea"/>
        <a:cs typeface="+mn-cs"/>
      </a:defRPr>
    </a:lvl2pPr>
    <a:lvl3pPr marL="914400" algn="just" rtl="0" eaLnBrk="0" fontAlgn="base" hangingPunct="0">
      <a:spcBef>
        <a:spcPct val="50000"/>
      </a:spcBef>
      <a:spcAft>
        <a:spcPct val="0"/>
      </a:spcAft>
      <a:defRPr sz="2800" kern="1200">
        <a:solidFill>
          <a:schemeClr val="tx1"/>
        </a:solidFill>
        <a:latin typeface="Helvetica" charset="0"/>
        <a:ea typeface="+mn-ea"/>
        <a:cs typeface="+mn-cs"/>
      </a:defRPr>
    </a:lvl3pPr>
    <a:lvl4pPr marL="1371600" algn="just" rtl="0" eaLnBrk="0" fontAlgn="base" hangingPunct="0">
      <a:spcBef>
        <a:spcPct val="50000"/>
      </a:spcBef>
      <a:spcAft>
        <a:spcPct val="0"/>
      </a:spcAft>
      <a:defRPr sz="2800" kern="1200">
        <a:solidFill>
          <a:schemeClr val="tx1"/>
        </a:solidFill>
        <a:latin typeface="Helvetica" charset="0"/>
        <a:ea typeface="+mn-ea"/>
        <a:cs typeface="+mn-cs"/>
      </a:defRPr>
    </a:lvl4pPr>
    <a:lvl5pPr marL="1828800" algn="just" rtl="0" eaLnBrk="0" fontAlgn="base" hangingPunct="0">
      <a:spcBef>
        <a:spcPct val="50000"/>
      </a:spcBef>
      <a:spcAft>
        <a:spcPct val="0"/>
      </a:spcAft>
      <a:defRPr sz="2800" kern="1200">
        <a:solidFill>
          <a:schemeClr val="tx1"/>
        </a:solidFill>
        <a:latin typeface="Helvetica" charset="0"/>
        <a:ea typeface="+mn-ea"/>
        <a:cs typeface="+mn-cs"/>
      </a:defRPr>
    </a:lvl5pPr>
    <a:lvl6pPr marL="2286000" algn="l" defTabSz="914400" rtl="0" eaLnBrk="1" latinLnBrk="0" hangingPunct="1">
      <a:defRPr sz="2800" kern="1200">
        <a:solidFill>
          <a:schemeClr val="tx1"/>
        </a:solidFill>
        <a:latin typeface="Helvetica" charset="0"/>
        <a:ea typeface="+mn-ea"/>
        <a:cs typeface="+mn-cs"/>
      </a:defRPr>
    </a:lvl6pPr>
    <a:lvl7pPr marL="2743200" algn="l" defTabSz="914400" rtl="0" eaLnBrk="1" latinLnBrk="0" hangingPunct="1">
      <a:defRPr sz="2800" kern="1200">
        <a:solidFill>
          <a:schemeClr val="tx1"/>
        </a:solidFill>
        <a:latin typeface="Helvetica" charset="0"/>
        <a:ea typeface="+mn-ea"/>
        <a:cs typeface="+mn-cs"/>
      </a:defRPr>
    </a:lvl7pPr>
    <a:lvl8pPr marL="3200400" algn="l" defTabSz="914400" rtl="0" eaLnBrk="1" latinLnBrk="0" hangingPunct="1">
      <a:defRPr sz="2800" kern="1200">
        <a:solidFill>
          <a:schemeClr val="tx1"/>
        </a:solidFill>
        <a:latin typeface="Helvetica" charset="0"/>
        <a:ea typeface="+mn-ea"/>
        <a:cs typeface="+mn-cs"/>
      </a:defRPr>
    </a:lvl8pPr>
    <a:lvl9pPr marL="3657600" algn="l" defTabSz="914400" rtl="0" eaLnBrk="1" latinLnBrk="0" hangingPunct="1">
      <a:defRPr sz="28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4AC"/>
    <a:srgbClr val="AAD2B1"/>
    <a:srgbClr val="6EB298"/>
    <a:srgbClr val="D6A300"/>
    <a:srgbClr val="FAFD00"/>
    <a:srgbClr val="1500FE"/>
    <a:srgbClr val="FFFFFF"/>
    <a:srgbClr val="1F0AFE"/>
    <a:srgbClr val="1607BD"/>
    <a:srgbClr val="FEE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30" autoAdjust="0"/>
    <p:restoredTop sz="96768" autoAdjust="0"/>
  </p:normalViewPr>
  <p:slideViewPr>
    <p:cSldViewPr>
      <p:cViewPr varScale="1">
        <p:scale>
          <a:sx n="28" d="100"/>
          <a:sy n="28" d="100"/>
        </p:scale>
        <p:origin x="-2094" y="-144"/>
      </p:cViewPr>
      <p:guideLst>
        <p:guide orient="horz" pos="9792"/>
        <p:guide pos="12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20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29447" y="15247408"/>
            <a:ext cx="32613334" cy="14446358"/>
          </a:xfrm>
          <a:prstGeom prst="rect">
            <a:avLst/>
          </a:prstGeom>
          <a:noFill/>
          <a:ln w="12700">
            <a:noFill/>
            <a:miter lim="800000"/>
            <a:headEnd/>
            <a:tailEnd/>
          </a:ln>
          <a:effectLst/>
        </p:spPr>
        <p:txBody>
          <a:bodyPr vert="horz" wrap="square" lIns="405003" tIns="201152" rIns="405003" bIns="2011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5" name="Rectangle 3"/>
          <p:cNvSpPr>
            <a:spLocks noGrp="1" noRot="1" noChangeAspect="1" noChangeArrowheads="1" noTextEdit="1"/>
          </p:cNvSpPr>
          <p:nvPr>
            <p:ph type="sldImg" idx="2"/>
          </p:nvPr>
        </p:nvSpPr>
        <p:spPr bwMode="auto">
          <a:xfrm>
            <a:off x="13458825" y="1651000"/>
            <a:ext cx="17556163" cy="135683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549245309"/>
      </p:ext>
    </p:extLst>
  </p:cSld>
  <p:clrMap bg1="lt1" tx1="dk1" bg2="lt2" tx2="dk2" accent1="accent1" accent2="accent2" accent3="accent3" accent4="accent4" accent5="accent5" accent6="accent6" hlink="hlink" folHlink="folHlink"/>
  <p:notesStyle>
    <a:lvl1pPr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1pPr>
    <a:lvl2pPr marL="2339975"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2pPr>
    <a:lvl3pPr marL="4675188"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3pPr>
    <a:lvl4pPr marL="7015163"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4pPr>
    <a:lvl5pPr marL="9353550"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noFill/>
          <a:ln w="9525"/>
        </p:spPr>
        <p:txBody>
          <a:bodyPr/>
          <a:lstStyle/>
          <a:p>
            <a:pPr defTabSz="3986580"/>
            <a:endParaRPr lang="en-US" dirty="0" smtClean="0"/>
          </a:p>
        </p:txBody>
      </p:sp>
      <p:sp>
        <p:nvSpPr>
          <p:cNvPr id="4099" name="Rectangle 3"/>
          <p:cNvSpPr>
            <a:spLocks noGrp="1" noRot="1" noChangeAspect="1" noChangeArrowheads="1" noTextEdit="1"/>
          </p:cNvSpPr>
          <p:nvPr>
            <p:ph type="sldImg"/>
          </p:nvPr>
        </p:nvSpPr>
        <p:spPr>
          <a:xfrm>
            <a:off x="13458825" y="1651000"/>
            <a:ext cx="17556163" cy="13568363"/>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3" y="9658353"/>
            <a:ext cx="34197396"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4750" y="17618075"/>
            <a:ext cx="28164102"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606" y="2763838"/>
            <a:ext cx="8549349" cy="2487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648" y="2763838"/>
            <a:ext cx="25511257" cy="2487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91"/>
            <a:ext cx="34198852"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8852"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648" y="8980488"/>
            <a:ext cx="17030303"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86650" y="8980488"/>
            <a:ext cx="17030304"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099" y="1244600"/>
            <a:ext cx="36211404"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099" y="6959603"/>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099"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403" y="6959603"/>
            <a:ext cx="17784101"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8403" y="9859963"/>
            <a:ext cx="17784101"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099" y="1238253"/>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802" y="1238253"/>
            <a:ext cx="22491701"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099"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5" y="21763041"/>
            <a:ext cx="24140451"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5775" y="2778128"/>
            <a:ext cx="24140451"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5775" y="24331613"/>
            <a:ext cx="24140451"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16648" y="2763838"/>
            <a:ext cx="34200306" cy="5181600"/>
          </a:xfrm>
          <a:prstGeom prst="rect">
            <a:avLst/>
          </a:prstGeom>
          <a:noFill/>
          <a:ln w="12700">
            <a:noFill/>
            <a:miter lim="800000"/>
            <a:headEnd/>
            <a:tailEnd/>
          </a:ln>
        </p:spPr>
        <p:txBody>
          <a:bodyPr vert="horz" wrap="square" lIns="441325" tIns="220662" rIns="441325" bIns="22066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016648" y="8980488"/>
            <a:ext cx="34200306" cy="18654712"/>
          </a:xfrm>
          <a:prstGeom prst="rect">
            <a:avLst/>
          </a:prstGeom>
          <a:noFill/>
          <a:ln w="12700">
            <a:noFill/>
            <a:miter lim="800000"/>
            <a:headEnd/>
            <a:tailEnd/>
          </a:ln>
        </p:spPr>
        <p:txBody>
          <a:bodyPr vert="horz" wrap="square" lIns="441325" tIns="220662" rIns="441325" bIns="220662" numCol="1" anchor="t" anchorCtr="0" compatLnSpc="1">
            <a:prstTxWarp prst="textNoShape">
              <a:avLst/>
            </a:prstTxWarp>
          </a:bodyPr>
          <a:lstStyle/>
          <a:p>
            <a:pPr lvl="0"/>
            <a:r>
              <a:rPr lang="en-US" smtClean="0"/>
              <a:t>Click to edit Master text styles		the next one		</a:t>
            </a:r>
          </a:p>
          <a:p>
            <a:pPr lvl="0"/>
            <a:r>
              <a:rPr lang="en-US" smtClean="0"/>
              <a:t>		m		m		m		m									</a:t>
            </a:r>
          </a:p>
          <a:p>
            <a:pPr lvl="0"/>
            <a:r>
              <a:rPr lang="en-US" smtClean="0"/>
              <a:t>									</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defRPr sz="5400">
          <a:solidFill>
            <a:schemeClr val="tx1"/>
          </a:solidFill>
          <a:latin typeface="+mn-lt"/>
          <a:ea typeface="+mn-ea"/>
          <a:cs typeface="+mn-cs"/>
        </a:defRPr>
      </a:lvl1pPr>
      <a:lvl2pPr marL="3565525" indent="-1371600" algn="l" defTabSz="4389438" rtl="0" eaLnBrk="0" fontAlgn="base" hangingPunct="0">
        <a:spcBef>
          <a:spcPct val="20000"/>
        </a:spcBef>
        <a:spcAft>
          <a:spcPct val="0"/>
        </a:spcAft>
        <a:buSzPct val="100000"/>
        <a:buChar char="–"/>
        <a:defRPr sz="13400">
          <a:solidFill>
            <a:schemeClr val="tx1"/>
          </a:solidFill>
          <a:latin typeface="+mn-lt"/>
        </a:defRPr>
      </a:lvl2pPr>
      <a:lvl3pPr marL="5486400" indent="-1096963" algn="l" defTabSz="4389438" rtl="0" eaLnBrk="0" fontAlgn="base" hangingPunct="0">
        <a:spcBef>
          <a:spcPct val="20000"/>
        </a:spcBef>
        <a:spcAft>
          <a:spcPct val="0"/>
        </a:spcAft>
        <a:buSzPct val="100000"/>
        <a:buChar char="•"/>
        <a:defRPr sz="11500">
          <a:solidFill>
            <a:schemeClr val="tx1"/>
          </a:solidFill>
          <a:latin typeface="+mn-lt"/>
        </a:defRPr>
      </a:lvl3pPr>
      <a:lvl4pPr marL="7680325" indent="-1096963" algn="l" defTabSz="4389438" rtl="0" eaLnBrk="0" fontAlgn="base" hangingPunct="0">
        <a:spcBef>
          <a:spcPct val="20000"/>
        </a:spcBef>
        <a:spcAft>
          <a:spcPct val="0"/>
        </a:spcAft>
        <a:buSzPct val="100000"/>
        <a:buChar char="–"/>
        <a:defRPr sz="9600">
          <a:solidFill>
            <a:schemeClr val="tx1"/>
          </a:solidFill>
          <a:latin typeface="+mn-lt"/>
        </a:defRPr>
      </a:lvl4pPr>
      <a:lvl5pPr marL="9875838" indent="-1096963" algn="l" defTabSz="4389438" rtl="0" eaLnBrk="0" fontAlgn="base" hangingPunct="0">
        <a:spcBef>
          <a:spcPct val="20000"/>
        </a:spcBef>
        <a:spcAft>
          <a:spcPct val="0"/>
        </a:spcAft>
        <a:buSzPct val="100000"/>
        <a:buChar char="•"/>
        <a:defRPr sz="9600">
          <a:solidFill>
            <a:schemeClr val="tx1"/>
          </a:solidFill>
          <a:latin typeface="+mn-lt"/>
        </a:defRPr>
      </a:lvl5pPr>
      <a:lvl6pPr marL="10333038" indent="-1096963" algn="l" defTabSz="4389438" rtl="0" eaLnBrk="0" fontAlgn="base" hangingPunct="0">
        <a:spcBef>
          <a:spcPct val="20000"/>
        </a:spcBef>
        <a:spcAft>
          <a:spcPct val="0"/>
        </a:spcAft>
        <a:buSzPct val="100000"/>
        <a:buChar char="•"/>
        <a:defRPr sz="9600">
          <a:solidFill>
            <a:schemeClr val="tx1"/>
          </a:solidFill>
          <a:latin typeface="+mn-lt"/>
        </a:defRPr>
      </a:lvl6pPr>
      <a:lvl7pPr marL="10790238" indent="-1096963" algn="l" defTabSz="4389438" rtl="0" eaLnBrk="0" fontAlgn="base" hangingPunct="0">
        <a:spcBef>
          <a:spcPct val="20000"/>
        </a:spcBef>
        <a:spcAft>
          <a:spcPct val="0"/>
        </a:spcAft>
        <a:buSzPct val="100000"/>
        <a:buChar char="•"/>
        <a:defRPr sz="9600">
          <a:solidFill>
            <a:schemeClr val="tx1"/>
          </a:solidFill>
          <a:latin typeface="+mn-lt"/>
        </a:defRPr>
      </a:lvl7pPr>
      <a:lvl8pPr marL="11247438" indent="-1096963" algn="l" defTabSz="4389438" rtl="0" eaLnBrk="0" fontAlgn="base" hangingPunct="0">
        <a:spcBef>
          <a:spcPct val="20000"/>
        </a:spcBef>
        <a:spcAft>
          <a:spcPct val="0"/>
        </a:spcAft>
        <a:buSzPct val="100000"/>
        <a:buChar char="•"/>
        <a:defRPr sz="9600">
          <a:solidFill>
            <a:schemeClr val="tx1"/>
          </a:solidFill>
          <a:latin typeface="+mn-lt"/>
        </a:defRPr>
      </a:lvl8pPr>
      <a:lvl9pPr marL="11704638" indent="-1096963" algn="l" defTabSz="4389438" rtl="0" eaLnBrk="0" fontAlgn="base" hangingPunct="0">
        <a:spcBef>
          <a:spcPct val="20000"/>
        </a:spcBef>
        <a:spcAft>
          <a:spcPct val="0"/>
        </a:spcAft>
        <a:buSzPct val="100000"/>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4500526" y="3981271"/>
            <a:ext cx="30972198" cy="1200329"/>
          </a:xfrm>
          <a:prstGeom prst="rect">
            <a:avLst/>
          </a:prstGeom>
          <a:noFill/>
        </p:spPr>
        <p:txBody>
          <a:bodyPr wrap="square" rtlCol="0">
            <a:spAutoFit/>
          </a:bodyPr>
          <a:lstStyle/>
          <a:p>
            <a:pPr algn="ctr"/>
            <a:r>
              <a:rPr lang="en-US" sz="7200" b="1" dirty="0" smtClean="0">
                <a:latin typeface="Calibri" pitchFamily="34" charset="0"/>
              </a:rPr>
              <a:t>     Melissa Armstrong – Sponsor              Dr. Eck </a:t>
            </a:r>
            <a:r>
              <a:rPr lang="en-US" sz="7200" b="1" dirty="0" err="1" smtClean="0">
                <a:latin typeface="Calibri" pitchFamily="34" charset="0"/>
              </a:rPr>
              <a:t>Doerry</a:t>
            </a:r>
            <a:r>
              <a:rPr lang="en-US" sz="7200" b="1" dirty="0" smtClean="0">
                <a:latin typeface="Calibri" pitchFamily="34" charset="0"/>
              </a:rPr>
              <a:t> – Mentor</a:t>
            </a:r>
            <a:endParaRPr lang="en-US" sz="7200" b="1" dirty="0">
              <a:latin typeface="Calibri" pitchFamily="34" charset="0"/>
            </a:endParaRPr>
          </a:p>
        </p:txBody>
      </p:sp>
      <p:sp>
        <p:nvSpPr>
          <p:cNvPr id="1031" name="Rectangle 7"/>
          <p:cNvSpPr>
            <a:spLocks noChangeArrowheads="1"/>
          </p:cNvSpPr>
          <p:nvPr/>
        </p:nvSpPr>
        <p:spPr bwMode="auto">
          <a:xfrm>
            <a:off x="4720696" y="4678363"/>
            <a:ext cx="1266031" cy="1238250"/>
          </a:xfrm>
          <a:prstGeom prst="rect">
            <a:avLst/>
          </a:prstGeom>
          <a:noFill/>
          <a:ln w="12700">
            <a:noFill/>
            <a:miter lim="800000"/>
            <a:headEnd/>
            <a:tailEnd/>
          </a:ln>
        </p:spPr>
        <p:txBody>
          <a:bodyPr wrap="none" anchor="ctr"/>
          <a:lstStyle/>
          <a:p>
            <a:endParaRPr lang="en-US"/>
          </a:p>
        </p:txBody>
      </p:sp>
      <p:pic>
        <p:nvPicPr>
          <p:cNvPr id="52" name="Picture 51" descr="NAU_PrimV_CEFNS_2C.png"/>
          <p:cNvPicPr>
            <a:picLocks noChangeAspect="1"/>
          </p:cNvPicPr>
          <p:nvPr/>
        </p:nvPicPr>
        <p:blipFill>
          <a:blip r:embed="rId3" cstate="print"/>
          <a:stretch>
            <a:fillRect/>
          </a:stretch>
        </p:blipFill>
        <p:spPr>
          <a:xfrm>
            <a:off x="305776" y="304800"/>
            <a:ext cx="3199424" cy="5791200"/>
          </a:xfrm>
          <a:prstGeom prst="rect">
            <a:avLst/>
          </a:prstGeom>
        </p:spPr>
      </p:pic>
      <p:pic>
        <p:nvPicPr>
          <p:cNvPr id="3" name="Picture 5" descr="D:\Documents\Group Wrangler\Photoshop Resources\Group Wrangler Large 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9472" y="152400"/>
            <a:ext cx="4595528" cy="617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Documents\Group Wrangler\Photoshop Resources\GSEP-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6657039"/>
            <a:ext cx="292457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D:\Documents\Group Wrangler\Photoshop Resources\Group Wrangler Large Ti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0463" y="76200"/>
            <a:ext cx="19972324" cy="25927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00526" y="2762071"/>
            <a:ext cx="30972198" cy="1200329"/>
          </a:xfrm>
          <a:prstGeom prst="rect">
            <a:avLst/>
          </a:prstGeom>
          <a:noFill/>
        </p:spPr>
        <p:txBody>
          <a:bodyPr wrap="square" rtlCol="0">
            <a:spAutoFit/>
          </a:bodyPr>
          <a:lstStyle/>
          <a:p>
            <a:pPr algn="ctr"/>
            <a:r>
              <a:rPr lang="en-US" sz="7200" b="1" dirty="0" smtClean="0">
                <a:latin typeface="Calibri" pitchFamily="34" charset="0"/>
              </a:rPr>
              <a:t>     Greg </a:t>
            </a:r>
            <a:r>
              <a:rPr lang="en-US" sz="7200" b="1" dirty="0" err="1" smtClean="0">
                <a:latin typeface="Calibri" pitchFamily="34" charset="0"/>
              </a:rPr>
              <a:t>Andolshek</a:t>
            </a:r>
            <a:r>
              <a:rPr lang="en-US" sz="7200" b="1" dirty="0" smtClean="0">
                <a:latin typeface="Calibri" pitchFamily="34" charset="0"/>
              </a:rPr>
              <a:t>              Alex Koch              Michael McCormick</a:t>
            </a:r>
            <a:endParaRPr lang="en-US" sz="7200" b="1" dirty="0">
              <a:latin typeface="Calibri" pitchFamily="34" charset="0"/>
            </a:endParaRPr>
          </a:p>
        </p:txBody>
      </p:sp>
      <p:pic>
        <p:nvPicPr>
          <p:cNvPr id="10" name="Picture 10" descr="D:\Documents\Group Wrangler\Photoshop Resources\Greg Andolshe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28513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D:\Documents\Group Wrangler\Photoshop Resources\Alex Ko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87800" y="28513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D:\Documents\Group Wrangler\Photoshop Resources\doerr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17000" y="411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ocuments\Group Wrangler\Photoshop Resources\michae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241000" y="2851329"/>
            <a:ext cx="92363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Documents\Group Wrangler\Photoshop Resources\melissa_armstrong_reduce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0" y="411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500526" y="5124271"/>
            <a:ext cx="30972198" cy="1200329"/>
          </a:xfrm>
          <a:prstGeom prst="rect">
            <a:avLst/>
          </a:prstGeom>
          <a:noFill/>
        </p:spPr>
        <p:txBody>
          <a:bodyPr wrap="square" rtlCol="0">
            <a:spAutoFit/>
          </a:bodyPr>
          <a:lstStyle/>
          <a:p>
            <a:pPr algn="ctr"/>
            <a:r>
              <a:rPr lang="en-US" sz="7200" b="1" dirty="0" smtClean="0">
                <a:solidFill>
                  <a:schemeClr val="bg1">
                    <a:lumMod val="65000"/>
                  </a:schemeClr>
                </a:solidFill>
                <a:latin typeface="Calibri" pitchFamily="34" charset="0"/>
              </a:rPr>
              <a:t>Department of Computer Science</a:t>
            </a:r>
            <a:endParaRPr lang="en-US" sz="7200" b="1" dirty="0">
              <a:solidFill>
                <a:schemeClr val="bg1">
                  <a:lumMod val="65000"/>
                </a:schemeClr>
              </a:solidFill>
              <a:latin typeface="Calibri" pitchFamily="34" charset="0"/>
            </a:endParaRPr>
          </a:p>
        </p:txBody>
      </p:sp>
      <p:sp>
        <p:nvSpPr>
          <p:cNvPr id="77" name="TextBox 76"/>
          <p:cNvSpPr txBox="1"/>
          <p:nvPr/>
        </p:nvSpPr>
        <p:spPr>
          <a:xfrm>
            <a:off x="10972800" y="6553200"/>
            <a:ext cx="18288000" cy="1200329"/>
          </a:xfrm>
          <a:prstGeom prst="rect">
            <a:avLst/>
          </a:prstGeom>
          <a:solidFill>
            <a:schemeClr val="accent2"/>
          </a:solidFill>
        </p:spPr>
        <p:txBody>
          <a:bodyPr wrap="square" rtlCol="0">
            <a:spAutoFit/>
          </a:bodyPr>
          <a:lstStyle/>
          <a:p>
            <a:pPr algn="ctr"/>
            <a:r>
              <a:rPr lang="en-US" sz="7200" b="1" dirty="0" smtClean="0">
                <a:solidFill>
                  <a:schemeClr val="bg1"/>
                </a:solidFill>
                <a:latin typeface="Calibri" pitchFamily="34" charset="0"/>
              </a:rPr>
              <a:t>Solution</a:t>
            </a:r>
            <a:endParaRPr lang="en-US" sz="7200" b="1" dirty="0">
              <a:solidFill>
                <a:schemeClr val="bg1"/>
              </a:solidFill>
              <a:latin typeface="Calibri" pitchFamily="34" charset="0"/>
            </a:endParaRPr>
          </a:p>
        </p:txBody>
      </p:sp>
      <p:sp>
        <p:nvSpPr>
          <p:cNvPr id="79" name="TextBox 78"/>
          <p:cNvSpPr txBox="1"/>
          <p:nvPr/>
        </p:nvSpPr>
        <p:spPr>
          <a:xfrm>
            <a:off x="533400" y="6553200"/>
            <a:ext cx="10058400" cy="1200329"/>
          </a:xfrm>
          <a:prstGeom prst="rect">
            <a:avLst/>
          </a:prstGeom>
          <a:solidFill>
            <a:schemeClr val="accent3"/>
          </a:solidFill>
        </p:spPr>
        <p:txBody>
          <a:bodyPr wrap="square" rtlCol="0">
            <a:spAutoFit/>
          </a:bodyPr>
          <a:lstStyle/>
          <a:p>
            <a:pPr algn="ctr"/>
            <a:r>
              <a:rPr lang="en-US" sz="7200" b="1" dirty="0" smtClean="0">
                <a:solidFill>
                  <a:schemeClr val="bg1"/>
                </a:solidFill>
                <a:latin typeface="Calibri" pitchFamily="34" charset="0"/>
              </a:rPr>
              <a:t>Problem</a:t>
            </a:r>
            <a:endParaRPr lang="en-US" sz="7200" b="1" dirty="0">
              <a:solidFill>
                <a:schemeClr val="bg1"/>
              </a:solidFill>
              <a:latin typeface="Calibri" pitchFamily="34" charset="0"/>
            </a:endParaRPr>
          </a:p>
        </p:txBody>
      </p:sp>
      <p:sp>
        <p:nvSpPr>
          <p:cNvPr id="80" name="TextBox 79"/>
          <p:cNvSpPr txBox="1"/>
          <p:nvPr/>
        </p:nvSpPr>
        <p:spPr>
          <a:xfrm>
            <a:off x="29641800" y="6553200"/>
            <a:ext cx="10058400" cy="1200329"/>
          </a:xfrm>
          <a:prstGeom prst="rect">
            <a:avLst/>
          </a:prstGeom>
          <a:solidFill>
            <a:schemeClr val="accent1"/>
          </a:solidFill>
        </p:spPr>
        <p:txBody>
          <a:bodyPr wrap="square" rtlCol="0">
            <a:spAutoFit/>
          </a:bodyPr>
          <a:lstStyle/>
          <a:p>
            <a:pPr algn="ctr"/>
            <a:r>
              <a:rPr lang="en-US" sz="7200" b="1" dirty="0" smtClean="0">
                <a:solidFill>
                  <a:schemeClr val="bg1"/>
                </a:solidFill>
                <a:latin typeface="Calibri" pitchFamily="34" charset="0"/>
              </a:rPr>
              <a:t>Design</a:t>
            </a:r>
            <a:endParaRPr lang="en-US" sz="7200" b="1" dirty="0">
              <a:solidFill>
                <a:schemeClr val="bg1"/>
              </a:solidFill>
              <a:latin typeface="Calibri" pitchFamily="34" charset="0"/>
            </a:endParaRPr>
          </a:p>
        </p:txBody>
      </p:sp>
      <p:sp>
        <p:nvSpPr>
          <p:cNvPr id="22" name="TextBox 21"/>
          <p:cNvSpPr txBox="1"/>
          <p:nvPr/>
        </p:nvSpPr>
        <p:spPr>
          <a:xfrm>
            <a:off x="10972799" y="10515600"/>
            <a:ext cx="18288001" cy="769441"/>
          </a:xfrm>
          <a:prstGeom prst="rect">
            <a:avLst/>
          </a:prstGeom>
          <a:solidFill>
            <a:schemeClr val="accent2">
              <a:lumMod val="20000"/>
              <a:lumOff val="80000"/>
            </a:schemeClr>
          </a:solidFill>
        </p:spPr>
        <p:txBody>
          <a:bodyPr wrap="square" rtlCol="0">
            <a:spAutoFit/>
          </a:bodyPr>
          <a:lstStyle/>
          <a:p>
            <a:pPr algn="ctr"/>
            <a:r>
              <a:rPr lang="en-US" sz="4400" b="1" dirty="0" smtClean="0">
                <a:latin typeface="Calibri" pitchFamily="34" charset="0"/>
              </a:rPr>
              <a:t>User </a:t>
            </a:r>
            <a:r>
              <a:rPr lang="en-US" sz="4400" b="1" dirty="0" smtClean="0">
                <a:latin typeface="Calibri" pitchFamily="34" charset="0"/>
              </a:rPr>
              <a:t>Profile</a:t>
            </a:r>
            <a:endParaRPr lang="en-US" sz="4400" b="1" dirty="0">
              <a:latin typeface="Calibri" pitchFamily="34" charset="0"/>
            </a:endParaRPr>
          </a:p>
        </p:txBody>
      </p:sp>
      <p:sp>
        <p:nvSpPr>
          <p:cNvPr id="91" name="TextBox 90"/>
          <p:cNvSpPr txBox="1"/>
          <p:nvPr/>
        </p:nvSpPr>
        <p:spPr>
          <a:xfrm>
            <a:off x="10972801" y="24384000"/>
            <a:ext cx="18288000" cy="769441"/>
          </a:xfrm>
          <a:prstGeom prst="rect">
            <a:avLst/>
          </a:prstGeom>
          <a:solidFill>
            <a:schemeClr val="accent2">
              <a:lumMod val="20000"/>
              <a:lumOff val="80000"/>
            </a:schemeClr>
          </a:solidFill>
        </p:spPr>
        <p:txBody>
          <a:bodyPr wrap="square" rtlCol="0">
            <a:spAutoFit/>
          </a:bodyPr>
          <a:lstStyle/>
          <a:p>
            <a:pPr algn="ctr"/>
            <a:r>
              <a:rPr lang="en-US" sz="4400" b="1" dirty="0" smtClean="0">
                <a:latin typeface="Calibri" pitchFamily="34" charset="0"/>
              </a:rPr>
              <a:t>Analysis </a:t>
            </a:r>
            <a:r>
              <a:rPr lang="en-US" sz="4400" b="1" dirty="0" smtClean="0">
                <a:latin typeface="Calibri" pitchFamily="34" charset="0"/>
              </a:rPr>
              <a:t>Tool</a:t>
            </a:r>
            <a:endParaRPr lang="en-US" sz="4400" b="1" dirty="0">
              <a:latin typeface="Calibri" pitchFamily="34" charset="0"/>
            </a:endParaRPr>
          </a:p>
        </p:txBody>
      </p:sp>
      <p:sp>
        <p:nvSpPr>
          <p:cNvPr id="92" name="TextBox 91"/>
          <p:cNvSpPr txBox="1"/>
          <p:nvPr/>
        </p:nvSpPr>
        <p:spPr>
          <a:xfrm>
            <a:off x="10972800" y="17449800"/>
            <a:ext cx="18288000" cy="769441"/>
          </a:xfrm>
          <a:prstGeom prst="rect">
            <a:avLst/>
          </a:prstGeom>
          <a:solidFill>
            <a:schemeClr val="accent2">
              <a:lumMod val="20000"/>
              <a:lumOff val="80000"/>
            </a:schemeClr>
          </a:solidFill>
        </p:spPr>
        <p:txBody>
          <a:bodyPr wrap="square" rtlCol="0">
            <a:spAutoFit/>
          </a:bodyPr>
          <a:lstStyle/>
          <a:p>
            <a:pPr algn="ctr"/>
            <a:r>
              <a:rPr lang="en-US" sz="4400" b="1" dirty="0" smtClean="0">
                <a:latin typeface="Calibri" pitchFamily="34" charset="0"/>
              </a:rPr>
              <a:t>Group </a:t>
            </a:r>
            <a:r>
              <a:rPr lang="en-US" sz="4400" b="1" dirty="0" smtClean="0">
                <a:latin typeface="Calibri" pitchFamily="34" charset="0"/>
              </a:rPr>
              <a:t>Profile</a:t>
            </a:r>
            <a:endParaRPr lang="en-US" sz="4400" b="1" dirty="0">
              <a:latin typeface="Calibri" pitchFamily="34" charset="0"/>
            </a:endParaRPr>
          </a:p>
        </p:txBody>
      </p:sp>
      <p:sp>
        <p:nvSpPr>
          <p:cNvPr id="93" name="TextBox 92"/>
          <p:cNvSpPr txBox="1"/>
          <p:nvPr/>
        </p:nvSpPr>
        <p:spPr>
          <a:xfrm>
            <a:off x="533400" y="15925800"/>
            <a:ext cx="10058400" cy="769441"/>
          </a:xfrm>
          <a:prstGeom prst="rect">
            <a:avLst/>
          </a:prstGeom>
          <a:solidFill>
            <a:schemeClr val="accent3">
              <a:lumMod val="20000"/>
              <a:lumOff val="80000"/>
            </a:schemeClr>
          </a:solidFill>
        </p:spPr>
        <p:txBody>
          <a:bodyPr wrap="square" rtlCol="0">
            <a:spAutoFit/>
          </a:bodyPr>
          <a:lstStyle/>
          <a:p>
            <a:pPr algn="ctr"/>
            <a:r>
              <a:rPr lang="en-US" sz="4400" b="1" dirty="0" smtClean="0">
                <a:latin typeface="Calibri" pitchFamily="34" charset="0"/>
              </a:rPr>
              <a:t>Global Science and Engineering Program</a:t>
            </a:r>
            <a:endParaRPr lang="en-US" sz="4400" b="1" dirty="0">
              <a:latin typeface="Calibri" pitchFamily="34" charset="0"/>
            </a:endParaRPr>
          </a:p>
        </p:txBody>
      </p:sp>
      <p:sp>
        <p:nvSpPr>
          <p:cNvPr id="94" name="TextBox 93"/>
          <p:cNvSpPr txBox="1"/>
          <p:nvPr/>
        </p:nvSpPr>
        <p:spPr>
          <a:xfrm>
            <a:off x="29641800" y="10210800"/>
            <a:ext cx="10058400" cy="769441"/>
          </a:xfrm>
          <a:prstGeom prst="rect">
            <a:avLst/>
          </a:prstGeom>
          <a:solidFill>
            <a:schemeClr val="accent1">
              <a:lumMod val="20000"/>
              <a:lumOff val="80000"/>
            </a:schemeClr>
          </a:solidFill>
        </p:spPr>
        <p:txBody>
          <a:bodyPr wrap="square" rtlCol="0">
            <a:spAutoFit/>
          </a:bodyPr>
          <a:lstStyle/>
          <a:p>
            <a:pPr algn="ctr"/>
            <a:r>
              <a:rPr lang="en-US" sz="4400" b="1" dirty="0" smtClean="0">
                <a:latin typeface="Calibri" pitchFamily="34" charset="0"/>
              </a:rPr>
              <a:t>Architecture</a:t>
            </a:r>
            <a:endParaRPr lang="en-US" sz="4400" b="1" dirty="0">
              <a:latin typeface="Calibri" pitchFamily="34" charset="0"/>
            </a:endParaRPr>
          </a:p>
        </p:txBody>
      </p:sp>
      <p:sp>
        <p:nvSpPr>
          <p:cNvPr id="95" name="TextBox 94"/>
          <p:cNvSpPr txBox="1"/>
          <p:nvPr/>
        </p:nvSpPr>
        <p:spPr>
          <a:xfrm>
            <a:off x="10972799" y="18989651"/>
            <a:ext cx="9013825" cy="4278094"/>
          </a:xfrm>
          <a:prstGeom prst="rect">
            <a:avLst/>
          </a:prstGeom>
          <a:noFill/>
        </p:spPr>
        <p:txBody>
          <a:bodyPr wrap="square" rtlCol="0">
            <a:spAutoFit/>
          </a:bodyPr>
          <a:lstStyle/>
          <a:p>
            <a:pPr marL="914400" lvl="1" indent="-457200">
              <a:buFont typeface="Arial" pitchFamily="34" charset="0"/>
              <a:buChar char="•"/>
            </a:pPr>
            <a:r>
              <a:rPr lang="en-US" sz="3200" b="1" dirty="0" smtClean="0">
                <a:latin typeface="Calibri" pitchFamily="34" charset="0"/>
              </a:rPr>
              <a:t>Display basic group information</a:t>
            </a:r>
          </a:p>
          <a:p>
            <a:pPr marL="914400" lvl="1" indent="-457200">
              <a:buFont typeface="Arial" pitchFamily="34" charset="0"/>
              <a:buChar char="•"/>
            </a:pPr>
            <a:r>
              <a:rPr lang="en-US" sz="3200" b="1" dirty="0" smtClean="0">
                <a:latin typeface="Calibri" pitchFamily="34" charset="0"/>
              </a:rPr>
              <a:t>Post to group announcements</a:t>
            </a:r>
          </a:p>
          <a:p>
            <a:pPr marL="914400" lvl="1" indent="-457200">
              <a:buFont typeface="Arial" pitchFamily="34" charset="0"/>
              <a:buChar char="•"/>
            </a:pPr>
            <a:r>
              <a:rPr lang="en-US" sz="3200" b="1" dirty="0" smtClean="0">
                <a:latin typeface="Calibri" pitchFamily="34" charset="0"/>
              </a:rPr>
              <a:t>Manage group’s members</a:t>
            </a:r>
          </a:p>
          <a:p>
            <a:pPr marL="914400" lvl="1" indent="-457200">
              <a:buFont typeface="Arial" pitchFamily="34" charset="0"/>
              <a:buChar char="•"/>
            </a:pPr>
            <a:r>
              <a:rPr lang="en-US" sz="3200" b="1" dirty="0" smtClean="0">
                <a:latin typeface="Calibri" pitchFamily="34" charset="0"/>
              </a:rPr>
              <a:t>Define group rules for automated grouping</a:t>
            </a:r>
          </a:p>
          <a:p>
            <a:pPr marL="914400" lvl="1" indent="-457200">
              <a:buFont typeface="Arial" pitchFamily="34" charset="0"/>
              <a:buChar char="•"/>
            </a:pPr>
            <a:r>
              <a:rPr lang="en-US" sz="3200" b="1" dirty="0" smtClean="0">
                <a:latin typeface="Calibri" pitchFamily="34" charset="0"/>
              </a:rPr>
              <a:t>Manage group privacy settings</a:t>
            </a:r>
          </a:p>
          <a:p>
            <a:pPr marL="914400" lvl="1" indent="-457200">
              <a:buFont typeface="Arial" pitchFamily="34" charset="0"/>
              <a:buChar char="•"/>
            </a:pPr>
            <a:r>
              <a:rPr lang="en-US" sz="3200" b="1" dirty="0" smtClean="0">
                <a:latin typeface="Calibri" pitchFamily="34" charset="0"/>
              </a:rPr>
              <a:t>View forum for each group</a:t>
            </a:r>
            <a:endParaRPr lang="en-US" sz="3000" b="1" dirty="0">
              <a:latin typeface="Calibri" pitchFamily="34" charset="0"/>
            </a:endParaRPr>
          </a:p>
        </p:txBody>
      </p:sp>
      <p:sp>
        <p:nvSpPr>
          <p:cNvPr id="96" name="TextBox 95"/>
          <p:cNvSpPr txBox="1"/>
          <p:nvPr/>
        </p:nvSpPr>
        <p:spPr>
          <a:xfrm>
            <a:off x="20297115" y="25923851"/>
            <a:ext cx="8963685" cy="4278094"/>
          </a:xfrm>
          <a:prstGeom prst="rect">
            <a:avLst/>
          </a:prstGeom>
          <a:noFill/>
        </p:spPr>
        <p:txBody>
          <a:bodyPr wrap="square" rtlCol="0">
            <a:spAutoFit/>
          </a:bodyPr>
          <a:lstStyle/>
          <a:p>
            <a:pPr marL="914400" lvl="1" indent="-457200">
              <a:buFont typeface="Arial" pitchFamily="34" charset="0"/>
              <a:buChar char="•"/>
            </a:pPr>
            <a:r>
              <a:rPr lang="en-US" sz="3200" b="1" dirty="0" smtClean="0">
                <a:latin typeface="Calibri" pitchFamily="34" charset="0"/>
              </a:rPr>
              <a:t>Filter groups and users for analysis</a:t>
            </a:r>
          </a:p>
          <a:p>
            <a:pPr marL="914400" lvl="1" indent="-457200">
              <a:buFont typeface="Arial" pitchFamily="34" charset="0"/>
              <a:buChar char="•"/>
            </a:pPr>
            <a:r>
              <a:rPr lang="en-US" sz="3200" b="1" dirty="0" smtClean="0">
                <a:latin typeface="Calibri" pitchFamily="34" charset="0"/>
              </a:rPr>
              <a:t>Use existing group rules for filtering</a:t>
            </a:r>
            <a:endParaRPr lang="en-US" sz="3200" b="1" dirty="0">
              <a:latin typeface="Calibri" pitchFamily="34" charset="0"/>
            </a:endParaRPr>
          </a:p>
          <a:p>
            <a:pPr marL="914400" lvl="1" indent="-457200">
              <a:buFont typeface="Arial" pitchFamily="34" charset="0"/>
              <a:buChar char="•"/>
            </a:pPr>
            <a:r>
              <a:rPr lang="en-US" sz="3200" b="1" dirty="0" smtClean="0">
                <a:latin typeface="Calibri" pitchFamily="34" charset="0"/>
              </a:rPr>
              <a:t>Display multiple chart types</a:t>
            </a:r>
          </a:p>
          <a:p>
            <a:pPr marL="914400" lvl="1" indent="-457200">
              <a:buFont typeface="Arial" pitchFamily="34" charset="0"/>
              <a:buChar char="•"/>
            </a:pPr>
            <a:r>
              <a:rPr lang="en-US" sz="3200" b="1" dirty="0" smtClean="0">
                <a:latin typeface="Calibri" pitchFamily="34" charset="0"/>
              </a:rPr>
              <a:t>Save analyses</a:t>
            </a:r>
          </a:p>
          <a:p>
            <a:pPr marL="914400" lvl="1" indent="-457200">
              <a:buFont typeface="Arial" pitchFamily="34" charset="0"/>
              <a:buChar char="•"/>
            </a:pPr>
            <a:r>
              <a:rPr lang="en-US" sz="3200" b="1" dirty="0" smtClean="0">
                <a:latin typeface="Calibri" pitchFamily="34" charset="0"/>
              </a:rPr>
              <a:t>Create link to analysis for sharing</a:t>
            </a:r>
          </a:p>
          <a:p>
            <a:pPr marL="914400" lvl="1" indent="-457200">
              <a:buFont typeface="Arial" pitchFamily="34" charset="0"/>
              <a:buChar char="•"/>
            </a:pPr>
            <a:r>
              <a:rPr lang="en-US" sz="3200" b="1" dirty="0" smtClean="0">
                <a:latin typeface="Calibri" pitchFamily="34" charset="0"/>
              </a:rPr>
              <a:t>Assist in group creation</a:t>
            </a:r>
          </a:p>
        </p:txBody>
      </p:sp>
      <p:sp>
        <p:nvSpPr>
          <p:cNvPr id="97" name="TextBox 96"/>
          <p:cNvSpPr txBox="1"/>
          <p:nvPr/>
        </p:nvSpPr>
        <p:spPr>
          <a:xfrm>
            <a:off x="20297115" y="12051415"/>
            <a:ext cx="8963685" cy="4278094"/>
          </a:xfrm>
          <a:prstGeom prst="rect">
            <a:avLst/>
          </a:prstGeom>
          <a:noFill/>
        </p:spPr>
        <p:txBody>
          <a:bodyPr wrap="square" rtlCol="0">
            <a:spAutoFit/>
          </a:bodyPr>
          <a:lstStyle/>
          <a:p>
            <a:pPr marL="914400" lvl="1" indent="-457200">
              <a:buFont typeface="Arial" pitchFamily="34" charset="0"/>
              <a:buChar char="•"/>
            </a:pPr>
            <a:r>
              <a:rPr lang="en-US" sz="3200" b="1" dirty="0" smtClean="0">
                <a:latin typeface="Calibri" pitchFamily="34" charset="0"/>
              </a:rPr>
              <a:t>Display basic user information</a:t>
            </a:r>
          </a:p>
          <a:p>
            <a:pPr marL="914400" lvl="1" indent="-457200">
              <a:buFont typeface="Arial" pitchFamily="34" charset="0"/>
              <a:buChar char="•"/>
            </a:pPr>
            <a:r>
              <a:rPr lang="en-US" sz="3200" b="1" dirty="0" smtClean="0">
                <a:latin typeface="Calibri" pitchFamily="34" charset="0"/>
              </a:rPr>
              <a:t>Post to user’s blog</a:t>
            </a:r>
          </a:p>
          <a:p>
            <a:pPr marL="914400" lvl="1" indent="-457200">
              <a:buFont typeface="Arial" pitchFamily="34" charset="0"/>
              <a:buChar char="•"/>
            </a:pPr>
            <a:r>
              <a:rPr lang="en-US" sz="3200" b="1" dirty="0" smtClean="0">
                <a:latin typeface="Calibri" pitchFamily="34" charset="0"/>
              </a:rPr>
              <a:t>Manage </a:t>
            </a:r>
            <a:r>
              <a:rPr lang="en-US" sz="3200" b="1" dirty="0">
                <a:latin typeface="Calibri" pitchFamily="34" charset="0"/>
              </a:rPr>
              <a:t>user’s groups</a:t>
            </a:r>
          </a:p>
          <a:p>
            <a:pPr marL="914400" lvl="1" indent="-457200">
              <a:buFont typeface="Arial" pitchFamily="34" charset="0"/>
              <a:buChar char="•"/>
            </a:pPr>
            <a:r>
              <a:rPr lang="en-US" sz="3200" b="1" dirty="0" smtClean="0">
                <a:latin typeface="Calibri" pitchFamily="34" charset="0"/>
              </a:rPr>
              <a:t>Create and update user attributes</a:t>
            </a:r>
          </a:p>
          <a:p>
            <a:pPr marL="914400" lvl="1" indent="-457200">
              <a:buFont typeface="Arial" pitchFamily="34" charset="0"/>
              <a:buChar char="•"/>
            </a:pPr>
            <a:r>
              <a:rPr lang="en-US" sz="3200" b="1" dirty="0" smtClean="0">
                <a:latin typeface="Calibri" pitchFamily="34" charset="0"/>
              </a:rPr>
              <a:t>Manage user’s </a:t>
            </a:r>
            <a:r>
              <a:rPr lang="en-US" sz="3200" b="1" dirty="0">
                <a:latin typeface="Calibri" pitchFamily="34" charset="0"/>
              </a:rPr>
              <a:t>privacy </a:t>
            </a:r>
            <a:r>
              <a:rPr lang="en-US" sz="3200" b="1" dirty="0" smtClean="0">
                <a:latin typeface="Calibri" pitchFamily="34" charset="0"/>
              </a:rPr>
              <a:t>settings</a:t>
            </a:r>
          </a:p>
          <a:p>
            <a:pPr marL="914400" lvl="1" indent="-457200">
              <a:buFont typeface="Arial" pitchFamily="34" charset="0"/>
              <a:buChar char="•"/>
            </a:pPr>
            <a:r>
              <a:rPr lang="en-US" sz="3200" b="1" dirty="0" smtClean="0">
                <a:latin typeface="Calibri" pitchFamily="34" charset="0"/>
              </a:rPr>
              <a:t>Create notes for administrator use</a:t>
            </a:r>
          </a:p>
        </p:txBody>
      </p:sp>
      <p:sp>
        <p:nvSpPr>
          <p:cNvPr id="98" name="TextBox 97"/>
          <p:cNvSpPr txBox="1"/>
          <p:nvPr/>
        </p:nvSpPr>
        <p:spPr>
          <a:xfrm>
            <a:off x="29641800" y="10990629"/>
            <a:ext cx="4800599" cy="5755422"/>
          </a:xfrm>
          <a:prstGeom prst="rect">
            <a:avLst/>
          </a:prstGeom>
          <a:noFill/>
        </p:spPr>
        <p:txBody>
          <a:bodyPr wrap="square" rtlCol="0">
            <a:spAutoFit/>
          </a:bodyPr>
          <a:lstStyle/>
          <a:p>
            <a:r>
              <a:rPr lang="en-US" sz="3200" b="1" dirty="0" smtClean="0">
                <a:latin typeface="Calibri" pitchFamily="34" charset="0"/>
              </a:rPr>
              <a:t>Group Wrangler uses  client-server architecture.</a:t>
            </a:r>
          </a:p>
          <a:p>
            <a:r>
              <a:rPr lang="en-US" sz="3200" b="1" dirty="0" smtClean="0">
                <a:latin typeface="Calibri" pitchFamily="34" charset="0"/>
              </a:rPr>
              <a:t>The server side uses a model-view-controller for:</a:t>
            </a:r>
          </a:p>
          <a:p>
            <a:pPr marL="914400" lvl="1" indent="-457200">
              <a:buFont typeface="Arial" pitchFamily="34" charset="0"/>
              <a:buChar char="•"/>
            </a:pPr>
            <a:r>
              <a:rPr lang="en-US" sz="3200" b="1" dirty="0" smtClean="0">
                <a:latin typeface="Calibri" pitchFamily="34" charset="0"/>
              </a:rPr>
              <a:t> Login</a:t>
            </a:r>
            <a:endParaRPr lang="en-US" sz="3200" b="1" dirty="0">
              <a:latin typeface="Calibri" pitchFamily="34" charset="0"/>
            </a:endParaRPr>
          </a:p>
          <a:p>
            <a:pPr marL="914400" lvl="1" indent="-457200">
              <a:buFont typeface="Arial" pitchFamily="34" charset="0"/>
              <a:buChar char="•"/>
            </a:pPr>
            <a:r>
              <a:rPr lang="en-US" sz="3200" b="1" dirty="0" smtClean="0">
                <a:latin typeface="Calibri" pitchFamily="34" charset="0"/>
              </a:rPr>
              <a:t> </a:t>
            </a:r>
            <a:r>
              <a:rPr lang="en-US" sz="3200" b="1" dirty="0">
                <a:latin typeface="Calibri" pitchFamily="34" charset="0"/>
              </a:rPr>
              <a:t>D</a:t>
            </a:r>
            <a:r>
              <a:rPr lang="en-US" sz="3200" b="1" dirty="0" smtClean="0">
                <a:latin typeface="Calibri" pitchFamily="34" charset="0"/>
              </a:rPr>
              <a:t>ata manipulation</a:t>
            </a:r>
          </a:p>
          <a:p>
            <a:pPr marL="914400" lvl="1" indent="-457200">
              <a:buFont typeface="Arial" pitchFamily="34" charset="0"/>
              <a:buChar char="•"/>
            </a:pPr>
            <a:r>
              <a:rPr lang="en-US" sz="3200" b="1" dirty="0">
                <a:latin typeface="Calibri" pitchFamily="34" charset="0"/>
              </a:rPr>
              <a:t>P</a:t>
            </a:r>
            <a:r>
              <a:rPr lang="en-US" sz="3200" b="1" dirty="0" smtClean="0">
                <a:latin typeface="Calibri" pitchFamily="34" charset="0"/>
              </a:rPr>
              <a:t>ersistent storage</a:t>
            </a:r>
          </a:p>
          <a:p>
            <a:r>
              <a:rPr lang="en-US" sz="3200" b="1" dirty="0" smtClean="0">
                <a:latin typeface="Calibri" pitchFamily="34" charset="0"/>
              </a:rPr>
              <a:t>The client side presents data to the user.</a:t>
            </a:r>
            <a:endParaRPr lang="en-US" sz="3200" b="1" dirty="0">
              <a:latin typeface="Calibri" pitchFamily="34" charset="0"/>
            </a:endParaRPr>
          </a:p>
        </p:txBody>
      </p:sp>
      <p:sp>
        <p:nvSpPr>
          <p:cNvPr id="102" name="TextBox 101"/>
          <p:cNvSpPr txBox="1"/>
          <p:nvPr/>
        </p:nvSpPr>
        <p:spPr>
          <a:xfrm>
            <a:off x="29641800" y="28611373"/>
            <a:ext cx="10058400" cy="769441"/>
          </a:xfrm>
          <a:prstGeom prst="rect">
            <a:avLst/>
          </a:prstGeom>
          <a:solidFill>
            <a:schemeClr val="accent1">
              <a:lumMod val="20000"/>
              <a:lumOff val="80000"/>
            </a:schemeClr>
          </a:solidFill>
        </p:spPr>
        <p:txBody>
          <a:bodyPr wrap="square" rtlCol="0">
            <a:spAutoFit/>
          </a:bodyPr>
          <a:lstStyle/>
          <a:p>
            <a:pPr algn="ctr"/>
            <a:r>
              <a:rPr lang="en-US" sz="4400" b="1" dirty="0" smtClean="0">
                <a:latin typeface="Calibri" pitchFamily="34" charset="0"/>
              </a:rPr>
              <a:t>Team Website</a:t>
            </a:r>
            <a:endParaRPr lang="en-US" sz="4400" b="1" dirty="0">
              <a:latin typeface="Calibri" pitchFamily="34" charset="0"/>
            </a:endParaRPr>
          </a:p>
        </p:txBody>
      </p:sp>
      <p:sp>
        <p:nvSpPr>
          <p:cNvPr id="103" name="TextBox 102"/>
          <p:cNvSpPr txBox="1"/>
          <p:nvPr/>
        </p:nvSpPr>
        <p:spPr>
          <a:xfrm>
            <a:off x="35052000" y="16746051"/>
            <a:ext cx="4572000" cy="553998"/>
          </a:xfrm>
          <a:prstGeom prst="rect">
            <a:avLst/>
          </a:prstGeom>
          <a:noFill/>
        </p:spPr>
        <p:txBody>
          <a:bodyPr wrap="square" rtlCol="0">
            <a:spAutoFit/>
          </a:bodyPr>
          <a:lstStyle/>
          <a:p>
            <a:pPr algn="ctr"/>
            <a:r>
              <a:rPr lang="en-US" sz="1200" b="1" dirty="0" err="1" smtClean="0">
                <a:latin typeface="Calibri" pitchFamily="34" charset="0"/>
              </a:rPr>
              <a:t>Hartl</a:t>
            </a:r>
            <a:r>
              <a:rPr lang="en-US" sz="1200" b="1" dirty="0" smtClean="0">
                <a:latin typeface="Calibri" pitchFamily="34" charset="0"/>
              </a:rPr>
              <a:t>, Michael. Ruby on Rails Tutorial</a:t>
            </a:r>
            <a:r>
              <a:rPr lang="en-US" sz="1200" b="1" dirty="0">
                <a:latin typeface="Calibri" pitchFamily="34" charset="0"/>
              </a:rPr>
              <a:t>. 2013. </a:t>
            </a:r>
            <a:endParaRPr lang="en-US" sz="1200" b="1" dirty="0" smtClean="0">
              <a:latin typeface="Calibri" pitchFamily="34" charset="0"/>
            </a:endParaRPr>
          </a:p>
          <a:p>
            <a:pPr algn="ctr"/>
            <a:r>
              <a:rPr lang="en-US" sz="1200" b="1" dirty="0" smtClean="0">
                <a:latin typeface="Calibri" pitchFamily="34" charset="0"/>
              </a:rPr>
              <a:t>http</a:t>
            </a:r>
            <a:r>
              <a:rPr lang="en-US" sz="1200" b="1" dirty="0">
                <a:latin typeface="Calibri" pitchFamily="34" charset="0"/>
              </a:rPr>
              <a:t>://</a:t>
            </a:r>
            <a:r>
              <a:rPr lang="en-US" sz="1200" b="1" dirty="0" smtClean="0">
                <a:latin typeface="Calibri" pitchFamily="34" charset="0"/>
              </a:rPr>
              <a:t>ruby.railstutorial.org/ruby-on-rails-tutorial-book</a:t>
            </a:r>
          </a:p>
        </p:txBody>
      </p:sp>
      <p:sp>
        <p:nvSpPr>
          <p:cNvPr id="105" name="TextBox 104"/>
          <p:cNvSpPr txBox="1"/>
          <p:nvPr/>
        </p:nvSpPr>
        <p:spPr>
          <a:xfrm>
            <a:off x="3647099" y="16754356"/>
            <a:ext cx="6910834" cy="3046988"/>
          </a:xfrm>
          <a:prstGeom prst="rect">
            <a:avLst/>
          </a:prstGeom>
          <a:noFill/>
        </p:spPr>
        <p:txBody>
          <a:bodyPr wrap="square" rtlCol="0">
            <a:spAutoFit/>
          </a:bodyPr>
          <a:lstStyle/>
          <a:p>
            <a:r>
              <a:rPr lang="en-US" sz="3200" b="1" dirty="0">
                <a:latin typeface="Calibri" pitchFamily="34" charset="0"/>
              </a:rPr>
              <a:t>The Global Science and Engineering Program (GSEP) is a dual-degree curricular track that combines studies in any science or engineering discipline with studies in language and culture</a:t>
            </a:r>
            <a:r>
              <a:rPr lang="en-US" sz="3200" b="1" dirty="0" smtClean="0">
                <a:latin typeface="Calibri" pitchFamily="34" charset="0"/>
              </a:rPr>
              <a:t>. The  Assistant Director of GSEP,  Melissa</a:t>
            </a:r>
            <a:endParaRPr lang="en-US" sz="3200" b="1" dirty="0">
              <a:latin typeface="Calibri" pitchFamily="34" charset="0"/>
            </a:endParaRPr>
          </a:p>
        </p:txBody>
      </p:sp>
      <p:sp>
        <p:nvSpPr>
          <p:cNvPr id="106" name="TextBox 105"/>
          <p:cNvSpPr txBox="1"/>
          <p:nvPr/>
        </p:nvSpPr>
        <p:spPr>
          <a:xfrm>
            <a:off x="533400" y="21841616"/>
            <a:ext cx="10058400" cy="769441"/>
          </a:xfrm>
          <a:prstGeom prst="rect">
            <a:avLst/>
          </a:prstGeom>
          <a:solidFill>
            <a:schemeClr val="accent3">
              <a:lumMod val="20000"/>
              <a:lumOff val="80000"/>
            </a:schemeClr>
          </a:solidFill>
        </p:spPr>
        <p:txBody>
          <a:bodyPr wrap="square" rtlCol="0">
            <a:spAutoFit/>
          </a:bodyPr>
          <a:lstStyle/>
          <a:p>
            <a:pPr algn="ctr"/>
            <a:r>
              <a:rPr lang="en-US" sz="4400" b="1" dirty="0" smtClean="0">
                <a:latin typeface="Calibri" pitchFamily="34" charset="0"/>
              </a:rPr>
              <a:t>Requirements </a:t>
            </a:r>
            <a:endParaRPr lang="en-US" sz="4400" b="1" dirty="0">
              <a:latin typeface="Calibri" pitchFamily="34" charset="0"/>
            </a:endParaRPr>
          </a:p>
        </p:txBody>
      </p:sp>
      <p:sp>
        <p:nvSpPr>
          <p:cNvPr id="108" name="TextBox 107"/>
          <p:cNvSpPr txBox="1"/>
          <p:nvPr/>
        </p:nvSpPr>
        <p:spPr>
          <a:xfrm>
            <a:off x="29641800" y="21793200"/>
            <a:ext cx="10058400" cy="769441"/>
          </a:xfrm>
          <a:prstGeom prst="rect">
            <a:avLst/>
          </a:prstGeom>
          <a:solidFill>
            <a:schemeClr val="accent1">
              <a:lumMod val="20000"/>
              <a:lumOff val="80000"/>
            </a:schemeClr>
          </a:solidFill>
        </p:spPr>
        <p:txBody>
          <a:bodyPr wrap="square" rtlCol="0">
            <a:spAutoFit/>
          </a:bodyPr>
          <a:lstStyle/>
          <a:p>
            <a:pPr algn="ctr"/>
            <a:r>
              <a:rPr lang="en-US" sz="4400" b="1" dirty="0" smtClean="0">
                <a:latin typeface="Calibri" pitchFamily="34" charset="0"/>
              </a:rPr>
              <a:t>Challenges</a:t>
            </a:r>
            <a:endParaRPr lang="en-US" sz="4400" b="1" dirty="0">
              <a:latin typeface="Calibri" pitchFamily="34" charset="0"/>
            </a:endParaRPr>
          </a:p>
        </p:txBody>
      </p:sp>
      <p:sp>
        <p:nvSpPr>
          <p:cNvPr id="109" name="TextBox 108"/>
          <p:cNvSpPr txBox="1"/>
          <p:nvPr/>
        </p:nvSpPr>
        <p:spPr>
          <a:xfrm>
            <a:off x="29641801" y="22562641"/>
            <a:ext cx="10058399" cy="5016758"/>
          </a:xfrm>
          <a:prstGeom prst="rect">
            <a:avLst/>
          </a:prstGeom>
          <a:noFill/>
        </p:spPr>
        <p:txBody>
          <a:bodyPr wrap="square" rtlCol="0">
            <a:spAutoFit/>
          </a:bodyPr>
          <a:lstStyle/>
          <a:p>
            <a:pPr marL="914400" lvl="1" indent="-457200">
              <a:buFont typeface="Arial" pitchFamily="34" charset="0"/>
              <a:buChar char="•"/>
            </a:pPr>
            <a:r>
              <a:rPr lang="en-US" sz="3200" b="1" dirty="0" smtClean="0">
                <a:latin typeface="Calibri" pitchFamily="34" charset="0"/>
              </a:rPr>
              <a:t>Lack of any similar existing systems – Held many meetings to develop an idea of how to pioneer a new type of site</a:t>
            </a:r>
          </a:p>
          <a:p>
            <a:pPr marL="914400" lvl="1" indent="-457200">
              <a:buFont typeface="Arial" pitchFamily="34" charset="0"/>
              <a:buChar char="•"/>
            </a:pPr>
            <a:r>
              <a:rPr lang="en-US" sz="3200" b="1" dirty="0" smtClean="0">
                <a:latin typeface="Calibri" pitchFamily="34" charset="0"/>
              </a:rPr>
              <a:t>Integration of numerous group management and communication features – Tested many features together to create </a:t>
            </a:r>
            <a:r>
              <a:rPr lang="en-US" sz="3200" b="1" smtClean="0">
                <a:latin typeface="Calibri" pitchFamily="34" charset="0"/>
              </a:rPr>
              <a:t>an appropriate balance</a:t>
            </a:r>
            <a:endParaRPr lang="en-US" sz="3200" b="1" dirty="0" smtClean="0">
              <a:latin typeface="Calibri" pitchFamily="34" charset="0"/>
            </a:endParaRPr>
          </a:p>
          <a:p>
            <a:pPr marL="914400" lvl="1" indent="-457200">
              <a:buFont typeface="Arial" pitchFamily="34" charset="0"/>
              <a:buChar char="•"/>
            </a:pPr>
            <a:r>
              <a:rPr lang="en-US" sz="3200" b="1" dirty="0" smtClean="0">
                <a:latin typeface="Calibri" pitchFamily="34" charset="0"/>
              </a:rPr>
              <a:t>Intuitive user interface with an easy learning curve – Extensive user testing and feedback to improve accessibility and page utilization </a:t>
            </a:r>
            <a:endParaRPr lang="en-US" sz="3000" dirty="0">
              <a:latin typeface="Calibri" pitchFamily="34" charset="0"/>
            </a:endParaRPr>
          </a:p>
        </p:txBody>
      </p:sp>
      <p:sp>
        <p:nvSpPr>
          <p:cNvPr id="5" name="TextBox 4"/>
          <p:cNvSpPr txBox="1"/>
          <p:nvPr/>
        </p:nvSpPr>
        <p:spPr>
          <a:xfrm>
            <a:off x="10972800" y="7772400"/>
            <a:ext cx="18288000" cy="2554545"/>
          </a:xfrm>
          <a:prstGeom prst="rect">
            <a:avLst/>
          </a:prstGeom>
          <a:noFill/>
        </p:spPr>
        <p:txBody>
          <a:bodyPr wrap="square" rtlCol="0">
            <a:spAutoFit/>
          </a:bodyPr>
          <a:lstStyle/>
          <a:p>
            <a:r>
              <a:rPr lang="en-US" sz="3200" b="1" dirty="0" smtClean="0">
                <a:latin typeface="Calibri" pitchFamily="34" charset="0"/>
              </a:rPr>
              <a:t>Group Wrangler is a web-based application that supports an intuitive experience for creating and managing groups in a social community. It is a free and open-source system that uses a variety of modern web technologies. Group Wrangler is designed for usability; it is simple and easy to learn. The system allows for future developers to easily modify and adapt existing functionality to meet any organization’s needs. The screenshots below highlight some of the important features of Group Wrangler.</a:t>
            </a:r>
            <a:endParaRPr lang="en-US" sz="3200" b="1" dirty="0">
              <a:latin typeface="Calibri" pitchFamily="34" charset="0"/>
            </a:endParaRPr>
          </a:p>
        </p:txBody>
      </p:sp>
      <p:sp>
        <p:nvSpPr>
          <p:cNvPr id="6" name="TextBox 5"/>
          <p:cNvSpPr txBox="1"/>
          <p:nvPr/>
        </p:nvSpPr>
        <p:spPr>
          <a:xfrm>
            <a:off x="533400" y="7743408"/>
            <a:ext cx="10058400" cy="7725192"/>
          </a:xfrm>
          <a:prstGeom prst="rect">
            <a:avLst/>
          </a:prstGeom>
          <a:noFill/>
        </p:spPr>
        <p:txBody>
          <a:bodyPr wrap="square" rtlCol="0">
            <a:spAutoFit/>
          </a:bodyPr>
          <a:lstStyle/>
          <a:p>
            <a:r>
              <a:rPr lang="en-US" sz="3200" b="1" dirty="0">
                <a:latin typeface="Calibri" pitchFamily="34" charset="0"/>
              </a:rPr>
              <a:t>Groups are a fundamental concept in any large organization or social circle.  Managing groups is a complex </a:t>
            </a:r>
            <a:r>
              <a:rPr lang="en-US" sz="3200" b="1" dirty="0" smtClean="0">
                <a:latin typeface="Calibri" pitchFamily="34" charset="0"/>
              </a:rPr>
              <a:t>challenge. Currently, there is no single tool that can:</a:t>
            </a:r>
          </a:p>
          <a:p>
            <a:pPr marL="971550" lvl="1" indent="-514350">
              <a:buFont typeface="Arial" pitchFamily="34" charset="0"/>
              <a:buChar char="•"/>
            </a:pPr>
            <a:r>
              <a:rPr lang="en-US" sz="3200" b="1" dirty="0" smtClean="0">
                <a:latin typeface="Calibri" pitchFamily="34" charset="0"/>
              </a:rPr>
              <a:t>Manage members –  Add and track members</a:t>
            </a:r>
          </a:p>
          <a:p>
            <a:pPr marL="971550" lvl="1" indent="-514350">
              <a:buFont typeface="Arial" pitchFamily="34" charset="0"/>
              <a:buChar char="•"/>
            </a:pPr>
            <a:r>
              <a:rPr lang="en-US" sz="3200" b="1" dirty="0" smtClean="0">
                <a:latin typeface="Calibri" pitchFamily="34" charset="0"/>
              </a:rPr>
              <a:t>Define groups manually and automatically – Use custom attributes to determine membership</a:t>
            </a:r>
          </a:p>
          <a:p>
            <a:pPr marL="971550" lvl="1" indent="-514350">
              <a:buFont typeface="Arial" pitchFamily="34" charset="0"/>
              <a:buChar char="•"/>
            </a:pPr>
            <a:r>
              <a:rPr lang="en-US" sz="3200" b="1" dirty="0" smtClean="0">
                <a:latin typeface="Calibri" pitchFamily="34" charset="0"/>
              </a:rPr>
              <a:t>Analyze members and groups – View graphical and statistical breakdowns</a:t>
            </a:r>
          </a:p>
          <a:p>
            <a:pPr marL="971550" lvl="1" indent="-514350">
              <a:buFont typeface="Arial" pitchFamily="34" charset="0"/>
              <a:buChar char="•"/>
            </a:pPr>
            <a:r>
              <a:rPr lang="en-US" sz="3200" b="1" dirty="0">
                <a:latin typeface="Calibri" pitchFamily="34" charset="0"/>
              </a:rPr>
              <a:t>Facilitate group </a:t>
            </a:r>
            <a:r>
              <a:rPr lang="en-US" sz="3200" b="1" dirty="0" smtClean="0">
                <a:latin typeface="Calibri" pitchFamily="34" charset="0"/>
              </a:rPr>
              <a:t>communication – Support for blogs, forums, and email.</a:t>
            </a:r>
          </a:p>
          <a:p>
            <a:r>
              <a:rPr lang="en-US" sz="3200" b="1" dirty="0" smtClean="0">
                <a:latin typeface="Calibri" pitchFamily="34" charset="0"/>
              </a:rPr>
              <a:t>Products today focus on social aspects or administrative group management. There is no hybrid system available.</a:t>
            </a:r>
          </a:p>
        </p:txBody>
      </p:sp>
      <p:sp>
        <p:nvSpPr>
          <p:cNvPr id="13" name="TextBox 12"/>
          <p:cNvSpPr txBox="1"/>
          <p:nvPr/>
        </p:nvSpPr>
        <p:spPr>
          <a:xfrm>
            <a:off x="29641800" y="7772400"/>
            <a:ext cx="10049933" cy="1569660"/>
          </a:xfrm>
          <a:prstGeom prst="rect">
            <a:avLst/>
          </a:prstGeom>
          <a:noFill/>
        </p:spPr>
        <p:txBody>
          <a:bodyPr wrap="square" rtlCol="0">
            <a:spAutoFit/>
          </a:bodyPr>
          <a:lstStyle/>
          <a:p>
            <a:r>
              <a:rPr lang="en-US" sz="3200" b="1" dirty="0" smtClean="0">
                <a:latin typeface="Calibri" pitchFamily="34" charset="0"/>
              </a:rPr>
              <a:t>Group Wrangler was developed using an agile approach. We created multiple prototypes that incorporated results from testing and user feedback.</a:t>
            </a:r>
          </a:p>
        </p:txBody>
      </p:sp>
      <p:pic>
        <p:nvPicPr>
          <p:cNvPr id="44" name="Content Placeholder 4" descr="http://railstutorial.org/images/figures/mvc_detailed-full.png"/>
          <p:cNvPicPr>
            <a:picLocks noGrp="1"/>
          </p:cNvPicPr>
          <p:nvPr>
            <p:ph sz="quarter" idx="1"/>
          </p:nvPr>
        </p:nvPicPr>
        <p:blipFill>
          <a:blip r:embed="rId12" cstate="print">
            <a:extLst>
              <a:ext uri="{28A0092B-C50C-407E-A947-70E740481C1C}">
                <a14:useLocalDpi xmlns:a14="http://schemas.microsoft.com/office/drawing/2010/main" val="0"/>
              </a:ext>
            </a:extLst>
          </a:blip>
          <a:srcRect/>
          <a:stretch>
            <a:fillRect/>
          </a:stretch>
        </p:blipFill>
        <p:spPr bwMode="auto">
          <a:xfrm>
            <a:off x="35052039" y="11309169"/>
            <a:ext cx="4578314" cy="5366635"/>
          </a:xfrm>
          <a:prstGeom prst="rect">
            <a:avLst/>
          </a:prstGeom>
          <a:noFill/>
          <a:ln>
            <a:noFill/>
          </a:ln>
        </p:spPr>
      </p:pic>
      <p:grpSp>
        <p:nvGrpSpPr>
          <p:cNvPr id="20" name="Group 19"/>
          <p:cNvGrpSpPr/>
          <p:nvPr/>
        </p:nvGrpSpPr>
        <p:grpSpPr>
          <a:xfrm>
            <a:off x="35052000" y="11295429"/>
            <a:ext cx="4578033" cy="5378708"/>
            <a:chOff x="34442400" y="13070604"/>
            <a:chExt cx="5210175" cy="6121408"/>
          </a:xfrm>
        </p:grpSpPr>
        <p:cxnSp>
          <p:nvCxnSpPr>
            <p:cNvPr id="45" name="Elbow Connector 44"/>
            <p:cNvCxnSpPr/>
            <p:nvPr/>
          </p:nvCxnSpPr>
          <p:spPr>
            <a:xfrm flipV="1">
              <a:off x="34442400" y="15610613"/>
              <a:ext cx="5210175" cy="2209799"/>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9643050" y="13088748"/>
              <a:ext cx="9525" cy="252186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4451926" y="13088747"/>
              <a:ext cx="520064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442400" y="13070604"/>
              <a:ext cx="9526" cy="474980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651107" y="15953510"/>
              <a:ext cx="1991943" cy="21463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4451926" y="18125212"/>
              <a:ext cx="2600324" cy="1066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5737800" y="18449312"/>
              <a:ext cx="1190625" cy="461665"/>
            </a:xfrm>
            <a:prstGeom prst="rect">
              <a:avLst/>
            </a:prstGeom>
            <a:noFill/>
          </p:spPr>
          <p:txBody>
            <a:bodyPr wrap="square" rtlCol="0">
              <a:spAutoFit/>
            </a:bodyPr>
            <a:lstStyle/>
            <a:p>
              <a:r>
                <a:rPr lang="en-US" sz="2400" b="1" i="1" dirty="0" smtClean="0">
                  <a:latin typeface="Calibri" pitchFamily="34" charset="0"/>
                </a:rPr>
                <a:t>Client</a:t>
              </a:r>
              <a:endParaRPr lang="en-US" sz="2400" b="1" i="1" dirty="0">
                <a:latin typeface="Calibri" pitchFamily="34" charset="0"/>
              </a:endParaRPr>
            </a:p>
          </p:txBody>
        </p:sp>
        <p:sp>
          <p:nvSpPr>
            <p:cNvPr id="53" name="TextBox 52"/>
            <p:cNvSpPr txBox="1"/>
            <p:nvPr/>
          </p:nvSpPr>
          <p:spPr>
            <a:xfrm>
              <a:off x="37519295" y="13424577"/>
              <a:ext cx="2013265" cy="830997"/>
            </a:xfrm>
            <a:prstGeom prst="rect">
              <a:avLst/>
            </a:prstGeom>
            <a:noFill/>
          </p:spPr>
          <p:txBody>
            <a:bodyPr wrap="square" rtlCol="0">
              <a:spAutoFit/>
            </a:bodyPr>
            <a:lstStyle/>
            <a:p>
              <a:pPr algn="ctr"/>
              <a:r>
                <a:rPr lang="en-US" sz="2400" b="1" i="1" dirty="0" smtClean="0">
                  <a:latin typeface="Calibri" pitchFamily="34" charset="0"/>
                </a:rPr>
                <a:t>Ruby on Rails Server</a:t>
              </a:r>
              <a:endParaRPr lang="en-US" sz="2400" b="1" i="1" dirty="0">
                <a:latin typeface="Calibri" pitchFamily="34" charset="0"/>
              </a:endParaRPr>
            </a:p>
          </p:txBody>
        </p:sp>
        <p:sp>
          <p:nvSpPr>
            <p:cNvPr id="54" name="TextBox 53"/>
            <p:cNvSpPr txBox="1"/>
            <p:nvPr/>
          </p:nvSpPr>
          <p:spPr>
            <a:xfrm>
              <a:off x="37824551" y="16885754"/>
              <a:ext cx="1665423" cy="945742"/>
            </a:xfrm>
            <a:prstGeom prst="rect">
              <a:avLst/>
            </a:prstGeom>
            <a:noFill/>
          </p:spPr>
          <p:txBody>
            <a:bodyPr wrap="square" rtlCol="0">
              <a:spAutoFit/>
            </a:bodyPr>
            <a:lstStyle/>
            <a:p>
              <a:pPr algn="ctr"/>
              <a:r>
                <a:rPr lang="en-US" sz="2400" b="1" i="1" dirty="0" err="1" smtClean="0">
                  <a:latin typeface="Calibri" pitchFamily="34" charset="0"/>
                </a:rPr>
                <a:t>Heroku</a:t>
              </a:r>
              <a:r>
                <a:rPr lang="en-US" sz="2400" b="1" i="1" dirty="0" smtClean="0">
                  <a:latin typeface="Calibri" pitchFamily="34" charset="0"/>
                </a:rPr>
                <a:t> Database</a:t>
              </a:r>
              <a:endParaRPr lang="en-US" sz="2400" b="1" i="1" dirty="0">
                <a:latin typeface="Calibri" pitchFamily="34" charset="0"/>
              </a:endParaRPr>
            </a:p>
          </p:txBody>
        </p:sp>
      </p:grpSp>
      <p:sp>
        <p:nvSpPr>
          <p:cNvPr id="62" name="TextBox 61"/>
          <p:cNvSpPr txBox="1"/>
          <p:nvPr/>
        </p:nvSpPr>
        <p:spPr>
          <a:xfrm>
            <a:off x="533400" y="22634929"/>
            <a:ext cx="10058400" cy="7478970"/>
          </a:xfrm>
          <a:prstGeom prst="rect">
            <a:avLst/>
          </a:prstGeom>
          <a:noFill/>
        </p:spPr>
        <p:txBody>
          <a:bodyPr wrap="square" rtlCol="0">
            <a:spAutoFit/>
          </a:bodyPr>
          <a:lstStyle/>
          <a:p>
            <a:r>
              <a:rPr lang="en-US" sz="3200" b="1" dirty="0" smtClean="0">
                <a:latin typeface="Calibri" pitchFamily="34" charset="0"/>
              </a:rPr>
              <a:t>GSEP </a:t>
            </a:r>
            <a:r>
              <a:rPr lang="en-US" sz="3200" b="1" dirty="0">
                <a:latin typeface="Calibri" pitchFamily="34" charset="0"/>
              </a:rPr>
              <a:t>needs one tool that allows them to manage students in the program and facilitate communication among </a:t>
            </a:r>
            <a:r>
              <a:rPr lang="en-US" sz="3200" b="1" dirty="0" smtClean="0">
                <a:latin typeface="Calibri" pitchFamily="34" charset="0"/>
              </a:rPr>
              <a:t>members. Some of the key requirements that GSEP is looking for are:</a:t>
            </a:r>
          </a:p>
          <a:p>
            <a:pPr marL="971550" lvl="1" indent="-514350">
              <a:buFont typeface="Arial" pitchFamily="34" charset="0"/>
              <a:buChar char="•"/>
            </a:pPr>
            <a:r>
              <a:rPr lang="en-US" sz="3200" b="1" dirty="0" smtClean="0">
                <a:latin typeface="Calibri" pitchFamily="34" charset="0"/>
              </a:rPr>
              <a:t>Manage members –  Support professional profiles and user profile </a:t>
            </a:r>
            <a:r>
              <a:rPr lang="en-US" sz="3200" b="1" dirty="0" err="1" smtClean="0">
                <a:latin typeface="Calibri" pitchFamily="34" charset="0"/>
              </a:rPr>
              <a:t>curation</a:t>
            </a:r>
            <a:endParaRPr lang="en-US" sz="3200" b="1" dirty="0" smtClean="0">
              <a:latin typeface="Calibri" pitchFamily="34" charset="0"/>
            </a:endParaRPr>
          </a:p>
          <a:p>
            <a:pPr marL="971550" lvl="1" indent="-514350">
              <a:buFont typeface="Arial" pitchFamily="34" charset="0"/>
              <a:buChar char="•"/>
            </a:pPr>
            <a:r>
              <a:rPr lang="en-US" sz="3200" b="1" dirty="0" smtClean="0">
                <a:latin typeface="Calibri" pitchFamily="34" charset="0"/>
              </a:rPr>
              <a:t>Define groups manually and automatically – Create groups based on discipline, major, language, etc.</a:t>
            </a:r>
          </a:p>
          <a:p>
            <a:pPr marL="971550" lvl="1" indent="-514350">
              <a:buFont typeface="Arial" pitchFamily="34" charset="0"/>
              <a:buChar char="•"/>
            </a:pPr>
            <a:r>
              <a:rPr lang="en-US" sz="3200" b="1" dirty="0" smtClean="0">
                <a:latin typeface="Calibri" pitchFamily="34" charset="0"/>
              </a:rPr>
              <a:t>Analyze members and groups – View graphical and statistical breakdowns</a:t>
            </a:r>
          </a:p>
          <a:p>
            <a:pPr marL="971550" lvl="1" indent="-514350">
              <a:buFont typeface="Arial" pitchFamily="34" charset="0"/>
              <a:buChar char="•"/>
            </a:pPr>
            <a:r>
              <a:rPr lang="en-US" sz="3200" b="1" dirty="0" smtClean="0">
                <a:latin typeface="Calibri" pitchFamily="34" charset="0"/>
              </a:rPr>
              <a:t>Facilitate </a:t>
            </a:r>
            <a:r>
              <a:rPr lang="en-US" sz="3200" b="1" dirty="0">
                <a:latin typeface="Calibri" pitchFamily="34" charset="0"/>
              </a:rPr>
              <a:t>group communication – </a:t>
            </a:r>
            <a:r>
              <a:rPr lang="en-US" sz="3200" b="1" dirty="0" smtClean="0">
                <a:latin typeface="Calibri" pitchFamily="34" charset="0"/>
              </a:rPr>
              <a:t>Support students abroad and allow students to share their experiences.</a:t>
            </a:r>
          </a:p>
        </p:txBody>
      </p:sp>
      <p:sp>
        <p:nvSpPr>
          <p:cNvPr id="64" name="TextBox 63"/>
          <p:cNvSpPr txBox="1"/>
          <p:nvPr/>
        </p:nvSpPr>
        <p:spPr>
          <a:xfrm>
            <a:off x="533400" y="30149007"/>
            <a:ext cx="3113699" cy="523220"/>
          </a:xfrm>
          <a:prstGeom prst="rect">
            <a:avLst/>
          </a:prstGeom>
          <a:solidFill>
            <a:srgbClr val="A0D4AC"/>
          </a:solidFill>
        </p:spPr>
        <p:txBody>
          <a:bodyPr wrap="square" rtlCol="0">
            <a:spAutoFit/>
          </a:bodyPr>
          <a:lstStyle/>
          <a:p>
            <a:pPr algn="ctr"/>
            <a:r>
              <a:rPr lang="en-US" dirty="0" smtClean="0">
                <a:latin typeface="Calibri" pitchFamily="34" charset="0"/>
              </a:rPr>
              <a:t>Engineering Design</a:t>
            </a:r>
          </a:p>
        </p:txBody>
      </p:sp>
      <p:sp>
        <p:nvSpPr>
          <p:cNvPr id="58" name="TextBox 57"/>
          <p:cNvSpPr txBox="1"/>
          <p:nvPr/>
        </p:nvSpPr>
        <p:spPr>
          <a:xfrm>
            <a:off x="530351" y="19705039"/>
            <a:ext cx="10058400" cy="1569660"/>
          </a:xfrm>
          <a:prstGeom prst="rect">
            <a:avLst/>
          </a:prstGeom>
          <a:noFill/>
        </p:spPr>
        <p:txBody>
          <a:bodyPr wrap="square" rtlCol="0">
            <a:spAutoFit/>
          </a:bodyPr>
          <a:lstStyle/>
          <a:p>
            <a:r>
              <a:rPr lang="en-US" sz="3200" b="1" dirty="0" smtClean="0">
                <a:latin typeface="Calibri" pitchFamily="34" charset="0"/>
              </a:rPr>
              <a:t>Armstrong, manages a rapidly growing group of students that fall into multiple overlapping groups, defined by academic status, language, major and other attributes. </a:t>
            </a:r>
            <a:endParaRPr lang="en-US" dirty="0"/>
          </a:p>
        </p:txBody>
      </p:sp>
      <p:sp>
        <p:nvSpPr>
          <p:cNvPr id="59" name="TextBox 58"/>
          <p:cNvSpPr txBox="1"/>
          <p:nvPr/>
        </p:nvSpPr>
        <p:spPr>
          <a:xfrm>
            <a:off x="29641800" y="17368093"/>
            <a:ext cx="10058399" cy="3539430"/>
          </a:xfrm>
          <a:prstGeom prst="rect">
            <a:avLst/>
          </a:prstGeom>
          <a:noFill/>
        </p:spPr>
        <p:txBody>
          <a:bodyPr wrap="square" rtlCol="0">
            <a:spAutoFit/>
          </a:bodyPr>
          <a:lstStyle/>
          <a:p>
            <a:pPr marL="0" lvl="1"/>
            <a:r>
              <a:rPr lang="en-US" sz="3200" b="1" dirty="0" smtClean="0">
                <a:latin typeface="Calibri" pitchFamily="34" charset="0"/>
              </a:rPr>
              <a:t>Model-View-Controller Process:</a:t>
            </a:r>
          </a:p>
          <a:p>
            <a:pPr marL="914400" lvl="1" indent="-457200">
              <a:buFont typeface="Arial" pitchFamily="34" charset="0"/>
              <a:buChar char="•"/>
            </a:pPr>
            <a:r>
              <a:rPr lang="en-US" sz="3200" b="1" dirty="0" smtClean="0">
                <a:latin typeface="Calibri" pitchFamily="34" charset="0"/>
              </a:rPr>
              <a:t>User requests specific page</a:t>
            </a:r>
          </a:p>
          <a:p>
            <a:pPr marL="914400" lvl="1" indent="-457200">
              <a:buFont typeface="Arial" pitchFamily="34" charset="0"/>
              <a:buChar char="•"/>
            </a:pPr>
            <a:r>
              <a:rPr lang="en-US" sz="3200" b="1" dirty="0" smtClean="0">
                <a:latin typeface="Calibri" pitchFamily="34" charset="0"/>
              </a:rPr>
              <a:t> Controller processes request</a:t>
            </a:r>
          </a:p>
          <a:p>
            <a:pPr marL="914400" lvl="1" indent="-457200">
              <a:buFont typeface="Arial" pitchFamily="34" charset="0"/>
              <a:buChar char="•"/>
            </a:pPr>
            <a:r>
              <a:rPr lang="en-US" sz="3200" b="1" dirty="0" smtClean="0">
                <a:latin typeface="Calibri" pitchFamily="34" charset="0"/>
              </a:rPr>
              <a:t>Server accesses database to get model information</a:t>
            </a:r>
          </a:p>
          <a:p>
            <a:pPr marL="914400" lvl="1" indent="-457200">
              <a:buFont typeface="Arial" pitchFamily="34" charset="0"/>
              <a:buChar char="•"/>
            </a:pPr>
            <a:r>
              <a:rPr lang="en-US" sz="3200" b="1" dirty="0" smtClean="0">
                <a:latin typeface="Calibri" pitchFamily="34" charset="0"/>
              </a:rPr>
              <a:t>View dynamically renders page content for user</a:t>
            </a:r>
            <a:endParaRPr lang="en-US" sz="3000" dirty="0">
              <a:latin typeface="Calibri" pitchFamily="34" charset="0"/>
            </a:endParaRPr>
          </a:p>
        </p:txBody>
      </p:sp>
      <p:sp>
        <p:nvSpPr>
          <p:cNvPr id="55" name="TextBox 54"/>
          <p:cNvSpPr txBox="1"/>
          <p:nvPr/>
        </p:nvSpPr>
        <p:spPr>
          <a:xfrm>
            <a:off x="30937200" y="29555182"/>
            <a:ext cx="8754534" cy="1077218"/>
          </a:xfrm>
          <a:prstGeom prst="rect">
            <a:avLst/>
          </a:prstGeom>
          <a:noFill/>
        </p:spPr>
        <p:txBody>
          <a:bodyPr wrap="square" rtlCol="0">
            <a:spAutoFit/>
          </a:bodyPr>
          <a:lstStyle/>
          <a:p>
            <a:r>
              <a:rPr lang="en-US" sz="3200" b="1" dirty="0">
                <a:latin typeface="Calibri" pitchFamily="34" charset="0"/>
              </a:rPr>
              <a:t>http://www.cefns.nau.edu/interdisciplinary/d4p/EGR486/CS/13-Projects/TeamWrangler/</a:t>
            </a:r>
            <a:endParaRPr lang="en-US" sz="3200" b="1" dirty="0" smtClean="0">
              <a:latin typeface="Calibri" pitchFamily="34" charset="0"/>
            </a:endParaRPr>
          </a:p>
        </p:txBody>
      </p:sp>
      <p:pic>
        <p:nvPicPr>
          <p:cNvPr id="1027" name="Picture 3" descr="C:\Users\Whisperingeye\Desktop\api.qrserv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41800" y="2956387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hisperingeye\Desktop\User Profi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72800" y="11697160"/>
            <a:ext cx="8896116" cy="4986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hisperingeye\Desktop\Group Profil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64685" y="18635396"/>
            <a:ext cx="8896115" cy="4986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hisperingeye\Desktop\Analysi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72799" y="25569596"/>
            <a:ext cx="8896115" cy="4986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Poster template in powerpoint">
  <a:themeElements>
    <a:clrScheme name="Custom 1">
      <a:dk1>
        <a:srgbClr val="2A1501"/>
      </a:dk1>
      <a:lt1>
        <a:srgbClr val="FFFFFF"/>
      </a:lt1>
      <a:dk2>
        <a:srgbClr val="2A1501"/>
      </a:dk2>
      <a:lt2>
        <a:srgbClr val="FFFFFF"/>
      </a:lt2>
      <a:accent1>
        <a:srgbClr val="AD5A23"/>
      </a:accent1>
      <a:accent2>
        <a:srgbClr val="8C2B2B"/>
      </a:accent2>
      <a:accent3>
        <a:srgbClr val="184693"/>
      </a:accent3>
      <a:accent4>
        <a:srgbClr val="2A1501"/>
      </a:accent4>
      <a:accent5>
        <a:srgbClr val="2A1501"/>
      </a:accent5>
      <a:accent6>
        <a:srgbClr val="2A1501"/>
      </a:accent6>
      <a:hlink>
        <a:srgbClr val="2A1501"/>
      </a:hlink>
      <a:folHlink>
        <a:srgbClr val="2A1501"/>
      </a:folHlink>
    </a:clrScheme>
    <a:fontScheme name="Poster template in powerpo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template in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template in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template in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template in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template in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template in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template in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Pages>
  <Words>608</Words>
  <Application>Microsoft Office PowerPoint</Application>
  <PresentationFormat>Custom</PresentationFormat>
  <Paragraphs>68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 template in powerpoint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2010-01-28T20:52:16Z</dcterms:created>
  <dcterms:modified xsi:type="dcterms:W3CDTF">2013-04-24T11:44:42Z</dcterms:modified>
</cp:coreProperties>
</file>