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4072AFC6-BC80-49C8-A352-06C075DFA943}">
  <a:tblStyle styleId="{4072AFC6-BC80-49C8-A352-06C075DFA943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C699EDB-8263-403F-97EC-FEF76AA87F8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Shape 2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Shape 307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Shape 32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Shape 3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Shape 3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Shape 14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Shape 226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Shape 58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Shape 9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Shape 108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chemeClr val="accent2"/>
            </a:gs>
            <a:gs pos="13000">
              <a:schemeClr val="lt1"/>
            </a:gs>
            <a:gs pos="88000">
              <a:schemeClr val="lt1"/>
            </a:gs>
            <a:gs pos="100000">
              <a:schemeClr val="accent2"/>
            </a:gs>
          </a:gsLst>
          <a:lin ang="54000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1.jpg"/><Relationship Id="rId5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26.png"/><Relationship Id="rId7" Type="http://schemas.openxmlformats.org/officeDocument/2006/relationships/image" Target="../media/image2.png"/><Relationship Id="rId8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jpg"/><Relationship Id="rId4" Type="http://schemas.openxmlformats.org/officeDocument/2006/relationships/image" Target="../media/image40.jp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33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37.jpg"/><Relationship Id="rId8" Type="http://schemas.openxmlformats.org/officeDocument/2006/relationships/image" Target="../media/image39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5.jpg"/><Relationship Id="rId5" Type="http://schemas.openxmlformats.org/officeDocument/2006/relationships/image" Target="../media/image3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5.png"/><Relationship Id="rId5" Type="http://schemas.openxmlformats.org/officeDocument/2006/relationships/image" Target="../media/image8.png"/><Relationship Id="rId6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4B08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ctrTitle"/>
          </p:nvPr>
        </p:nvSpPr>
        <p:spPr>
          <a:xfrm>
            <a:off x="5255676" y="1012522"/>
            <a:ext cx="32883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</a:pPr>
            <a:r>
              <a:rPr b="0" i="0" lang="en" sz="4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Canoopa</a:t>
            </a:r>
            <a:br>
              <a:rPr b="0" i="0" lang="en" sz="45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Northern Arizona University</a:t>
            </a:r>
            <a:endParaRPr b="0" i="0" sz="21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</a:pPr>
            <a:r>
              <a:rPr lang="en" sz="2100">
                <a:latin typeface="Times New Roman"/>
                <a:ea typeface="Times New Roman"/>
                <a:cs typeface="Times New Roman"/>
                <a:sym typeface="Times New Roman"/>
              </a:rPr>
              <a:t>Concrete Canoe 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UGRADS Presentation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Times New Roman"/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April 27, 2018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Shape 130"/>
          <p:cNvSpPr txBox="1"/>
          <p:nvPr>
            <p:ph idx="1" type="subTitle"/>
          </p:nvPr>
        </p:nvSpPr>
        <p:spPr>
          <a:xfrm>
            <a:off x="5200600" y="2803225"/>
            <a:ext cx="3288300" cy="20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</a:t>
            </a: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b="0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rs:</a:t>
            </a:r>
            <a:endParaRPr sz="1100"/>
          </a:p>
          <a:p>
            <a:pPr indent="0" lvl="0" marL="0" marR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Katlynn Adams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Gina Boschetto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Joshua Leon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Branden Petersen</a:t>
            </a:r>
            <a:endParaRPr sz="1100"/>
          </a:p>
          <a:p>
            <a:pPr indent="0" lvl="0" marL="0" marR="0" rtl="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Zach Radovich</a:t>
            </a:r>
            <a:endParaRPr b="0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48718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/>
          <p:nvPr>
            <p:ph idx="1" type="body"/>
          </p:nvPr>
        </p:nvSpPr>
        <p:spPr>
          <a:xfrm>
            <a:off x="73000" y="1050300"/>
            <a:ext cx="90711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  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243" name="Shape 2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44" name="Shape 244"/>
          <p:cNvGraphicFramePr/>
          <p:nvPr/>
        </p:nvGraphicFramePr>
        <p:xfrm>
          <a:off x="294675" y="1154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667950"/>
                <a:gridCol w="873775"/>
              </a:tblGrid>
              <a:tr h="19050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Finishing Mix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</a:tr>
              <a:tr h="240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Wet Unit 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65.85 lb/ft3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Oven-Dry Unit 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59.15 lb/ft3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Compressive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1900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Tensile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350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Flexural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915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Air Content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11.30%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5" name="Shape 245"/>
          <p:cNvGraphicFramePr/>
          <p:nvPr/>
        </p:nvGraphicFramePr>
        <p:xfrm>
          <a:off x="3362825" y="115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566025"/>
                <a:gridCol w="863900"/>
              </a:tblGrid>
              <a:tr h="19050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Structural Mix #1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Wet Unit 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68.37 lb/ft3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Oven-Dry Unit 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61.34 lb/ft3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Compressive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1600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Tensile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375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Flexural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835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Air Content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9.92%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46" name="Shape 246"/>
          <p:cNvGraphicFramePr/>
          <p:nvPr/>
        </p:nvGraphicFramePr>
        <p:xfrm>
          <a:off x="6274450" y="115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570300"/>
                <a:gridCol w="879925"/>
              </a:tblGrid>
              <a:tr h="19050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Structural Mix #2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</a:tr>
              <a:tr h="3924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Wet Unit 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65.01 lb/ft3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Oven-Dry Unit 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56.12 lb/ft3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Compressive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1100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Tensile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315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Flexural Strength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780 psi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Air Content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12.39%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</a:tbl>
          </a:graphicData>
        </a:graphic>
      </p:graphicFrame>
      <p:sp>
        <p:nvSpPr>
          <p:cNvPr id="247" name="Shape 247"/>
          <p:cNvSpPr txBox="1"/>
          <p:nvPr/>
        </p:nvSpPr>
        <p:spPr>
          <a:xfrm>
            <a:off x="235050" y="894875"/>
            <a:ext cx="3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4: Finishing Mix Properties</a:t>
            </a:r>
            <a:endParaRPr sz="1100"/>
          </a:p>
        </p:txBody>
      </p:sp>
      <p:sp>
        <p:nvSpPr>
          <p:cNvPr id="248" name="Shape 248"/>
          <p:cNvSpPr txBox="1"/>
          <p:nvPr/>
        </p:nvSpPr>
        <p:spPr>
          <a:xfrm>
            <a:off x="3296400" y="894875"/>
            <a:ext cx="3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5: Structural Mix #1 Properties</a:t>
            </a:r>
            <a:endParaRPr sz="1100"/>
          </a:p>
        </p:txBody>
      </p:sp>
      <p:sp>
        <p:nvSpPr>
          <p:cNvPr id="249" name="Shape 249"/>
          <p:cNvSpPr txBox="1"/>
          <p:nvPr/>
        </p:nvSpPr>
        <p:spPr>
          <a:xfrm>
            <a:off x="6198425" y="894875"/>
            <a:ext cx="3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6: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Structural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Mix #2 Properties</a:t>
            </a:r>
            <a:endParaRPr sz="1100"/>
          </a:p>
        </p:txBody>
      </p:sp>
      <p:sp>
        <p:nvSpPr>
          <p:cNvPr id="250" name="Shape 250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Branden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10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Shape 251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Concrete Mix Design (Testing)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1675" y="1609825"/>
            <a:ext cx="4348250" cy="260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4">
            <a:alphaModFix/>
          </a:blip>
          <a:srcRect b="0" l="23844" r="0" t="0"/>
          <a:stretch/>
        </p:blipFill>
        <p:spPr>
          <a:xfrm rot="4">
            <a:off x="546100" y="2294326"/>
            <a:ext cx="1422200" cy="191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/>
          <p:nvPr>
            <p:ph idx="1" type="body"/>
          </p:nvPr>
        </p:nvSpPr>
        <p:spPr>
          <a:xfrm>
            <a:off x="273700" y="601300"/>
            <a:ext cx="4799400" cy="1525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Materials</a:t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SpiderLath Fiberglass Mesh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(Primary)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1/16” Galvanized Steel Wires (Primary)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Fibers (Secondary)</a:t>
            </a:r>
            <a:endParaRPr sz="1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9" name="Shape 2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1569700" y="2388775"/>
            <a:ext cx="1729700" cy="1729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y_y94SljR_x-vIJhMtAi36j8g2TGVy5w43i6JVEBG2x23ehsRJV2lIlNPLZKzs3BsB31SrwuIIgEyKhHk-LVBhQRABLFjUCY8f24eAe3l3Wqd8PBPF8Z2NUs8UDyggp4Rmabz44kBIA" id="260" name="Shape 2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Josh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11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784725" y="4212925"/>
            <a:ext cx="36132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14: Primary Reinforcement in Canoe, Mesh (Left), Wire (Right)</a:t>
            </a:r>
            <a:endParaRPr sz="1100"/>
          </a:p>
        </p:txBody>
      </p:sp>
      <p:sp>
        <p:nvSpPr>
          <p:cNvPr id="263" name="Shape 263"/>
          <p:cNvSpPr txBox="1"/>
          <p:nvPr/>
        </p:nvSpPr>
        <p:spPr>
          <a:xfrm>
            <a:off x="4819489" y="421293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15: Reinforcement Layout</a:t>
            </a:r>
            <a:endParaRPr sz="1100"/>
          </a:p>
        </p:txBody>
      </p:sp>
      <p:sp>
        <p:nvSpPr>
          <p:cNvPr id="264" name="Shape 264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Reinforcement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y_y94SljR_x-vIJhMtAi36j8g2TGVy5w43i6JVEBG2x23ehsRJV2lIlNPLZKzs3BsB31SrwuIIgEyKhHk-LVBhQRABLFjUCY8f24eAe3l3Wqd8PBPF8Z2NUs8UDyggp4Rmabz44kBIA" id="269" name="Shape 2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Shape 270"/>
          <p:cNvSpPr txBox="1"/>
          <p:nvPr/>
        </p:nvSpPr>
        <p:spPr>
          <a:xfrm>
            <a:off x="10287000" y="1267250"/>
            <a:ext cx="42936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Josh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12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2" name="Shape 272"/>
          <p:cNvPicPr preferRelativeResize="0"/>
          <p:nvPr/>
        </p:nvPicPr>
        <p:blipFill rotWithShape="1">
          <a:blip r:embed="rId4">
            <a:alphaModFix/>
          </a:blip>
          <a:srcRect b="19860" l="9415" r="14711" t="30563"/>
          <a:stretch/>
        </p:blipFill>
        <p:spPr>
          <a:xfrm>
            <a:off x="4163125" y="1249525"/>
            <a:ext cx="2457698" cy="261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5">
            <a:alphaModFix/>
          </a:blip>
          <a:srcRect b="8712" l="0" r="0" t="19874"/>
          <a:stretch/>
        </p:blipFill>
        <p:spPr>
          <a:xfrm>
            <a:off x="6812679" y="1249524"/>
            <a:ext cx="2059946" cy="26189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Reinforcement</a:t>
            </a: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 Testing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Shape 275"/>
          <p:cNvSpPr txBox="1"/>
          <p:nvPr/>
        </p:nvSpPr>
        <p:spPr>
          <a:xfrm>
            <a:off x="4163126" y="3936275"/>
            <a:ext cx="25371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16: Concrete Slabs with Mesh Overlap </a:t>
            </a:r>
            <a:endParaRPr sz="1100"/>
          </a:p>
        </p:txBody>
      </p:sp>
      <p:sp>
        <p:nvSpPr>
          <p:cNvPr id="276" name="Shape 276"/>
          <p:cNvSpPr txBox="1"/>
          <p:nvPr/>
        </p:nvSpPr>
        <p:spPr>
          <a:xfrm>
            <a:off x="6812669" y="3936277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17: Applying Load to Mesh Strand</a:t>
            </a:r>
            <a:endParaRPr sz="1100"/>
          </a:p>
        </p:txBody>
      </p:sp>
      <p:graphicFrame>
        <p:nvGraphicFramePr>
          <p:cNvPr id="277" name="Shape 277"/>
          <p:cNvGraphicFramePr/>
          <p:nvPr/>
        </p:nvGraphicFramePr>
        <p:xfrm>
          <a:off x="111750" y="1300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557000"/>
                <a:gridCol w="546675"/>
                <a:gridCol w="767075"/>
                <a:gridCol w="487750"/>
                <a:gridCol w="887525"/>
                <a:gridCol w="505050"/>
              </a:tblGrid>
              <a:tr h="53465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SpiderLath Mesh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Tested Strength (lbs.)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Average Strength (lbs.)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2"/>
                    </a:solidFill>
                  </a:tcPr>
                </a:tc>
                <a:tc hMerge="1"/>
              </a:tr>
              <a:tr h="357050">
                <a:tc gridSpan="2" row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Reused Material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24.88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 row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27.24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</a:tr>
              <a:tr h="357050">
                <a:tc gridSpan="2" vMerge="1"/>
                <a:tc hMerge="1" v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25.53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 vMerge="1"/>
                <a:tc hMerge="1" vMerge="1"/>
              </a:tr>
              <a:tr h="357050">
                <a:tc gridSpan="2" vMerge="1"/>
                <a:tc hMerge="1" v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31.32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 vMerge="1"/>
                <a:tc hMerge="1" vMerge="1"/>
              </a:tr>
              <a:tr h="357050">
                <a:tc gridSpan="2" row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Purchased Material 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26.34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 rowSpan="3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27.79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rowSpan="3" hMerge="1"/>
              </a:tr>
              <a:tr h="357050">
                <a:tc gridSpan="2" vMerge="1"/>
                <a:tc hMerge="1" v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25.62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  <a:tc gridSpan="2" vMerge="1"/>
                <a:tc hMerge="1" vMerge="1"/>
              </a:tr>
              <a:tr h="357050">
                <a:tc gridSpan="2" vMerge="1"/>
                <a:tc hMerge="1" vMerge="1"/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31.41</a:t>
                      </a:r>
                      <a:endParaRPr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 vMerge="1"/>
                <a:tc hMerge="1" vMerge="1"/>
              </a:tr>
            </a:tbl>
          </a:graphicData>
        </a:graphic>
      </p:graphicFrame>
      <p:sp>
        <p:nvSpPr>
          <p:cNvPr id="278" name="Shape 278"/>
          <p:cNvSpPr txBox="1"/>
          <p:nvPr/>
        </p:nvSpPr>
        <p:spPr>
          <a:xfrm>
            <a:off x="111750" y="802250"/>
            <a:ext cx="3000000" cy="4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7: Strand Tensile Testing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y_y94SljR_x-vIJhMtAi36j8g2TGVy5w43i6JVEBG2x23ehsRJV2lIlNPLZKzs3BsB31SrwuIIgEyKhHk-LVBhQRABLFjUCY8f24eAe3l3Wqd8PBPF8Z2NUs8UDyggp4Rmabz44kBIA" id="283" name="Shape 2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Dfwy2wiGUQJA8p9wixN5cE7pVaVpXSSbekreTRxUr37GWfOQJWl3jG6f2_4YtW8NBSvhZn5h9cAEbHA6TkKNxDIhwy1ozvSimIW_ETyRYYTgJaGZoGMH3pcacp755HfUWgOoNJjO" id="284" name="Shape 28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626" y="1038648"/>
            <a:ext cx="2352000" cy="3144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FlIg-a1g2njqFr3CgFbJApGDNC2yq_1wA3skNGconMZtd_9y2gK7m2WxnQIB5n3a175MI8B4MyqJZg4ivhnS-qqDLYFrqQyqPn-UfVenOt_62kO6zzG7pUepo9y-JF_xvi8Z6GpF" id="285" name="Shape 2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3500" y="1030426"/>
            <a:ext cx="2352000" cy="31583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JEv1lg1Dn5VpJdABmWcpQFYr9xV1Y9AbrK3TRwYyaMgqiBxKMJR1knIgdEKQkwtDZaPZv8rEr8tLzc_z3_PwVb9fcDbxMyqnyj4mX_y6VY-z6100EHLCzUR4YjjUUSrYLpABKI-z" id="286" name="Shape 2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1525" y="1031463"/>
            <a:ext cx="2367106" cy="31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 txBox="1"/>
          <p:nvPr/>
        </p:nvSpPr>
        <p:spPr>
          <a:xfrm>
            <a:off x="659619" y="418265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18: CNC Router</a:t>
            </a:r>
            <a:endParaRPr sz="1100"/>
          </a:p>
        </p:txBody>
      </p:sp>
      <p:sp>
        <p:nvSpPr>
          <p:cNvPr id="288" name="Shape 288"/>
          <p:cNvSpPr txBox="1"/>
          <p:nvPr/>
        </p:nvSpPr>
        <p:spPr>
          <a:xfrm>
            <a:off x="3414454" y="418265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19: Mold Cross-Sections</a:t>
            </a:r>
            <a:endParaRPr sz="1100"/>
          </a:p>
        </p:txBody>
      </p:sp>
      <p:sp>
        <p:nvSpPr>
          <p:cNvPr id="289" name="Shape 289"/>
          <p:cNvSpPr txBox="1"/>
          <p:nvPr/>
        </p:nvSpPr>
        <p:spPr>
          <a:xfrm>
            <a:off x="6221529" y="4189827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20: Mold Assembly</a:t>
            </a:r>
            <a:endParaRPr sz="1100"/>
          </a:p>
        </p:txBody>
      </p:sp>
      <p:sp>
        <p:nvSpPr>
          <p:cNvPr id="290" name="Shape 290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Gina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13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Shape 291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Mold Construction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y_y94SljR_x-vIJhMtAi36j8g2TGVy5w43i6JVEBG2x23ehsRJV2lIlNPLZKzs3BsB31SrwuIIgEyKhHk-LVBhQRABLFjUCY8f24eAe3l3Wqd8PBPF8Z2NUs8UDyggp4Rmabz44kBIA" id="296" name="Shape 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gyHd_5r110Q0V-KoBfww8y1m2Jy8diUNn4iNaheJZW59i0pw2Jwt01KxW4a-XW8XTf0W2doqOulN03dGx6W_aexBZFLvgNqhXcZpE-_I53fM3kjcZZbniizXSdAmfqtgjOFeFUzQ" id="297" name="Shape 2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5225" y="1080677"/>
            <a:ext cx="2348725" cy="3221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5">
            <a:alphaModFix/>
          </a:blip>
          <a:srcRect b="0" l="0" r="0" t="5168"/>
          <a:stretch/>
        </p:blipFill>
        <p:spPr>
          <a:xfrm>
            <a:off x="663125" y="1088325"/>
            <a:ext cx="2348725" cy="31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49175" y="1080677"/>
            <a:ext cx="2348725" cy="322154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Gina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14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Shape 301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Mold Construction 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Shape 302"/>
          <p:cNvSpPr txBox="1"/>
          <p:nvPr/>
        </p:nvSpPr>
        <p:spPr>
          <a:xfrm>
            <a:off x="663114" y="4252357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21: Final Constructed Mold</a:t>
            </a:r>
            <a:endParaRPr sz="1100"/>
          </a:p>
        </p:txBody>
      </p:sp>
      <p:sp>
        <p:nvSpPr>
          <p:cNvPr id="303" name="Shape 303"/>
          <p:cNvSpPr txBox="1"/>
          <p:nvPr/>
        </p:nvSpPr>
        <p:spPr>
          <a:xfrm>
            <a:off x="3349164" y="430223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22: Plastic Wrapping Cross Section</a:t>
            </a:r>
            <a:endParaRPr sz="1100"/>
          </a:p>
        </p:txBody>
      </p:sp>
      <p:sp>
        <p:nvSpPr>
          <p:cNvPr id="304" name="Shape 304"/>
          <p:cNvSpPr txBox="1"/>
          <p:nvPr/>
        </p:nvSpPr>
        <p:spPr>
          <a:xfrm>
            <a:off x="6035214" y="430223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23: Prepared Mold for Pour Day</a:t>
            </a:r>
            <a:endParaRPr sz="1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3.googleusercontent.com/jvxL47tqyuvuoMnsAk1GmAEvxdwOkb5PmfbUlpM6Kh5xzGhAYKHX1LmlHUPQmzN7QRi6FKDA4bi-hR8FVqdJaRgc_9JuEn7UyoVxHGrpKYPx_YsAPlKAwKp-xXA1x2FbmFFCWv7d" id="309" name="Shape 30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5123" y="1062549"/>
            <a:ext cx="2372506" cy="16168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5.googleusercontent.com/9WTjCRPi-yqFI7CybMJ8T7MiYRYbVgpYcETn91-pqrJ5J_LDTkdsDUFyDKa7KSNruX9KavuqoZ_8wnghQzrFom3Mjtkk7B36XOEspdQzpnx-4UqmMCNiQyXi8LG4pa5e_Xj-jiv8" id="310" name="Shape 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8019" y="2932163"/>
            <a:ext cx="3021973" cy="1307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OZGGYeoHoC6EsTchl1EtDWDq-4hvOlciB55i64iBxAezqQucV12ou0v_Ykay6SJb7uPnDtcV9vz9azTbwvlPg4YinOmhE5aBdTzQJ69GhpqOOhYRg56eLe1UFBNi804OeHdAPLEa" id="311" name="Shape 3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07080" y="2928506"/>
            <a:ext cx="2264925" cy="13158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6.googleusercontent.com/RnPaEQqyoSkVoRlXWf09UV6VV8fEkFhPiNiwWb9jM4BHLmKGkmyO4OXseVywWG89zjJNuDtZ5cd168YHVyIcUom1H7mmK7CHcd5oSyTERb0-mrbu0TEm6UYWigZCZS_Krii9q-VS" id="312" name="Shape 3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0988" y="1062558"/>
            <a:ext cx="2153264" cy="16159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y_y94SljR_x-vIJhMtAi36j8g2TGVy5w43i6JVEBG2x23ehsRJV2lIlNPLZKzs3BsB31SrwuIIgEyKhHk-LVBhQRABLFjUCY8f24eAe3l3Wqd8PBPF8Z2NUs8UDyggp4Rmabz44kBIA" id="313" name="Shape 3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6794" y="1062558"/>
            <a:ext cx="2155742" cy="1616806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Shape 315"/>
          <p:cNvSpPr txBox="1"/>
          <p:nvPr/>
        </p:nvSpPr>
        <p:spPr>
          <a:xfrm>
            <a:off x="706794" y="2661238"/>
            <a:ext cx="2213322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24: Concrete Preparation </a:t>
            </a:r>
            <a:endParaRPr sz="1100"/>
          </a:p>
        </p:txBody>
      </p:sp>
      <p:sp>
        <p:nvSpPr>
          <p:cNvPr id="316" name="Shape 316"/>
          <p:cNvSpPr txBox="1"/>
          <p:nvPr/>
        </p:nvSpPr>
        <p:spPr>
          <a:xfrm>
            <a:off x="3470988" y="2679370"/>
            <a:ext cx="22896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25: First Layer of Structural Concrete </a:t>
            </a:r>
            <a:endParaRPr sz="1100"/>
          </a:p>
        </p:txBody>
      </p:sp>
      <p:sp>
        <p:nvSpPr>
          <p:cNvPr id="317" name="Shape 317"/>
          <p:cNvSpPr txBox="1"/>
          <p:nvPr/>
        </p:nvSpPr>
        <p:spPr>
          <a:xfrm>
            <a:off x="6175123" y="2679364"/>
            <a:ext cx="2213322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26: Applying Mesh</a:t>
            </a:r>
            <a:endParaRPr sz="1100"/>
          </a:p>
        </p:txBody>
      </p:sp>
      <p:sp>
        <p:nvSpPr>
          <p:cNvPr id="318" name="Shape 318"/>
          <p:cNvSpPr txBox="1"/>
          <p:nvPr/>
        </p:nvSpPr>
        <p:spPr>
          <a:xfrm>
            <a:off x="1398027" y="4295957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27: Applying Finishing Layer</a:t>
            </a:r>
            <a:endParaRPr sz="1100"/>
          </a:p>
        </p:txBody>
      </p:sp>
      <p:sp>
        <p:nvSpPr>
          <p:cNvPr id="319" name="Shape 319"/>
          <p:cNvSpPr txBox="1"/>
          <p:nvPr/>
        </p:nvSpPr>
        <p:spPr>
          <a:xfrm>
            <a:off x="5332843" y="4285693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28: Canoe Imprint</a:t>
            </a:r>
            <a:endParaRPr sz="1100"/>
          </a:p>
        </p:txBody>
      </p:sp>
      <p:sp>
        <p:nvSpPr>
          <p:cNvPr id="320" name="Shape 320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Gina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15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Shape 321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Pour Day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5.googleusercontent.com/y83X1BZYNg1VU-P_LAysCotM7cxCTk3M2PSaXHhqKriG5AbCJMIOmRoCqv6CA52u3bo4KJOA55Bmvv45QyIZx5bFF98R3xGOKWU1Py12x9PIU3ZcYKsyLECqp4b3akXyc6WXBFFOJJc" id="326" name="Shape 3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2000" y="1128057"/>
            <a:ext cx="2447627" cy="32635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M1irb_mCQQmRBCpsWs8vTtGFJ89xiRf7OTVZtf3oKN7kkIQZaa7NTozqeQ0HAMO9vFi3x5yXBsEyJPTSUt07wBT8-dW6KKrkgfAqHjfsbNjYkVKcVg_RlzUynfDCqKjt3ks9nI9mlXA" id="327" name="Shape 3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2302" y="1128057"/>
            <a:ext cx="2447627" cy="32635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y_y94SljR_x-vIJhMtAi36j8g2TGVy5w43i6JVEBG2x23ehsRJV2lIlNPLZKzs3BsB31SrwuIIgEyKhHk-LVBhQRABLFjUCY8f24eAe3l3Wqd8PBPF8Z2NUs8UDyggp4Rmabz44kBIA" id="328" name="Shape 3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3781996" y="4391635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29: Installing Anchors to Cables</a:t>
            </a:r>
            <a:endParaRPr sz="1100"/>
          </a:p>
        </p:txBody>
      </p:sp>
      <p:sp>
        <p:nvSpPr>
          <p:cNvPr id="330" name="Shape 330"/>
          <p:cNvSpPr txBox="1"/>
          <p:nvPr/>
        </p:nvSpPr>
        <p:spPr>
          <a:xfrm>
            <a:off x="6362301" y="4391560"/>
            <a:ext cx="2350158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30: Monitoring Tensile Force for Cables </a:t>
            </a:r>
            <a:endParaRPr sz="1100"/>
          </a:p>
        </p:txBody>
      </p:sp>
      <p:sp>
        <p:nvSpPr>
          <p:cNvPr id="331" name="Shape 331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Josh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16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2" name="Shape 332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Post-Tensioning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Shape 333"/>
          <p:cNvSpPr/>
          <p:nvPr/>
        </p:nvSpPr>
        <p:spPr>
          <a:xfrm>
            <a:off x="5336250" y="1321888"/>
            <a:ext cx="291300" cy="31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 txBox="1"/>
          <p:nvPr/>
        </p:nvSpPr>
        <p:spPr>
          <a:xfrm>
            <a:off x="5336250" y="1282588"/>
            <a:ext cx="230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1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5" name="Shape 335"/>
          <p:cNvSpPr/>
          <p:nvPr/>
        </p:nvSpPr>
        <p:spPr>
          <a:xfrm>
            <a:off x="5275350" y="2271475"/>
            <a:ext cx="291300" cy="31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Shape 336"/>
          <p:cNvSpPr/>
          <p:nvPr/>
        </p:nvSpPr>
        <p:spPr>
          <a:xfrm>
            <a:off x="5244900" y="3247250"/>
            <a:ext cx="291300" cy="3117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Shape 337"/>
          <p:cNvSpPr txBox="1"/>
          <p:nvPr/>
        </p:nvSpPr>
        <p:spPr>
          <a:xfrm>
            <a:off x="5244900" y="3207950"/>
            <a:ext cx="230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3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8" name="Shape 338"/>
          <p:cNvSpPr txBox="1"/>
          <p:nvPr/>
        </p:nvSpPr>
        <p:spPr>
          <a:xfrm>
            <a:off x="5275350" y="2232175"/>
            <a:ext cx="2304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2</a:t>
            </a:r>
            <a:endParaRPr>
              <a:solidFill>
                <a:srgbClr val="FF0000"/>
              </a:solidFill>
            </a:endParaRPr>
          </a:p>
        </p:txBody>
      </p:sp>
      <p:graphicFrame>
        <p:nvGraphicFramePr>
          <p:cNvPr id="339" name="Shape 339"/>
          <p:cNvGraphicFramePr/>
          <p:nvPr/>
        </p:nvGraphicFramePr>
        <p:xfrm>
          <a:off x="152400" y="1128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912725"/>
                <a:gridCol w="1246925"/>
                <a:gridCol w="1337275"/>
              </a:tblGrid>
              <a:tr h="3429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Wire Location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Applied Tension (lbs.)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Tension After Losses (lbs.)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905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0" name="Shape 340"/>
          <p:cNvSpPr txBox="1"/>
          <p:nvPr/>
        </p:nvSpPr>
        <p:spPr>
          <a:xfrm>
            <a:off x="152400" y="816350"/>
            <a:ext cx="30000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8: Post Tensioning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y_y94SljR_x-vIJhMtAi36j8g2TGVy5w43i6JVEBG2x23ehsRJV2lIlNPLZKzs3BsB31SrwuIIgEyKhHk-LVBhQRABLFjUCY8f24eAe3l3Wqd8PBPF8Z2NUs8UDyggp4Rmabz44kBIA" id="345" name="Shape 3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19353" y="1750233"/>
            <a:ext cx="1589203" cy="17422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20180407_093612" id="347" name="Shape 3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2750" y="1761765"/>
            <a:ext cx="2192200" cy="1730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6">
            <a:alphaModFix/>
          </a:blip>
          <a:srcRect b="0" l="9936" r="0" t="0"/>
          <a:stretch/>
        </p:blipFill>
        <p:spPr>
          <a:xfrm>
            <a:off x="4114910" y="1754831"/>
            <a:ext cx="1655671" cy="174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4996" y="1752996"/>
            <a:ext cx="1699424" cy="1736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678835" y="1742933"/>
            <a:ext cx="1317698" cy="175693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 txBox="1"/>
          <p:nvPr/>
        </p:nvSpPr>
        <p:spPr>
          <a:xfrm>
            <a:off x="122752" y="3479624"/>
            <a:ext cx="2213322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31: Sand Canoe</a:t>
            </a:r>
            <a:endParaRPr sz="1100"/>
          </a:p>
        </p:txBody>
      </p:sp>
      <p:sp>
        <p:nvSpPr>
          <p:cNvPr id="352" name="Shape 352"/>
          <p:cNvSpPr txBox="1"/>
          <p:nvPr/>
        </p:nvSpPr>
        <p:spPr>
          <a:xfrm>
            <a:off x="2419353" y="3492442"/>
            <a:ext cx="2213322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32: Encasing End-Caps</a:t>
            </a:r>
            <a:endParaRPr sz="1100"/>
          </a:p>
        </p:txBody>
      </p:sp>
      <p:sp>
        <p:nvSpPr>
          <p:cNvPr id="353" name="Shape 353"/>
          <p:cNvSpPr txBox="1"/>
          <p:nvPr/>
        </p:nvSpPr>
        <p:spPr>
          <a:xfrm>
            <a:off x="4112703" y="3492442"/>
            <a:ext cx="2213322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33: Polish Canoe</a:t>
            </a:r>
            <a:endParaRPr sz="1100"/>
          </a:p>
        </p:txBody>
      </p:sp>
      <p:sp>
        <p:nvSpPr>
          <p:cNvPr id="354" name="Shape 354"/>
          <p:cNvSpPr txBox="1"/>
          <p:nvPr/>
        </p:nvSpPr>
        <p:spPr>
          <a:xfrm>
            <a:off x="5837746" y="3492449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34: Seal Canoe</a:t>
            </a:r>
            <a:endParaRPr sz="1100"/>
          </a:p>
        </p:txBody>
      </p:sp>
      <p:sp>
        <p:nvSpPr>
          <p:cNvPr id="355" name="Shape 355"/>
          <p:cNvSpPr txBox="1"/>
          <p:nvPr/>
        </p:nvSpPr>
        <p:spPr>
          <a:xfrm>
            <a:off x="7634110" y="3492459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35: Apply Letters</a:t>
            </a:r>
            <a:endParaRPr sz="1100"/>
          </a:p>
        </p:txBody>
      </p:sp>
      <p:sp>
        <p:nvSpPr>
          <p:cNvPr id="356" name="Shape 356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Gina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17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7" name="Shape 357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Finishing and Aesthetics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/>
          <p:nvPr>
            <p:ph idx="1" type="body"/>
          </p:nvPr>
        </p:nvSpPr>
        <p:spPr>
          <a:xfrm>
            <a:off x="628650" y="488800"/>
            <a:ext cx="7886700" cy="2442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Table 9: Schedule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363" name="Shape 3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64" name="Shape 364"/>
          <p:cNvGraphicFramePr/>
          <p:nvPr/>
        </p:nvGraphicFramePr>
        <p:xfrm>
          <a:off x="750988" y="884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3541425"/>
                <a:gridCol w="2236700"/>
                <a:gridCol w="1863900"/>
              </a:tblGrid>
              <a:tr h="432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Task Name</a:t>
                      </a:r>
                      <a:endParaRPr sz="1200">
                        <a:solidFill>
                          <a:srgbClr val="F3F3F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Scheduled End Date</a:t>
                      </a:r>
                      <a:endParaRPr sz="1200">
                        <a:solidFill>
                          <a:srgbClr val="F3F3F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3F3F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Actual End Date</a:t>
                      </a:r>
                      <a:endParaRPr sz="1200">
                        <a:solidFill>
                          <a:srgbClr val="F3F3F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</a:tr>
              <a:tr h="4142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Project Management &amp; Fundraising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4/14/2018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4/14/2018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2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Analysis and Design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12/31/2017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2/17/2018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432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12/31/2017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1/15/2018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2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Mold Construction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1/20/2018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2/18/2018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432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Canoe Construction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4/8/2018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2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Canoe Curing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/18/2018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3/18/2018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385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/2/2018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4/8/2018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5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Paddling Practice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4/5/2018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4/5/2018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</a:tbl>
          </a:graphicData>
        </a:graphic>
      </p:graphicFrame>
      <p:sp>
        <p:nvSpPr>
          <p:cNvPr id="365" name="Shape 365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Katlynn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18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6" name="Shape 366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Project Schedule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y_y94SljR_x-vIJhMtAi36j8g2TGVy5w43i6JVEBG2x23ehsRJV2lIlNPLZKzs3BsB31SrwuIIgEyKhHk-LVBhQRABLFjUCY8f24eAe3l3Wqd8PBPF8Z2NUs8UDyggp4Rmabz44kBIA" id="371" name="Shape 3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2" name="Shape 372"/>
          <p:cNvCxnSpPr/>
          <p:nvPr/>
        </p:nvCxnSpPr>
        <p:spPr>
          <a:xfrm>
            <a:off x="2846200" y="4038900"/>
            <a:ext cx="3815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3" name="Shape 373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Katlynn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19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Shape 374"/>
          <p:cNvSpPr txBox="1"/>
          <p:nvPr>
            <p:ph idx="4294967295" type="ctrTitle"/>
          </p:nvPr>
        </p:nvSpPr>
        <p:spPr>
          <a:xfrm>
            <a:off x="-40675" y="0"/>
            <a:ext cx="6858000" cy="549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Project Management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75" name="Shape 375"/>
          <p:cNvGraphicFramePr/>
          <p:nvPr/>
        </p:nvGraphicFramePr>
        <p:xfrm>
          <a:off x="1453575" y="81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904800"/>
                <a:gridCol w="846550"/>
                <a:gridCol w="1455075"/>
                <a:gridCol w="707650"/>
                <a:gridCol w="1322750"/>
              </a:tblGrid>
              <a:tr h="328175">
                <a:tc gridSpan="5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Person Hour Breakdown</a:t>
                      </a:r>
                      <a:endParaRPr b="1" sz="10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  <a:tc hMerge="1"/>
                <a:tc hMerge="1"/>
                <a:tc hMerge="1"/>
              </a:tr>
              <a:tr h="451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Term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Projected Hours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Projected Hours % of Overall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Actual Hours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Actual Hours % of Overall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Project Management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13.24%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18.18%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Hull Design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4.29%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2.42%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Structural</a:t>
                      </a: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Analysis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5.83%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6.06%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Mixture Design Development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385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20.39%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15.15%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Mold Construction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2.44%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3.64%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451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Canoe Construction, including research, testing and construction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550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29.13%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30.30%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Finishing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3.71%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6.06%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451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Academics, including the design paper, presentation, and display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396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20.97%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18.18%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105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 Number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1888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100.00%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100.00%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 anchor="ctr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</a:tr>
            </a:tbl>
          </a:graphicData>
        </a:graphic>
      </p:graphicFrame>
      <p:sp>
        <p:nvSpPr>
          <p:cNvPr id="376" name="Shape 376"/>
          <p:cNvSpPr txBox="1"/>
          <p:nvPr/>
        </p:nvSpPr>
        <p:spPr>
          <a:xfrm>
            <a:off x="1314700" y="501550"/>
            <a:ext cx="5346900" cy="3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10: Person Hour Breakdown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b" bIns="68575" lIns="68575" spcFirstLastPara="1" rIns="68575" wrap="square" tIns="68575">
            <a:noAutofit/>
          </a:bodyPr>
          <a:lstStyle/>
          <a:p>
            <a:pPr indent="0" lvl="0" mar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u="sng">
                <a:latin typeface="Times New Roman"/>
                <a:ea typeface="Times New Roman"/>
                <a:cs typeface="Times New Roman"/>
                <a:sym typeface="Times New Roman"/>
              </a:rPr>
              <a:t>Project Background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Shape 137"/>
          <p:cNvSpPr txBox="1"/>
          <p:nvPr>
            <p:ph idx="1" type="subTitle"/>
          </p:nvPr>
        </p:nvSpPr>
        <p:spPr>
          <a:xfrm>
            <a:off x="387300" y="534150"/>
            <a:ext cx="5567700" cy="27870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u="sng">
                <a:latin typeface="Times New Roman"/>
                <a:ea typeface="Times New Roman"/>
                <a:cs typeface="Times New Roman"/>
                <a:sym typeface="Times New Roman"/>
              </a:rPr>
              <a:t>Concrete Canoe</a:t>
            </a:r>
            <a:endParaRPr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Concrete Canoe Competition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Pacific Southwest Conference (PSWC) 2018 at Arizona State University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April 12-14, 2018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u="sng">
                <a:latin typeface="Times New Roman"/>
                <a:ea typeface="Times New Roman"/>
                <a:cs typeface="Times New Roman"/>
                <a:sym typeface="Times New Roman"/>
              </a:rPr>
              <a:t>Conference Deliverables</a:t>
            </a:r>
            <a:endParaRPr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Final Product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Racing Placement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Design Paper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Oral Presentation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</p:txBody>
      </p:sp>
      <p:sp>
        <p:nvSpPr>
          <p:cNvPr id="138" name="Shape 138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Katlynn 2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139" name="Shape 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4">
            <a:alphaModFix/>
          </a:blip>
          <a:srcRect b="26900" l="7312" r="12687" t="37746"/>
          <a:stretch/>
        </p:blipFill>
        <p:spPr>
          <a:xfrm>
            <a:off x="4501025" y="2547000"/>
            <a:ext cx="4416824" cy="209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Shape 141"/>
          <p:cNvPicPr preferRelativeResize="0"/>
          <p:nvPr/>
        </p:nvPicPr>
        <p:blipFill rotWithShape="1">
          <a:blip r:embed="rId5">
            <a:alphaModFix/>
          </a:blip>
          <a:srcRect b="0" l="0" r="0" t="13299"/>
          <a:stretch/>
        </p:blipFill>
        <p:spPr>
          <a:xfrm>
            <a:off x="5955000" y="172772"/>
            <a:ext cx="2962850" cy="1926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 txBox="1"/>
          <p:nvPr/>
        </p:nvSpPr>
        <p:spPr>
          <a:xfrm>
            <a:off x="5954989" y="212813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1: Conference Display Board</a:t>
            </a:r>
            <a:endParaRPr sz="1100"/>
          </a:p>
        </p:txBody>
      </p:sp>
      <p:sp>
        <p:nvSpPr>
          <p:cNvPr id="143" name="Shape 143"/>
          <p:cNvSpPr txBox="1"/>
          <p:nvPr/>
        </p:nvSpPr>
        <p:spPr>
          <a:xfrm>
            <a:off x="4501014" y="463873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2: 4 Person Coed Sprint </a:t>
            </a:r>
            <a:endParaRPr sz="1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lh4.googleusercontent.com/y_y94SljR_x-vIJhMtAi36j8g2TGVy5w43i6JVEBG2x23ehsRJV2lIlNPLZKzs3BsB31SrwuIIgEyKhHk-LVBhQRABLFjUCY8f24eAe3l3Wqd8PBPF8Z2NUs8UDyggp4Rmabz44kBIA" id="381" name="Shape 3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Katlynn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20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Shape 383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Project Cost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Shape 384"/>
          <p:cNvSpPr txBox="1"/>
          <p:nvPr/>
        </p:nvSpPr>
        <p:spPr>
          <a:xfrm>
            <a:off x="3777239" y="404788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36: Cost Comparison</a:t>
            </a:r>
            <a:endParaRPr sz="1100"/>
          </a:p>
        </p:txBody>
      </p:sp>
      <p:pic>
        <p:nvPicPr>
          <p:cNvPr id="385" name="Shape 385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7250" y="1095637"/>
            <a:ext cx="4774500" cy="295223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Shape 386"/>
          <p:cNvSpPr txBox="1"/>
          <p:nvPr/>
        </p:nvSpPr>
        <p:spPr>
          <a:xfrm>
            <a:off x="216850" y="972450"/>
            <a:ext cx="3225600" cy="31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Budget for Testing and Canoe Construction: $2,000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Actual Cost of Testing and Canoe Construction: $1,307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All Other Costs: $3,000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Total Cost of Project: $4,307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Total Cost of Engineering Services: $1</a:t>
            </a: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27,455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/>
        </p:nvSpPr>
        <p:spPr>
          <a:xfrm>
            <a:off x="202200" y="1035475"/>
            <a:ext cx="41727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Table 11: PSWC 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Conference</a:t>
            </a:r>
            <a:r>
              <a:rPr lang="en" sz="1000">
                <a:latin typeface="Times New Roman"/>
                <a:ea typeface="Times New Roman"/>
                <a:cs typeface="Times New Roman"/>
                <a:sym typeface="Times New Roman"/>
              </a:rPr>
              <a:t> Results</a:t>
            </a:r>
            <a:r>
              <a:rPr lang="en"/>
              <a:t> </a:t>
            </a:r>
            <a:endParaRPr/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392" name="Shape 3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3" name="Shape 393"/>
          <p:cNvGraphicFramePr/>
          <p:nvPr/>
        </p:nvGraphicFramePr>
        <p:xfrm>
          <a:off x="202200" y="1368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284675"/>
                <a:gridCol w="1156225"/>
              </a:tblGrid>
              <a:tr h="333825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PSWC Results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Placement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Product Display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Racing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Design Paper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Oral Presentation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Overall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4" name="Shape 394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Gina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21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Shape 395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PSWC Results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6" name="Shape 396"/>
          <p:cNvPicPr preferRelativeResize="0"/>
          <p:nvPr/>
        </p:nvPicPr>
        <p:blipFill rotWithShape="1">
          <a:blip r:embed="rId4">
            <a:alphaModFix/>
          </a:blip>
          <a:srcRect b="24109" l="4121" r="13614" t="10781"/>
          <a:stretch/>
        </p:blipFill>
        <p:spPr>
          <a:xfrm>
            <a:off x="2782665" y="1368075"/>
            <a:ext cx="6172808" cy="274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 txBox="1"/>
          <p:nvPr/>
        </p:nvSpPr>
        <p:spPr>
          <a:xfrm>
            <a:off x="2782664" y="4114875"/>
            <a:ext cx="51741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37: Presenting Canoopa on Display Day at PSWC 2018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510425" y="585800"/>
            <a:ext cx="4939500" cy="36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2400" u="sng">
                <a:latin typeface="Times New Roman"/>
                <a:ea typeface="Times New Roman"/>
                <a:cs typeface="Times New Roman"/>
                <a:sym typeface="Times New Roman"/>
              </a:rPr>
              <a:t>Constraints</a:t>
            </a:r>
            <a:endParaRPr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$2000 Budget for Testing and Construction of the Canoe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National Concrete Canoe Competition (NCCC) Rules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Local Materials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400" u="sng">
                <a:latin typeface="Times New Roman"/>
                <a:ea typeface="Times New Roman"/>
                <a:cs typeface="Times New Roman"/>
                <a:sym typeface="Times New Roman"/>
              </a:rPr>
              <a:t>Impacts</a:t>
            </a:r>
            <a:endParaRPr sz="24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NAU and ASCE Reputation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●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Further Institutional Knowledge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6404" l="25882" r="0" t="0"/>
          <a:stretch/>
        </p:blipFill>
        <p:spPr>
          <a:xfrm rot="5400000">
            <a:off x="7518875" y="3387766"/>
            <a:ext cx="1051560" cy="1025366"/>
          </a:xfrm>
          <a:prstGeom prst="ellipse">
            <a:avLst/>
          </a:prstGeom>
          <a:noFill/>
          <a:ln cap="rnd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50" name="Shape 150"/>
          <p:cNvPicPr preferRelativeResize="0"/>
          <p:nvPr/>
        </p:nvPicPr>
        <p:blipFill rotWithShape="1">
          <a:blip r:embed="rId4">
            <a:alphaModFix/>
          </a:blip>
          <a:srcRect b="11593" l="0" r="0" t="20857"/>
          <a:stretch/>
        </p:blipFill>
        <p:spPr>
          <a:xfrm>
            <a:off x="5734900" y="3390623"/>
            <a:ext cx="1057275" cy="1019651"/>
          </a:xfrm>
          <a:prstGeom prst="ellipse">
            <a:avLst/>
          </a:prstGeom>
          <a:noFill/>
          <a:ln cap="rnd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51" name="Shape 151"/>
          <p:cNvPicPr preferRelativeResize="0"/>
          <p:nvPr/>
        </p:nvPicPr>
        <p:blipFill rotWithShape="1">
          <a:blip r:embed="rId5">
            <a:alphaModFix/>
          </a:blip>
          <a:srcRect b="25246" l="3746" r="11982" t="12383"/>
          <a:stretch/>
        </p:blipFill>
        <p:spPr>
          <a:xfrm>
            <a:off x="6591560" y="187429"/>
            <a:ext cx="1052036" cy="1061085"/>
          </a:xfrm>
          <a:prstGeom prst="ellipse">
            <a:avLst/>
          </a:prstGeom>
          <a:noFill/>
          <a:ln cap="rnd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52" name="Shape 152"/>
          <p:cNvPicPr preferRelativeResize="0"/>
          <p:nvPr/>
        </p:nvPicPr>
        <p:blipFill rotWithShape="1">
          <a:blip r:embed="rId6">
            <a:alphaModFix/>
          </a:blip>
          <a:srcRect b="807" l="2542" r="35247" t="7370"/>
          <a:stretch/>
        </p:blipFill>
        <p:spPr>
          <a:xfrm rot="5400000">
            <a:off x="7577879" y="1777811"/>
            <a:ext cx="1012984" cy="1072039"/>
          </a:xfrm>
          <a:prstGeom prst="ellipse">
            <a:avLst/>
          </a:prstGeom>
          <a:noFill/>
          <a:ln cap="rnd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pic>
        <p:nvPicPr>
          <p:cNvPr id="153" name="Shape 153"/>
          <p:cNvPicPr preferRelativeResize="0"/>
          <p:nvPr/>
        </p:nvPicPr>
        <p:blipFill rotWithShape="1">
          <a:blip r:embed="rId7">
            <a:alphaModFix/>
          </a:blip>
          <a:srcRect b="7929" l="-1020" r="48529" t="14155"/>
          <a:stretch/>
        </p:blipFill>
        <p:spPr>
          <a:xfrm rot="5400000">
            <a:off x="5749187" y="1793051"/>
            <a:ext cx="1019651" cy="1048226"/>
          </a:xfrm>
          <a:prstGeom prst="ellipse">
            <a:avLst/>
          </a:prstGeom>
          <a:noFill/>
          <a:ln cap="rnd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  <p:sp>
        <p:nvSpPr>
          <p:cNvPr id="154" name="Shape 154"/>
          <p:cNvSpPr txBox="1"/>
          <p:nvPr/>
        </p:nvSpPr>
        <p:spPr>
          <a:xfrm>
            <a:off x="7327133" y="2910991"/>
            <a:ext cx="1514475" cy="342900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Branden Petersen</a:t>
            </a:r>
            <a:endParaRPr b="1" sz="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Mix Design Lead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5487488" y="2900568"/>
            <a:ext cx="1478756" cy="342900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Joshua Leon Reinforcement Lead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100"/>
          </a:p>
        </p:txBody>
      </p:sp>
      <p:sp>
        <p:nvSpPr>
          <p:cNvPr id="156" name="Shape 156"/>
          <p:cNvSpPr txBox="1"/>
          <p:nvPr/>
        </p:nvSpPr>
        <p:spPr>
          <a:xfrm>
            <a:off x="7308849" y="4480165"/>
            <a:ext cx="1471612" cy="371475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Gina Boschetto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Quality Assurance/Control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Shape 157"/>
          <p:cNvSpPr txBox="1"/>
          <p:nvPr/>
        </p:nvSpPr>
        <p:spPr>
          <a:xfrm>
            <a:off x="5487488" y="4480165"/>
            <a:ext cx="1543050" cy="371475"/>
          </a:xfrm>
          <a:prstGeom prst="rect">
            <a:avLst/>
          </a:prstGeom>
          <a:solidFill>
            <a:srgbClr val="FFF2CC"/>
          </a:solidFill>
          <a:ln>
            <a:noFill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Zach Radovich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Structural Lead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6388925" y="1320450"/>
            <a:ext cx="1471500" cy="3429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  <a:effectLst>
            <a:outerShdw blurRad="107950" algn="ctr" dir="5400000" dist="12700">
              <a:srgbClr val="000000"/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Katlynn Adams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Manager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b="0" i="0" sz="9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159" name="Shape 1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7369200" y="4905600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Katlynn 3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1" name="Shape 161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Canoopa Team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1" type="body"/>
          </p:nvPr>
        </p:nvSpPr>
        <p:spPr>
          <a:xfrm>
            <a:off x="390076" y="759112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71450" lvl="0" marL="1778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Tumblehome</a:t>
            </a:r>
            <a:endParaRPr sz="1100"/>
          </a:p>
          <a:p>
            <a:pPr indent="-171450" lvl="0" marL="1778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b="0" i="0" lang="en" sz="21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Flat Bottom</a:t>
            </a:r>
            <a:endParaRPr sz="1100"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9741" y="684004"/>
            <a:ext cx="4856149" cy="1723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b="0" l="0" r="2994" t="0"/>
          <a:stretch/>
        </p:blipFill>
        <p:spPr>
          <a:xfrm>
            <a:off x="4800217" y="2683118"/>
            <a:ext cx="2169367" cy="1649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y_y94SljR_x-vIJhMtAi36j8g2TGVy5w43i6JVEBG2x23ehsRJV2lIlNPLZKzs3BsB31SrwuIIgEyKhHk-LVBhQRABLFjUCY8f24eAe3l3Wqd8PBPF8Z2NUs8UDyggp4Rmabz44kBIA" id="169" name="Shape 1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581744" y="2366210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SolidWorks Model</a:t>
            </a:r>
            <a:endParaRPr sz="1100"/>
          </a:p>
        </p:txBody>
      </p:sp>
      <p:sp>
        <p:nvSpPr>
          <p:cNvPr id="171" name="Shape 171"/>
          <p:cNvSpPr txBox="1"/>
          <p:nvPr/>
        </p:nvSpPr>
        <p:spPr>
          <a:xfrm>
            <a:off x="613200" y="1770450"/>
            <a:ext cx="21693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1: Hull Dimensions</a:t>
            </a:r>
            <a:endParaRPr sz="1100"/>
          </a:p>
        </p:txBody>
      </p:sp>
      <p:sp>
        <p:nvSpPr>
          <p:cNvPr id="172" name="Shape 172"/>
          <p:cNvSpPr txBox="1"/>
          <p:nvPr/>
        </p:nvSpPr>
        <p:spPr>
          <a:xfrm>
            <a:off x="4923568" y="4256026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4: Cross-Section Canoe Mid-Span</a:t>
            </a:r>
            <a:endParaRPr sz="1100"/>
          </a:p>
        </p:txBody>
      </p:sp>
      <p:graphicFrame>
        <p:nvGraphicFramePr>
          <p:cNvPr id="173" name="Shape 173"/>
          <p:cNvGraphicFramePr/>
          <p:nvPr/>
        </p:nvGraphicFramePr>
        <p:xfrm>
          <a:off x="643025" y="2007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675650"/>
                <a:gridCol w="689650"/>
              </a:tblGrid>
              <a:tr h="261775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Hull Dimensions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</a:tr>
              <a:tr h="3789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Maximum Length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258 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76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Maximum Width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 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2094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Maximum Depth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 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 Thickness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1.25 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3776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Weight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300 lb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74" name="Shape 174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Zachary 4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5" name="Shape 175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Hull Design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2175" y="487238"/>
            <a:ext cx="4077339" cy="1884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2175" y="2675545"/>
            <a:ext cx="4077350" cy="188486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y_y94SljR_x-vIJhMtAi36j8g2TGVy5w43i6JVEBG2x23ehsRJV2lIlNPLZKzs3BsB31SrwuIIgEyKhHk-LVBhQRABLFjUCY8f24eAe3l3Wqd8PBPF8Z2NUs8UDyggp4Rmabz44kBIA" id="182" name="Shape 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4782169" y="2372097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S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hear Diagram</a:t>
            </a:r>
            <a:endParaRPr sz="1100"/>
          </a:p>
        </p:txBody>
      </p:sp>
      <p:sp>
        <p:nvSpPr>
          <p:cNvPr id="184" name="Shape 184"/>
          <p:cNvSpPr txBox="1"/>
          <p:nvPr/>
        </p:nvSpPr>
        <p:spPr>
          <a:xfrm>
            <a:off x="4782169" y="4560397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Moment Diagram</a:t>
            </a:r>
            <a:endParaRPr sz="1100"/>
          </a:p>
        </p:txBody>
      </p:sp>
      <p:sp>
        <p:nvSpPr>
          <p:cNvPr id="185" name="Shape 185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Zachary 5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Shape 186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Structural Analysis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7" name="Shape 1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900" y="2999487"/>
            <a:ext cx="4114800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x="1301750" y="1213088"/>
            <a:ext cx="2344800" cy="12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6D9E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Women Races</a:t>
            </a:r>
            <a:endParaRPr sz="1800">
              <a:solidFill>
                <a:srgbClr val="6D9EE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C78D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rgbClr val="3C78D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rgbClr val="FF99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Men Races</a:t>
            </a:r>
            <a:endParaRPr sz="1800">
              <a:solidFill>
                <a:srgbClr val="FF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99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accent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 Person Races</a:t>
            </a:r>
            <a:endParaRPr sz="1800">
              <a:solidFill>
                <a:schemeClr val="accent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546094" y="4256772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b="0" i="0" lang="en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Loading Scenarios </a:t>
            </a:r>
            <a:endParaRPr sz="11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/>
        </p:nvSpPr>
        <p:spPr>
          <a:xfrm>
            <a:off x="2094105" y="1852806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2: Structural Analysis Results</a:t>
            </a:r>
            <a:endParaRPr sz="1100"/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195" name="Shape 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6" name="Shape 196"/>
          <p:cNvGraphicFramePr/>
          <p:nvPr/>
        </p:nvGraphicFramePr>
        <p:xfrm>
          <a:off x="1819450" y="1290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{4072AFC6-BC80-49C8-A352-06C075DFA943}</a:tableStyleId>
              </a:tblPr>
              <a:tblGrid>
                <a:gridCol w="1274950"/>
                <a:gridCol w="728550"/>
                <a:gridCol w="796850"/>
                <a:gridCol w="850525"/>
                <a:gridCol w="1090900"/>
                <a:gridCol w="654025"/>
              </a:tblGrid>
              <a:tr h="288400">
                <a:tc gridSpan="6"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Structural Analysis Results</a:t>
                      </a:r>
                      <a:endParaRPr sz="1200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D7D3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7369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Loading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Scenarios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Shear (lb)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Moment (lb-ft)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Shear Stress τ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(psi)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Compressive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Stress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σ</a:t>
                      </a:r>
                      <a:r>
                        <a:rPr baseline="-25000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(psi)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Tensile Stress σ</a:t>
                      </a:r>
                      <a:r>
                        <a:rPr baseline="-25000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 </a:t>
                      </a: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(psi)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CBAD"/>
                    </a:solidFill>
                  </a:tcPr>
                </a:tc>
              </a:tr>
              <a:tr h="4382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2-Women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94.16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206.25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4.13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23.34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13.87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5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2-Men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156.98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343.75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6.88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38.91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23.11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699"/>
                    </a:solidFill>
                  </a:tcPr>
                </a:tc>
              </a:tr>
              <a:tr h="4043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4-Person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148.84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297.68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6.53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30.25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21.76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68575" marL="68575">
                    <a:lnL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6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7" name="Shape 197"/>
          <p:cNvSpPr txBox="1"/>
          <p:nvPr/>
        </p:nvSpPr>
        <p:spPr>
          <a:xfrm>
            <a:off x="1751500" y="1030438"/>
            <a:ext cx="3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2: Structural Analysis Results for Each Load Scenario</a:t>
            </a:r>
            <a:endParaRPr sz="1100"/>
          </a:p>
        </p:txBody>
      </p:sp>
      <p:sp>
        <p:nvSpPr>
          <p:cNvPr id="198" name="Shape 198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Zachary 6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Shape 199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Structural Analysis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1" type="body"/>
          </p:nvPr>
        </p:nvSpPr>
        <p:spPr>
          <a:xfrm>
            <a:off x="298250" y="839631"/>
            <a:ext cx="7886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81000" lvl="0" marL="457200" rtl="0">
              <a:spcBef>
                <a:spcPts val="80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aseline="30000" lang="en" sz="2400">
                <a:latin typeface="Times New Roman"/>
                <a:ea typeface="Times New Roman"/>
                <a:cs typeface="Times New Roman"/>
                <a:sym typeface="Times New Roman"/>
              </a:rPr>
              <a:t>Implemented new cementitious material</a:t>
            </a:r>
            <a:endParaRPr baseline="30000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aseline="30000" lang="en" sz="2400">
                <a:latin typeface="Times New Roman"/>
                <a:ea typeface="Times New Roman"/>
                <a:cs typeface="Times New Roman"/>
                <a:sym typeface="Times New Roman"/>
              </a:rPr>
              <a:t>White Portland Cement</a:t>
            </a:r>
            <a:endParaRPr baseline="30000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aseline="30000" lang="en" sz="2400">
                <a:latin typeface="Times New Roman"/>
                <a:ea typeface="Times New Roman"/>
                <a:cs typeface="Times New Roman"/>
                <a:sym typeface="Times New Roman"/>
              </a:rPr>
              <a:t>Class C Fly Ash</a:t>
            </a:r>
            <a:endParaRPr baseline="30000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•"/>
            </a:pPr>
            <a:r>
              <a:rPr baseline="30000" lang="en" sz="2400">
                <a:latin typeface="Times New Roman"/>
                <a:ea typeface="Times New Roman"/>
                <a:cs typeface="Times New Roman"/>
                <a:sym typeface="Times New Roman"/>
              </a:rPr>
              <a:t>Natural Blended Pozzolan</a:t>
            </a:r>
            <a:endParaRPr baseline="30000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rPr baseline="30000" lang="en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aseline="30000"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205" name="Shape 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4">
            <a:alphaModFix/>
          </a:blip>
          <a:srcRect b="0" l="0" r="0" t="38427"/>
          <a:stretch/>
        </p:blipFill>
        <p:spPr>
          <a:xfrm>
            <a:off x="992900" y="2658100"/>
            <a:ext cx="2063404" cy="164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5">
            <a:alphaModFix/>
          </a:blip>
          <a:srcRect b="0" l="0" r="0" t="-9613"/>
          <a:stretch/>
        </p:blipFill>
        <p:spPr>
          <a:xfrm>
            <a:off x="5132549" y="627400"/>
            <a:ext cx="2475138" cy="18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76900" y="2679625"/>
            <a:ext cx="2430775" cy="1579048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992907" y="4302218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8: Portland White Cement</a:t>
            </a:r>
            <a:endParaRPr sz="1100"/>
          </a:p>
        </p:txBody>
      </p:sp>
      <p:sp>
        <p:nvSpPr>
          <p:cNvPr id="210" name="Shape 210"/>
          <p:cNvSpPr txBox="1"/>
          <p:nvPr/>
        </p:nvSpPr>
        <p:spPr>
          <a:xfrm>
            <a:off x="5132557" y="2391243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9: Class C Fly Ash</a:t>
            </a:r>
            <a:endParaRPr sz="1100"/>
          </a:p>
        </p:txBody>
      </p:sp>
      <p:sp>
        <p:nvSpPr>
          <p:cNvPr id="211" name="Shape 211"/>
          <p:cNvSpPr txBox="1"/>
          <p:nvPr/>
        </p:nvSpPr>
        <p:spPr>
          <a:xfrm>
            <a:off x="5132557" y="4258668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10: Natural Blended Pozzolan</a:t>
            </a:r>
            <a:endParaRPr sz="1100"/>
          </a:p>
        </p:txBody>
      </p:sp>
      <p:sp>
        <p:nvSpPr>
          <p:cNvPr id="212" name="Shape 212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Branden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7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Shape 213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Concrete Mix Design (Material)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idx="1" type="body"/>
          </p:nvPr>
        </p:nvSpPr>
        <p:spPr>
          <a:xfrm>
            <a:off x="94750" y="591725"/>
            <a:ext cx="8855700" cy="32634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-342900" lvl="0" marL="457200" rtl="0">
              <a:spcBef>
                <a:spcPts val="80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Main Goal: Create lighter mix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Paddlegonia: 63.7 lb/ft3, Canoopa: 59.5 lb/ft3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●"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Implemented a higher ratio of aggregate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Paddlegonia: 55%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■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ASTM C330: 29% Sand, Poraver: 24% (1-2 mm), 19% (0.5-1 mm), 27% (0.1-0.5 mm)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Canoopa: 64%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2" marL="1371600" rtl="0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■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ASTM C330: 25% Sand,  Poraver: 16% (1-2 mm), 19% (0.5-1 mm), 21% (0.25-0.5 mm),     19% (0.1-0.3 mm)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Shape 219"/>
          <p:cNvSpPr txBox="1"/>
          <p:nvPr/>
        </p:nvSpPr>
        <p:spPr>
          <a:xfrm>
            <a:off x="952500" y="2792475"/>
            <a:ext cx="32088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3: Concrete Mix Proportions </a:t>
            </a:r>
            <a:endParaRPr sz="1100"/>
          </a:p>
        </p:txBody>
      </p:sp>
      <p:pic>
        <p:nvPicPr>
          <p:cNvPr descr="https://lh4.googleusercontent.com/y_y94SljR_x-vIJhMtAi36j8g2TGVy5w43i6JVEBG2x23ehsRJV2lIlNPLZKzs3BsB31SrwuIIgEyKhHk-LVBhQRABLFjUCY8f24eAe3l3Wqd8PBPF8Z2NUs8UDyggp4Rmabz44kBIA" id="220" name="Shape 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Branden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8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22" name="Shape 222"/>
          <p:cNvGraphicFramePr/>
          <p:nvPr/>
        </p:nvGraphicFramePr>
        <p:xfrm>
          <a:off x="952500" y="30000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{8C699EDB-8263-403F-97EC-FEF76AA87F89}</a:tableStyleId>
              </a:tblPr>
              <a:tblGrid>
                <a:gridCol w="1206500"/>
                <a:gridCol w="1206500"/>
                <a:gridCol w="1206500"/>
                <a:gridCol w="1206500"/>
                <a:gridCol w="1379200"/>
                <a:gridCol w="10338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Mix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c/cm ratio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w/cm ratio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Cement (%)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Aggregate (%)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ED7D31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Slump (in)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ED7D31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Structural #1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.56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13.4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63.0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Structural #2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.43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.54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65.9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FE6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FE699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Finishing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.46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12.9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65.0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23" name="Shape 223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Concrete Mix Design (Material)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900" y="1120775"/>
            <a:ext cx="3193200" cy="30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3407862" y="1501088"/>
            <a:ext cx="3031450" cy="2273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y_y94SljR_x-vIJhMtAi36j8g2TGVy5w43i6JVEBG2x23ehsRJV2lIlNPLZKzs3BsB31SrwuIIgEyKhHk-LVBhQRABLFjUCY8f24eAe3l3Wqd8PBPF8Z2NUs8UDyggp4Rmabz44kBIA" id="230" name="Shape 2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658" y="4676573"/>
            <a:ext cx="531432" cy="465127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3750595" y="4153518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12: Concrete Compression Test</a:t>
            </a:r>
            <a:endParaRPr sz="1100"/>
          </a:p>
        </p:txBody>
      </p:sp>
      <p:sp>
        <p:nvSpPr>
          <p:cNvPr id="232" name="Shape 232"/>
          <p:cNvSpPr txBox="1"/>
          <p:nvPr/>
        </p:nvSpPr>
        <p:spPr>
          <a:xfrm>
            <a:off x="220749" y="4153518"/>
            <a:ext cx="22134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11: Concrete Mixing</a:t>
            </a:r>
            <a:endParaRPr sz="1100"/>
          </a:p>
        </p:txBody>
      </p:sp>
      <p:sp>
        <p:nvSpPr>
          <p:cNvPr id="233" name="Shape 233"/>
          <p:cNvSpPr txBox="1"/>
          <p:nvPr/>
        </p:nvSpPr>
        <p:spPr>
          <a:xfrm>
            <a:off x="6717190" y="755503"/>
            <a:ext cx="2213322" cy="2077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34" name="Shape 2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0800" y="1110874"/>
            <a:ext cx="2273574" cy="3031448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Shape 235"/>
          <p:cNvSpPr txBox="1"/>
          <p:nvPr/>
        </p:nvSpPr>
        <p:spPr>
          <a:xfrm>
            <a:off x="6428625" y="4097575"/>
            <a:ext cx="1802100" cy="1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Figure 13: Split Tensile Cylinder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Shape 236"/>
          <p:cNvSpPr txBox="1"/>
          <p:nvPr/>
        </p:nvSpPr>
        <p:spPr>
          <a:xfrm>
            <a:off x="7369200" y="4907425"/>
            <a:ext cx="17748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Branden</a:t>
            </a: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 9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7" name="Shape 237"/>
          <p:cNvSpPr txBox="1"/>
          <p:nvPr>
            <p:ph idx="4294967295" type="ctrTitle"/>
          </p:nvPr>
        </p:nvSpPr>
        <p:spPr>
          <a:xfrm>
            <a:off x="0" y="0"/>
            <a:ext cx="6858000" cy="684000"/>
          </a:xfrm>
          <a:prstGeom prst="rect">
            <a:avLst/>
          </a:prstGeom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Times New Roman"/>
                <a:ea typeface="Times New Roman"/>
                <a:cs typeface="Times New Roman"/>
                <a:sym typeface="Times New Roman"/>
              </a:rPr>
              <a:t>Concrete Mix Design (Testing)</a:t>
            </a:r>
            <a:endParaRPr sz="33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