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119" d="100"/>
          <a:sy n="119" d="100"/>
        </p:scale>
        <p:origin x="-140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AE8F1-2CE3-9B4F-8FE0-2B99BFF45CD3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D9276-8611-8B44-B7DC-C30E254E9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77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21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chaz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47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Banning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19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Chaz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12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cs typeface="Times New Roman" pitchFamily="18" charset="0"/>
              </a:rPr>
              <a:t>Yang (E= Energy, in kJ, M= Mass of water, in kg, and U= Internal energy, in kJ/kg)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22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cs typeface="Times New Roman" pitchFamily="18" charset="0"/>
              </a:rPr>
              <a:t>(Where E is energy input in kJ/</a:t>
            </a:r>
            <a:r>
              <a:rPr lang="en-US" sz="1200" dirty="0" err="1" smtClean="0">
                <a:cs typeface="Times New Roman" pitchFamily="18" charset="0"/>
              </a:rPr>
              <a:t>h</a:t>
            </a:r>
            <a:r>
              <a:rPr lang="en-US" sz="1200" dirty="0" smtClean="0">
                <a:cs typeface="Times New Roman" pitchFamily="18" charset="0"/>
              </a:rPr>
              <a:t>, R is solar radiation W/m</a:t>
            </a:r>
            <a:r>
              <a:rPr lang="en-US" sz="1200" baseline="30000" dirty="0" smtClean="0">
                <a:cs typeface="Times New Roman" pitchFamily="18" charset="0"/>
              </a:rPr>
              <a:t>2</a:t>
            </a:r>
            <a:r>
              <a:rPr lang="en-US" sz="1200" dirty="0" smtClean="0">
                <a:cs typeface="Times New Roman" pitchFamily="18" charset="0"/>
              </a:rPr>
              <a:t>, A is area catch the sunlight in m</a:t>
            </a:r>
            <a:r>
              <a:rPr lang="en-US" sz="1200" baseline="30000" dirty="0" smtClean="0">
                <a:cs typeface="Times New Roman" pitchFamily="18" charset="0"/>
              </a:rPr>
              <a:t>2</a:t>
            </a:r>
            <a:r>
              <a:rPr lang="en-US" sz="1200" dirty="0" smtClean="0">
                <a:cs typeface="Times New Roman" pitchFamily="18" charset="0"/>
              </a:rPr>
              <a:t>,</a:t>
            </a:r>
            <a:r>
              <a:rPr lang="en-US" sz="1200" baseline="30000" dirty="0" smtClean="0">
                <a:cs typeface="Times New Roman" pitchFamily="18" charset="0"/>
              </a:rPr>
              <a:t> </a:t>
            </a:r>
            <a:r>
              <a:rPr lang="en-US" sz="1200" dirty="0" err="1" smtClean="0">
                <a:cs typeface="Times New Roman" pitchFamily="18" charset="0"/>
              </a:rPr>
              <a:t>N</a:t>
            </a:r>
            <a:r>
              <a:rPr lang="en-US" sz="1200" baseline="-25000" dirty="0" err="1" smtClean="0">
                <a:cs typeface="Times New Roman" pitchFamily="18" charset="0"/>
              </a:rPr>
              <a:t>reflection</a:t>
            </a:r>
            <a:r>
              <a:rPr lang="en-US" sz="1200" dirty="0" smtClean="0">
                <a:cs typeface="Times New Roman" pitchFamily="18" charset="0"/>
              </a:rPr>
              <a:t> is</a:t>
            </a:r>
            <a:r>
              <a:rPr lang="en-US" sz="1200" baseline="-25000" dirty="0" smtClean="0">
                <a:cs typeface="Times New Roman" pitchFamily="18" charset="0"/>
              </a:rPr>
              <a:t> </a:t>
            </a:r>
            <a:r>
              <a:rPr lang="en-US" sz="1200" dirty="0" err="1" smtClean="0">
                <a:cs typeface="Times New Roman" pitchFamily="18" charset="0"/>
              </a:rPr>
              <a:t>mylar</a:t>
            </a:r>
            <a:r>
              <a:rPr lang="en-US" sz="1200" dirty="0" smtClean="0">
                <a:cs typeface="Times New Roman" pitchFamily="18" charset="0"/>
              </a:rPr>
              <a:t> reflection efficiency at 0.97 and </a:t>
            </a:r>
            <a:r>
              <a:rPr lang="en-US" sz="1200" dirty="0" err="1" smtClean="0">
                <a:cs typeface="Times New Roman" pitchFamily="18" charset="0"/>
              </a:rPr>
              <a:t>N</a:t>
            </a:r>
            <a:r>
              <a:rPr lang="en-US" sz="1200" baseline="-25000" dirty="0" err="1" smtClean="0">
                <a:cs typeface="Times New Roman" pitchFamily="18" charset="0"/>
              </a:rPr>
              <a:t>absorption</a:t>
            </a:r>
            <a:r>
              <a:rPr lang="en-US" sz="1200" dirty="0" smtClean="0">
                <a:cs typeface="Times New Roman" pitchFamily="18" charset="0"/>
              </a:rPr>
              <a:t> is pipe absorption efficiency at 0.94)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cs typeface="Times New Roman" pitchFamily="18" charset="0"/>
              </a:rPr>
              <a:t>(q is the energy loss in kJ/h=, h is the conductivity coefficient in 7.5 W/m</a:t>
            </a:r>
            <a:r>
              <a:rPr lang="en-US" sz="1200" baseline="30000" dirty="0" smtClean="0">
                <a:cs typeface="Times New Roman" pitchFamily="18" charset="0"/>
              </a:rPr>
              <a:t>2</a:t>
            </a:r>
            <a:r>
              <a:rPr lang="en-US" sz="1200" dirty="0" smtClean="0">
                <a:cs typeface="Times New Roman" pitchFamily="18" charset="0"/>
              </a:rPr>
              <a:t>K, A is the surface area of pipe in 0.15 m</a:t>
            </a:r>
            <a:r>
              <a:rPr lang="en-US" sz="1200" baseline="30000" dirty="0" smtClean="0">
                <a:cs typeface="Times New Roman" pitchFamily="18" charset="0"/>
              </a:rPr>
              <a:t>2</a:t>
            </a:r>
            <a:r>
              <a:rPr lang="en-US" sz="1200" dirty="0" smtClean="0">
                <a:cs typeface="Times New Roman" pitchFamily="18" charset="0"/>
              </a:rPr>
              <a:t>, T</a:t>
            </a:r>
            <a:r>
              <a:rPr lang="en-US" sz="1200" baseline="-25000" dirty="0" smtClean="0">
                <a:cs typeface="Times New Roman" pitchFamily="18" charset="0"/>
              </a:rPr>
              <a:t>s</a:t>
            </a:r>
            <a:r>
              <a:rPr lang="en-US" sz="1200" dirty="0" smtClean="0">
                <a:cs typeface="Times New Roman" pitchFamily="18" charset="0"/>
              </a:rPr>
              <a:t> is the pipe surface temperature in 372.5 K and T</a:t>
            </a:r>
            <a:r>
              <a:rPr lang="en-US" sz="1200" baseline="-25000" dirty="0" smtClean="0">
                <a:cs typeface="Times New Roman" pitchFamily="18" charset="0"/>
              </a:rPr>
              <a:t>∞</a:t>
            </a:r>
            <a:r>
              <a:rPr lang="en-US" sz="1200" dirty="0" smtClean="0">
                <a:cs typeface="Times New Roman" pitchFamily="18" charset="0"/>
              </a:rPr>
              <a:t> is the surrounding temperature in 287.15 K)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Banning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78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 </a:t>
            </a:r>
          </a:p>
          <a:p>
            <a:endParaRPr lang="en-US" dirty="0" smtClean="0"/>
          </a:p>
          <a:p>
            <a:r>
              <a:rPr lang="en-US" sz="1200" dirty="0" smtClean="0">
                <a:cs typeface="Times New Roman" pitchFamily="18" charset="0"/>
              </a:rPr>
              <a:t>Dimensions: 48” </a:t>
            </a:r>
            <a:r>
              <a:rPr lang="az-Cyrl-AZ" sz="1200" dirty="0" smtClean="0">
                <a:cs typeface="Times New Roman" pitchFamily="18" charset="0"/>
              </a:rPr>
              <a:t>Х</a:t>
            </a:r>
            <a:r>
              <a:rPr lang="en-US" sz="1200" dirty="0" smtClean="0">
                <a:cs typeface="Times New Roman" pitchFamily="18" charset="0"/>
              </a:rPr>
              <a:t> 36” </a:t>
            </a:r>
            <a:r>
              <a:rPr lang="az-Cyrl-AZ" sz="1200" dirty="0" smtClean="0">
                <a:cs typeface="Times New Roman" pitchFamily="18" charset="0"/>
              </a:rPr>
              <a:t>Х</a:t>
            </a:r>
            <a:r>
              <a:rPr lang="en-US" sz="1200" dirty="0" smtClean="0">
                <a:cs typeface="Times New Roman" pitchFamily="18" charset="0"/>
              </a:rPr>
              <a:t> 24” </a:t>
            </a:r>
          </a:p>
          <a:p>
            <a:r>
              <a:rPr lang="en-US" sz="1200" dirty="0" smtClean="0">
                <a:cs typeface="Times New Roman" pitchFamily="18" charset="0"/>
              </a:rPr>
              <a:t>Same materials except for the gutter</a:t>
            </a:r>
          </a:p>
          <a:p>
            <a:r>
              <a:rPr lang="en-US" sz="1200" dirty="0" smtClean="0">
                <a:cs typeface="Times New Roman" pitchFamily="18" charset="0"/>
              </a:rPr>
              <a:t>Holes were placed at end of copper pipe</a:t>
            </a:r>
          </a:p>
          <a:p>
            <a:r>
              <a:rPr lang="en-US" sz="1200" dirty="0" smtClean="0">
                <a:cs typeface="Times New Roman" pitchFamily="18" charset="0"/>
              </a:rPr>
              <a:t>G-code: determine the location of the pipe in a parabolic shapes</a:t>
            </a:r>
          </a:p>
          <a:p>
            <a:r>
              <a:rPr lang="en-US" sz="1200" dirty="0" smtClean="0">
                <a:cs typeface="Times New Roman" pitchFamily="18" charset="0"/>
              </a:rPr>
              <a:t>G-code is a type of programming language used by the Super-Max Drilling Mill to cut the parabola shape to a ±0.1 inch accuracy. </a:t>
            </a:r>
          </a:p>
          <a:p>
            <a:endParaRPr lang="en-US" sz="1200" dirty="0" smtClean="0">
              <a:cs typeface="Times New Roman" pitchFamily="18" charset="0"/>
            </a:endParaRPr>
          </a:p>
          <a:p>
            <a:r>
              <a:rPr lang="en-US" sz="1200" i="1" dirty="0" smtClean="0">
                <a:cs typeface="Times New Roman" pitchFamily="18" charset="0"/>
              </a:rPr>
              <a:t>Hydraulic flow was very difficult.</a:t>
            </a:r>
          </a:p>
          <a:p>
            <a:r>
              <a:rPr lang="en-US" sz="1200" i="1" dirty="0" smtClean="0">
                <a:cs typeface="Times New Roman" pitchFamily="18" charset="0"/>
              </a:rPr>
              <a:t>Improper sealing caused wind to be a large factor when condensation was on the glass</a:t>
            </a:r>
          </a:p>
          <a:p>
            <a:r>
              <a:rPr lang="en-US" sz="1200" i="1" dirty="0" smtClean="0">
                <a:cs typeface="Times New Roman" pitchFamily="18" charset="0"/>
              </a:rPr>
              <a:t>Difficulty collecting the cleaned water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Chaz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31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F766-B807-2B4E-9605-E223D82F2D5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2EAC-FE69-E54C-A31D-EF6F84EA4413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056A-DC53-1046-8037-D27FC941AA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2EAC-FE69-E54C-A31D-EF6F84EA4413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056A-DC53-1046-8037-D27FC941AA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2EAC-FE69-E54C-A31D-EF6F84EA4413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056A-DC53-1046-8037-D27FC941AA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2EAC-FE69-E54C-A31D-EF6F84EA4413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056A-DC53-1046-8037-D27FC941AA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2EAC-FE69-E54C-A31D-EF6F84EA4413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056A-DC53-1046-8037-D27FC941AA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2EAC-FE69-E54C-A31D-EF6F84EA4413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056A-DC53-1046-8037-D27FC941AA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2EAC-FE69-E54C-A31D-EF6F84EA4413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056A-DC53-1046-8037-D27FC941AA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2EAC-FE69-E54C-A31D-EF6F84EA4413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056A-DC53-1046-8037-D27FC941AA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2EAC-FE69-E54C-A31D-EF6F84EA4413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056A-DC53-1046-8037-D27FC941AA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2EAC-FE69-E54C-A31D-EF6F84EA4413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056A-DC53-1046-8037-D27FC941AA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2EAC-FE69-E54C-A31D-EF6F84EA4413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056A-DC53-1046-8037-D27FC941AA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92EAC-FE69-E54C-A31D-EF6F84EA4413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E056A-DC53-1046-8037-D27FC941AA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fns.nau.edu/interdisciplinary/d4p/EGR486/CENE/13-Projects/WERC%20Solar%20Distillation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191000"/>
            <a:ext cx="7117180" cy="198120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Dr. Wilbert Odem (Advisor)</a:t>
            </a:r>
          </a:p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Banning Burt,</a:t>
            </a:r>
          </a:p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Yiguo Chen, </a:t>
            </a:r>
          </a:p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Chaz Enbody, </a:t>
            </a:r>
          </a:p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Benjamin Shields, </a:t>
            </a:r>
          </a:p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Yang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Yang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586" y="2438400"/>
            <a:ext cx="8610600" cy="1036045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TASK 2-DEVELOPMENT OF AN IMPROVED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SOLAR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DISTILLATION STILL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rc_mi" descr="http://www.cefns.nau.edu/%7Ejg455/images/NAU_Logo_BigHor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85" y="231775"/>
            <a:ext cx="7033437" cy="197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Efficiencies/ Benefits of Materials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Copper- High Thermal absorption coefficient (231 BTU/</a:t>
            </a:r>
            <a:r>
              <a:rPr lang="en-US" dirty="0" err="1" smtClean="0"/>
              <a:t>ft</a:t>
            </a:r>
            <a:r>
              <a:rPr lang="en-US" dirty="0" smtClean="0"/>
              <a:t>-</a:t>
            </a:r>
            <a:r>
              <a:rPr lang="en-US" dirty="0" err="1" smtClean="0"/>
              <a:t>hr</a:t>
            </a:r>
            <a:r>
              <a:rPr lang="en-US" dirty="0" smtClean="0"/>
              <a:t>-F)</a:t>
            </a:r>
          </a:p>
          <a:p>
            <a:r>
              <a:rPr lang="en-US" dirty="0" smtClean="0"/>
              <a:t>Mylar- Reduces absorption of heat and </a:t>
            </a:r>
            <a:r>
              <a:rPr lang="en-US" dirty="0"/>
              <a:t>hot </a:t>
            </a:r>
            <a:r>
              <a:rPr lang="en-US" dirty="0" smtClean="0"/>
              <a:t>spots (</a:t>
            </a:r>
            <a:r>
              <a:rPr lang="en-US" dirty="0"/>
              <a:t>areas where there is an excessive accumulation of heat) </a:t>
            </a:r>
            <a:r>
              <a:rPr lang="en-US" dirty="0" smtClean="0"/>
              <a:t>Efficiency- .97</a:t>
            </a:r>
          </a:p>
          <a:p>
            <a:r>
              <a:rPr lang="en-US" dirty="0" smtClean="0"/>
              <a:t>One inlet/ one outlet allows for greater efficiency and rate of production (streamlined process). </a:t>
            </a:r>
          </a:p>
          <a:p>
            <a:r>
              <a:rPr lang="en-US" dirty="0" smtClean="0"/>
              <a:t>Due to simplification of distillation process, entire unit can easily be manipulated to optimize solar energy utilization.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87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595" y="157892"/>
            <a:ext cx="6512511" cy="756508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47800"/>
            <a:ext cx="4432005" cy="43216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cs typeface="Arial" pitchFamily="34" charset="0"/>
              </a:rPr>
              <a:t>Description 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cs typeface="Arial" pitchFamily="34" charset="0"/>
              </a:rPr>
              <a:t>48</a:t>
            </a:r>
            <a:r>
              <a:rPr lang="en-US" sz="2000" dirty="0">
                <a:cs typeface="Arial" pitchFamily="34" charset="0"/>
              </a:rPr>
              <a:t>” </a:t>
            </a:r>
            <a:r>
              <a:rPr lang="az-Cyrl-AZ" sz="2000" dirty="0">
                <a:cs typeface="Arial" pitchFamily="34" charset="0"/>
              </a:rPr>
              <a:t>Х</a:t>
            </a:r>
            <a:r>
              <a:rPr lang="en-US" sz="2000" dirty="0">
                <a:cs typeface="Arial" pitchFamily="34" charset="0"/>
              </a:rPr>
              <a:t> 24” </a:t>
            </a:r>
            <a:r>
              <a:rPr lang="az-Cyrl-AZ" sz="2000" dirty="0">
                <a:cs typeface="Arial" pitchFamily="34" charset="0"/>
              </a:rPr>
              <a:t>Х</a:t>
            </a:r>
            <a:r>
              <a:rPr lang="en-US" sz="2000" dirty="0">
                <a:cs typeface="Arial" pitchFamily="34" charset="0"/>
              </a:rPr>
              <a:t> 24”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cs typeface="Times New Roman" pitchFamily="18" charset="0"/>
              </a:rPr>
              <a:t>Wood</a:t>
            </a:r>
            <a:r>
              <a:rPr lang="en-US" sz="2000" dirty="0">
                <a:cs typeface="Times New Roman" pitchFamily="18" charset="0"/>
              </a:rPr>
              <a:t>, Metal Sheet, Mylar, Copper Pipe with Small Holes, Glass Cover, Frame and V-shape </a:t>
            </a:r>
            <a:r>
              <a:rPr lang="en-US" sz="2000" dirty="0" smtClean="0">
                <a:cs typeface="Times New Roman" pitchFamily="18" charset="0"/>
              </a:rPr>
              <a:t>Gutter</a:t>
            </a:r>
          </a:p>
          <a:p>
            <a:pPr>
              <a:buFont typeface="Arial" charset="0"/>
              <a:buChar char="•"/>
            </a:pPr>
            <a:endParaRPr lang="en-US" sz="2000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cs typeface="Times New Roman" pitchFamily="18" charset="0"/>
              </a:rPr>
              <a:t>Issues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cs typeface="Times New Roman" pitchFamily="18" charset="0"/>
              </a:rPr>
              <a:t>No </a:t>
            </a:r>
            <a:r>
              <a:rPr lang="en-US" sz="2000" dirty="0">
                <a:cs typeface="Times New Roman" pitchFamily="18" charset="0"/>
              </a:rPr>
              <a:t>water </a:t>
            </a:r>
            <a:r>
              <a:rPr lang="en-US" sz="2000" dirty="0" smtClean="0">
                <a:cs typeface="Times New Roman" pitchFamily="18" charset="0"/>
              </a:rPr>
              <a:t>collected by gutter</a:t>
            </a:r>
            <a:r>
              <a:rPr lang="en-US" sz="2000" dirty="0">
                <a:cs typeface="Times New Roman" pitchFamily="18" charset="0"/>
              </a:rPr>
              <a:t>.</a:t>
            </a:r>
            <a:endParaRPr lang="en-US" sz="2000" dirty="0" smtClean="0"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en-US" sz="2000" dirty="0" smtClean="0">
                <a:cs typeface="Times New Roman" pitchFamily="18" charset="0"/>
              </a:rPr>
              <a:t>Focal point not optimized 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cs typeface="Times New Roman" pitchFamily="18" charset="0"/>
              </a:rPr>
              <a:t>Incorrect application of Mylar</a:t>
            </a:r>
          </a:p>
          <a:p>
            <a:pPr marL="0" indent="0">
              <a:buNone/>
            </a:pP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G:\DCIM\100ANDRO\DSC_08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86400" y="2362200"/>
            <a:ext cx="36576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302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594903"/>
            <a:ext cx="4191000" cy="42976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 smtClean="0">
                <a:cs typeface="Times New Roman" pitchFamily="18" charset="0"/>
              </a:rPr>
              <a:t>Description </a:t>
            </a:r>
          </a:p>
          <a:p>
            <a:r>
              <a:rPr lang="en-US" sz="2000" dirty="0" smtClean="0">
                <a:cs typeface="Times New Roman" pitchFamily="18" charset="0"/>
              </a:rPr>
              <a:t>48</a:t>
            </a:r>
            <a:r>
              <a:rPr lang="en-US" sz="2000" dirty="0">
                <a:cs typeface="Times New Roman" pitchFamily="18" charset="0"/>
              </a:rPr>
              <a:t>” </a:t>
            </a:r>
            <a:r>
              <a:rPr lang="az-Cyrl-AZ" sz="2000" dirty="0">
                <a:cs typeface="Times New Roman" pitchFamily="18" charset="0"/>
              </a:rPr>
              <a:t>Х</a:t>
            </a:r>
            <a:r>
              <a:rPr lang="en-US" sz="2000" dirty="0">
                <a:cs typeface="Times New Roman" pitchFamily="18" charset="0"/>
              </a:rPr>
              <a:t> 36” </a:t>
            </a:r>
            <a:r>
              <a:rPr lang="az-Cyrl-AZ" sz="2000" dirty="0">
                <a:cs typeface="Times New Roman" pitchFamily="18" charset="0"/>
              </a:rPr>
              <a:t>Х</a:t>
            </a:r>
            <a:r>
              <a:rPr lang="en-US" sz="2000" dirty="0">
                <a:cs typeface="Times New Roman" pitchFamily="18" charset="0"/>
              </a:rPr>
              <a:t> 24”</a:t>
            </a:r>
            <a:r>
              <a:rPr lang="en-US" sz="2000" dirty="0" smtClean="0">
                <a:cs typeface="Times New Roman" pitchFamily="18" charset="0"/>
              </a:rPr>
              <a:t> </a:t>
            </a:r>
          </a:p>
          <a:p>
            <a:r>
              <a:rPr lang="en-US" sz="2000" dirty="0">
                <a:cs typeface="Times New Roman" pitchFamily="18" charset="0"/>
              </a:rPr>
              <a:t>Holes </a:t>
            </a:r>
            <a:r>
              <a:rPr lang="en-US" sz="2000" dirty="0" smtClean="0">
                <a:cs typeface="Times New Roman" pitchFamily="18" charset="0"/>
              </a:rPr>
              <a:t>at </a:t>
            </a:r>
            <a:r>
              <a:rPr lang="en-US" sz="2000" dirty="0">
                <a:cs typeface="Times New Roman" pitchFamily="18" charset="0"/>
              </a:rPr>
              <a:t>end of copper </a:t>
            </a:r>
            <a:r>
              <a:rPr lang="en-US" sz="2000" dirty="0" smtClean="0">
                <a:cs typeface="Times New Roman" pitchFamily="18" charset="0"/>
              </a:rPr>
              <a:t>pipe</a:t>
            </a:r>
          </a:p>
          <a:p>
            <a:r>
              <a:rPr lang="en-US" sz="2000" dirty="0" smtClean="0">
                <a:cs typeface="Times New Roman" pitchFamily="18" charset="0"/>
              </a:rPr>
              <a:t>G-code utilized for higher accuracy and efficiency  </a:t>
            </a:r>
          </a:p>
          <a:p>
            <a:r>
              <a:rPr lang="en-US" sz="2000" dirty="0" smtClean="0">
                <a:cs typeface="Times New Roman" pitchFamily="18" charset="0"/>
              </a:rPr>
              <a:t>Super-Max </a:t>
            </a:r>
            <a:r>
              <a:rPr lang="en-US" sz="2000" dirty="0">
                <a:cs typeface="Times New Roman" pitchFamily="18" charset="0"/>
              </a:rPr>
              <a:t>Drilling Mill </a:t>
            </a:r>
            <a:r>
              <a:rPr lang="en-US" sz="2000" dirty="0" smtClean="0">
                <a:cs typeface="Times New Roman" pitchFamily="18" charset="0"/>
              </a:rPr>
              <a:t>(±0.01 </a:t>
            </a:r>
            <a:r>
              <a:rPr lang="en-US" sz="2000" dirty="0">
                <a:cs typeface="Times New Roman" pitchFamily="18" charset="0"/>
              </a:rPr>
              <a:t>inch </a:t>
            </a:r>
            <a:r>
              <a:rPr lang="en-US" sz="2000" dirty="0" smtClean="0">
                <a:cs typeface="Times New Roman" pitchFamily="18" charset="0"/>
              </a:rPr>
              <a:t>accuracy</a:t>
            </a:r>
            <a:r>
              <a:rPr lang="en-US" sz="2000" dirty="0">
                <a:cs typeface="Times New Roman" pitchFamily="18" charset="0"/>
              </a:rPr>
              <a:t>)</a:t>
            </a:r>
            <a:endParaRPr lang="en-US" sz="2000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cs typeface="Times New Roman" pitchFamily="18" charset="0"/>
              </a:rPr>
              <a:t>Issues </a:t>
            </a:r>
          </a:p>
          <a:p>
            <a:r>
              <a:rPr lang="en-US" sz="2000" dirty="0" smtClean="0">
                <a:cs typeface="Times New Roman" pitchFamily="18" charset="0"/>
              </a:rPr>
              <a:t>Steady hydraulic flow was difficult to achieve</a:t>
            </a:r>
          </a:p>
          <a:p>
            <a:r>
              <a:rPr lang="en-US" sz="2000" dirty="0" smtClean="0">
                <a:cs typeface="Times New Roman" pitchFamily="18" charset="0"/>
              </a:rPr>
              <a:t>High losses due to forced thermal convection</a:t>
            </a:r>
          </a:p>
          <a:p>
            <a:r>
              <a:rPr lang="en-US" sz="2000" dirty="0" smtClean="0">
                <a:cs typeface="Times New Roman" pitchFamily="18" charset="0"/>
              </a:rPr>
              <a:t>Issues involved with condensation and collection </a:t>
            </a:r>
            <a:endParaRPr lang="en-US" sz="2000" dirty="0"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122" name="Picture 2" descr="C:\Users\yy33\AppData\Local\Downloads\phot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3"/>
          <a:stretch/>
        </p:blipFill>
        <p:spPr bwMode="auto">
          <a:xfrm rot="5400000">
            <a:off x="6275473" y="1725527"/>
            <a:ext cx="2267365" cy="2321511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8"/>
          <a:stretch/>
        </p:blipFill>
        <p:spPr bwMode="auto">
          <a:xfrm>
            <a:off x="5029201" y="1556803"/>
            <a:ext cx="3806952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57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34"/>
          <a:stretch/>
        </p:blipFill>
        <p:spPr bwMode="auto">
          <a:xfrm>
            <a:off x="2895600" y="4708550"/>
            <a:ext cx="2286000" cy="1504493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752600"/>
            <a:ext cx="3810000" cy="391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cs typeface="Times New Roman" pitchFamily="18" charset="0"/>
              </a:rPr>
              <a:t>Description 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cs typeface="Times New Roman" pitchFamily="18" charset="0"/>
              </a:rPr>
              <a:t>48</a:t>
            </a:r>
            <a:r>
              <a:rPr lang="en-US" sz="2000" dirty="0">
                <a:cs typeface="Times New Roman" pitchFamily="18" charset="0"/>
              </a:rPr>
              <a:t>” </a:t>
            </a:r>
            <a:r>
              <a:rPr lang="az-Cyrl-AZ" sz="2000" dirty="0">
                <a:cs typeface="Times New Roman" pitchFamily="18" charset="0"/>
              </a:rPr>
              <a:t>Х</a:t>
            </a:r>
            <a:r>
              <a:rPr lang="en-US" sz="2000" dirty="0">
                <a:cs typeface="Times New Roman" pitchFamily="18" charset="0"/>
              </a:rPr>
              <a:t> 24” </a:t>
            </a:r>
            <a:r>
              <a:rPr lang="az-Cyrl-AZ" sz="2000" dirty="0">
                <a:cs typeface="Times New Roman" pitchFamily="18" charset="0"/>
              </a:rPr>
              <a:t>Х</a:t>
            </a:r>
            <a:r>
              <a:rPr lang="en-US" sz="2000" dirty="0">
                <a:cs typeface="Times New Roman" pitchFamily="18" charset="0"/>
              </a:rPr>
              <a:t> 24”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cs typeface="Times New Roman" pitchFamily="18" charset="0"/>
              </a:rPr>
              <a:t>Wood</a:t>
            </a:r>
            <a:r>
              <a:rPr lang="en-US" sz="2000" dirty="0">
                <a:cs typeface="Times New Roman" pitchFamily="18" charset="0"/>
              </a:rPr>
              <a:t>, Metal sheet, Copper Pipe, Mylar, Dripper, and T-</a:t>
            </a:r>
            <a:r>
              <a:rPr lang="en-US" sz="2000" dirty="0" smtClean="0">
                <a:cs typeface="Times New Roman" pitchFamily="18" charset="0"/>
              </a:rPr>
              <a:t>Valve, reflux condensing coil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cs typeface="Times New Roman" pitchFamily="18" charset="0"/>
              </a:rPr>
              <a:t>No glass cover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cs typeface="Times New Roman" pitchFamily="18" charset="0"/>
              </a:rPr>
              <a:t>No holes in copper </a:t>
            </a:r>
            <a:r>
              <a:rPr lang="en-US" sz="2000" dirty="0" smtClean="0">
                <a:cs typeface="Times New Roman" pitchFamily="18" charset="0"/>
              </a:rPr>
              <a:t>pipe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cs typeface="Times New Roman" pitchFamily="18" charset="0"/>
              </a:rPr>
              <a:t>One inlet, one outlet, steady hydraulic flow 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cs typeface="Times New Roman" pitchFamily="18" charset="0"/>
              </a:rPr>
              <a:t>G-code</a:t>
            </a:r>
          </a:p>
          <a:p>
            <a:pPr>
              <a:buFont typeface="Arial" charset="0"/>
              <a:buChar char="•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en-US" sz="31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24" y="1759915"/>
            <a:ext cx="2888132" cy="3850843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390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Final Design</a:t>
            </a:r>
            <a:endParaRPr lang="en-US" dirty="0"/>
          </a:p>
        </p:txBody>
      </p:sp>
      <p:pic>
        <p:nvPicPr>
          <p:cNvPr id="4" name="Picture 611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8"/>
          <a:stretch/>
        </p:blipFill>
        <p:spPr bwMode="auto">
          <a:xfrm>
            <a:off x="838200" y="1914525"/>
            <a:ext cx="3048000" cy="373380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2971800" cy="373380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2962275" y="1943100"/>
            <a:ext cx="914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Condenser</a:t>
            </a:r>
          </a:p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9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Design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133600"/>
            <a:ext cx="2889504" cy="3852672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31"/>
          <a:stretch/>
        </p:blipFill>
        <p:spPr>
          <a:xfrm>
            <a:off x="4953001" y="2165298"/>
            <a:ext cx="2889504" cy="3736022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65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Final Design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755648"/>
            <a:ext cx="2889504" cy="4093463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11" y="1766316"/>
            <a:ext cx="2453785" cy="29352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24" y="1747114"/>
            <a:ext cx="2201418" cy="29352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11" y="3886200"/>
            <a:ext cx="2743200" cy="2057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79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020" y="228600"/>
            <a:ext cx="7620000" cy="838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Set-Up and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8503920" cy="4572000"/>
          </a:xfrm>
        </p:spPr>
        <p:txBody>
          <a:bodyPr/>
          <a:lstStyle/>
          <a:p>
            <a:r>
              <a:rPr lang="en-US" sz="2400" dirty="0" smtClean="0"/>
              <a:t>Materials </a:t>
            </a:r>
          </a:p>
          <a:p>
            <a:r>
              <a:rPr lang="en-US" sz="2400" dirty="0" smtClean="0"/>
              <a:t>Excel-G Code </a:t>
            </a:r>
          </a:p>
          <a:p>
            <a:r>
              <a:rPr lang="en-US" sz="2400" dirty="0" smtClean="0"/>
              <a:t>Water proof paint</a:t>
            </a:r>
          </a:p>
          <a:p>
            <a:r>
              <a:rPr lang="en-US" sz="2400" dirty="0" smtClean="0"/>
              <a:t>Replacement-easy and cheap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27146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3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Materials and Cost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  <a:defRPr/>
            </a:pPr>
            <a:r>
              <a:rPr lang="en-US" sz="3400" i="1" dirty="0" smtClean="0">
                <a:cs typeface="Times New Roman" pitchFamily="18" charset="0"/>
              </a:rPr>
              <a:t>                              </a:t>
            </a:r>
            <a:endParaRPr lang="en-US" dirty="0" smtClean="0"/>
          </a:p>
          <a:p>
            <a:pPr marL="45720" indent="0">
              <a:buNone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5029200" cy="3765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342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sz="3400" dirty="0" smtClean="0">
                <a:cs typeface="Times New Roman" pitchFamily="18" charset="0"/>
              </a:rPr>
              <a:t>9:30am  </a:t>
            </a:r>
            <a:r>
              <a:rPr lang="en-US" sz="3400" dirty="0">
                <a:cs typeface="Times New Roman" pitchFamily="18" charset="0"/>
              </a:rPr>
              <a:t>on March 12, 2013</a:t>
            </a:r>
          </a:p>
          <a:p>
            <a:pPr>
              <a:defRPr/>
            </a:pPr>
            <a:r>
              <a:rPr lang="en-US" sz="3400" dirty="0" smtClean="0">
                <a:cs typeface="Times New Roman" pitchFamily="18" charset="0"/>
              </a:rPr>
              <a:t>45</a:t>
            </a:r>
            <a:r>
              <a:rPr lang="en-US" sz="3400" baseline="30000" dirty="0">
                <a:cs typeface="Times New Roman" pitchFamily="18" charset="0"/>
              </a:rPr>
              <a:t>◦</a:t>
            </a:r>
            <a:r>
              <a:rPr lang="en-US" sz="3400" dirty="0">
                <a:cs typeface="Times New Roman" pitchFamily="18" charset="0"/>
              </a:rPr>
              <a:t>F </a:t>
            </a:r>
            <a:r>
              <a:rPr lang="en-US" sz="3400" dirty="0" smtClean="0">
                <a:cs typeface="Times New Roman" pitchFamily="18" charset="0"/>
              </a:rPr>
              <a:t>, 10 </a:t>
            </a:r>
            <a:r>
              <a:rPr lang="en-US" sz="3400" dirty="0">
                <a:cs typeface="Times New Roman" pitchFamily="18" charset="0"/>
              </a:rPr>
              <a:t>mph wind </a:t>
            </a:r>
            <a:r>
              <a:rPr lang="en-US" sz="3400" dirty="0" smtClean="0">
                <a:cs typeface="Times New Roman" pitchFamily="18" charset="0"/>
              </a:rPr>
              <a:t>speed</a:t>
            </a:r>
          </a:p>
          <a:p>
            <a:pPr>
              <a:defRPr/>
            </a:pPr>
            <a:r>
              <a:rPr lang="en-US" sz="3400" dirty="0" smtClean="0">
                <a:cs typeface="Times New Roman" pitchFamily="18" charset="0"/>
              </a:rPr>
              <a:t>Input</a:t>
            </a:r>
            <a:r>
              <a:rPr lang="en-US" sz="3400" dirty="0">
                <a:cs typeface="Times New Roman" pitchFamily="18" charset="0"/>
              </a:rPr>
              <a:t>: 50mL water</a:t>
            </a:r>
          </a:p>
          <a:p>
            <a:pPr>
              <a:defRPr/>
            </a:pPr>
            <a:r>
              <a:rPr lang="en-US" sz="3400" dirty="0">
                <a:cs typeface="Times New Roman" pitchFamily="18" charset="0"/>
              </a:rPr>
              <a:t>Operating time: 36 minutes</a:t>
            </a:r>
            <a:endParaRPr lang="en-US" sz="3400" dirty="0" smtClean="0">
              <a:cs typeface="Times New Roman" pitchFamily="18" charset="0"/>
            </a:endParaRPr>
          </a:p>
          <a:p>
            <a:pPr>
              <a:defRPr/>
            </a:pPr>
            <a:r>
              <a:rPr lang="en-US" sz="3400" dirty="0" smtClean="0">
                <a:cs typeface="Times New Roman" pitchFamily="18" charset="0"/>
              </a:rPr>
              <a:t>Operation result: 10mL of purified water</a:t>
            </a:r>
          </a:p>
          <a:p>
            <a:pPr marL="0" indent="0">
              <a:buNone/>
              <a:defRPr/>
            </a:pPr>
            <a:r>
              <a:rPr lang="en-US" sz="3400" dirty="0" smtClean="0">
                <a:cs typeface="Times New Roman" pitchFamily="18" charset="0"/>
              </a:rPr>
              <a:t>                                     20mL of Drained Water </a:t>
            </a:r>
            <a:endParaRPr lang="en-US" sz="3400" dirty="0">
              <a:cs typeface="Times New Roman" pitchFamily="18" charset="0"/>
            </a:endParaRPr>
          </a:p>
          <a:p>
            <a:pPr>
              <a:defRPr/>
            </a:pPr>
            <a:r>
              <a:rPr lang="en-US" sz="3400" dirty="0" smtClean="0">
                <a:cs typeface="Times New Roman" pitchFamily="18" charset="0"/>
              </a:rPr>
              <a:t>Mass </a:t>
            </a:r>
            <a:r>
              <a:rPr lang="en-US" sz="3400" dirty="0">
                <a:cs typeface="Times New Roman" pitchFamily="18" charset="0"/>
              </a:rPr>
              <a:t>Balance</a:t>
            </a:r>
            <a:r>
              <a:rPr lang="en-US" sz="3400" dirty="0" smtClean="0">
                <a:cs typeface="Times New Roman" pitchFamily="18" charset="0"/>
              </a:rPr>
              <a:t>: </a:t>
            </a:r>
            <a:r>
              <a:rPr lang="en-US" sz="3400" dirty="0" err="1" smtClean="0">
                <a:cs typeface="Times New Roman" pitchFamily="18" charset="0"/>
              </a:rPr>
              <a:t>Ceout</a:t>
            </a:r>
            <a:r>
              <a:rPr lang="en-US" sz="3400" dirty="0" smtClean="0">
                <a:cs typeface="Times New Roman" pitchFamily="18" charset="0"/>
              </a:rPr>
              <a:t> </a:t>
            </a:r>
            <a:r>
              <a:rPr lang="en-US" sz="3400" dirty="0">
                <a:cs typeface="Times New Roman" pitchFamily="18" charset="0"/>
              </a:rPr>
              <a:t>= (</a:t>
            </a:r>
            <a:r>
              <a:rPr lang="en-US" sz="3400" dirty="0" err="1">
                <a:cs typeface="Times New Roman" pitchFamily="18" charset="0"/>
              </a:rPr>
              <a:t>CinQin</a:t>
            </a:r>
            <a:r>
              <a:rPr lang="en-US" sz="3400" dirty="0">
                <a:cs typeface="Times New Roman" pitchFamily="18" charset="0"/>
              </a:rPr>
              <a:t>− </a:t>
            </a:r>
            <a:r>
              <a:rPr lang="en-US" sz="3400" dirty="0" err="1">
                <a:cs typeface="Times New Roman" pitchFamily="18" charset="0"/>
              </a:rPr>
              <a:t>CCWoutQCWout</a:t>
            </a:r>
            <a:r>
              <a:rPr lang="en-US" sz="3400" dirty="0">
                <a:cs typeface="Times New Roman" pitchFamily="18" charset="0"/>
              </a:rPr>
              <a:t>) ∕ (</a:t>
            </a:r>
            <a:r>
              <a:rPr lang="en-US" sz="3400" dirty="0" err="1">
                <a:cs typeface="Times New Roman" pitchFamily="18" charset="0"/>
              </a:rPr>
              <a:t>Qeout</a:t>
            </a:r>
            <a:r>
              <a:rPr lang="en-US" sz="3400" dirty="0">
                <a:cs typeface="Times New Roman" pitchFamily="18" charset="0"/>
              </a:rPr>
              <a:t>)</a:t>
            </a:r>
          </a:p>
          <a:p>
            <a:pPr marL="0" indent="0">
              <a:buNone/>
              <a:defRPr/>
            </a:pPr>
            <a:endParaRPr lang="en-US" sz="3400" i="1" baseline="-25000" dirty="0" smtClean="0">
              <a:cs typeface="Times New Roman" pitchFamily="18" charset="0"/>
            </a:endParaRPr>
          </a:p>
          <a:p>
            <a:pPr>
              <a:defRPr/>
            </a:pPr>
            <a:r>
              <a:rPr lang="en-US" sz="3400" dirty="0" smtClean="0">
                <a:cs typeface="Times New Roman" pitchFamily="18" charset="0"/>
              </a:rPr>
              <a:t>Conclusion: </a:t>
            </a:r>
          </a:p>
          <a:p>
            <a:pPr marL="0" indent="0">
              <a:buNone/>
              <a:defRPr/>
            </a:pPr>
            <a:r>
              <a:rPr lang="en-US" sz="3400" dirty="0" smtClean="0">
                <a:cs typeface="Times New Roman" pitchFamily="18" charset="0"/>
              </a:rPr>
              <a:t>		   Water condensed is 33.33%,</a:t>
            </a:r>
          </a:p>
          <a:p>
            <a:pPr marL="0" indent="0">
              <a:buNone/>
              <a:defRPr/>
            </a:pPr>
            <a:r>
              <a:rPr lang="en-US" sz="3400" dirty="0" smtClean="0">
                <a:cs typeface="Times New Roman" pitchFamily="18" charset="0"/>
              </a:rPr>
              <a:t>		   Water vaporized is 60%.</a:t>
            </a:r>
          </a:p>
          <a:p>
            <a:pPr marL="0" indent="0">
              <a:buNone/>
              <a:defRPr/>
            </a:pPr>
            <a:r>
              <a:rPr lang="en-US" sz="3400" dirty="0" smtClean="0">
                <a:cs typeface="Times New Roman" pitchFamily="18" charset="0"/>
              </a:rPr>
              <a:t>		    C</a:t>
            </a:r>
            <a:r>
              <a:rPr lang="en-US" sz="3400" baseline="-25000" dirty="0" smtClean="0">
                <a:cs typeface="Times New Roman" pitchFamily="18" charset="0"/>
              </a:rPr>
              <a:t>left</a:t>
            </a:r>
            <a:r>
              <a:rPr lang="en-US" sz="3400" dirty="0" smtClean="0">
                <a:cs typeface="Times New Roman" pitchFamily="18" charset="0"/>
              </a:rPr>
              <a:t> is 2.5 </a:t>
            </a:r>
            <a:r>
              <a:rPr lang="en-US" sz="3400" dirty="0" err="1" smtClean="0">
                <a:cs typeface="Times New Roman" pitchFamily="18" charset="0"/>
              </a:rPr>
              <a:t>C</a:t>
            </a:r>
            <a:r>
              <a:rPr lang="en-US" sz="3400" baseline="-25000" dirty="0" err="1" smtClean="0">
                <a:cs typeface="Times New Roman" pitchFamily="18" charset="0"/>
              </a:rPr>
              <a:t>in</a:t>
            </a:r>
            <a:endParaRPr lang="en-US" sz="3400" dirty="0" smtClean="0">
              <a:cs typeface="Times New Roman" pitchFamily="18" charset="0"/>
            </a:endParaRPr>
          </a:p>
          <a:p>
            <a:pPr>
              <a:defRPr/>
            </a:pPr>
            <a:endParaRPr lang="en-US" sz="3400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52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Problem Statement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Design a still with the highest efficiency </a:t>
            </a:r>
          </a:p>
          <a:p>
            <a:r>
              <a:rPr lang="en-US" sz="2400" dirty="0" smtClean="0"/>
              <a:t>Design a still that is cost effective</a:t>
            </a:r>
          </a:p>
          <a:p>
            <a:r>
              <a:rPr lang="en-US" sz="2400" dirty="0" smtClean="0"/>
              <a:t>Ensure that the brackish groundwater contaminants are removed</a:t>
            </a:r>
          </a:p>
          <a:p>
            <a:r>
              <a:rPr lang="en-US" sz="2400" dirty="0" smtClean="0"/>
              <a:t>No electricity</a:t>
            </a:r>
          </a:p>
        </p:txBody>
      </p:sp>
    </p:spTree>
    <p:extLst>
      <p:ext uri="{BB962C8B-B14F-4D97-AF65-F5344CB8AC3E}">
        <p14:creationId xmlns:p14="http://schemas.microsoft.com/office/powerpoint/2010/main" val="112573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Conductivity Testing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4876" y="-534924"/>
            <a:ext cx="5794247" cy="8839200"/>
          </a:xfrm>
        </p:spPr>
      </p:pic>
    </p:spTree>
    <p:extLst>
      <p:ext uri="{BB962C8B-B14F-4D97-AF65-F5344CB8AC3E}">
        <p14:creationId xmlns:p14="http://schemas.microsoft.com/office/powerpoint/2010/main" val="337603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Losses/Issues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Losses occurred due to:</a:t>
            </a:r>
          </a:p>
          <a:p>
            <a:r>
              <a:rPr lang="en-US" dirty="0" smtClean="0"/>
              <a:t>Forced Thermal Convection</a:t>
            </a:r>
          </a:p>
          <a:p>
            <a:r>
              <a:rPr lang="en-US" dirty="0" smtClean="0"/>
              <a:t>Pipe Fittings- h</a:t>
            </a:r>
            <a:r>
              <a:rPr lang="en-US" baseline="-25000" dirty="0" smtClean="0"/>
              <a:t>L</a:t>
            </a:r>
            <a:r>
              <a:rPr lang="en-US" dirty="0" smtClean="0"/>
              <a:t>=K*(v^2/2(g))</a:t>
            </a:r>
          </a:p>
          <a:p>
            <a:r>
              <a:rPr lang="en-US" dirty="0" smtClean="0"/>
              <a:t>Un-even layering of Mylar (reflectivity)</a:t>
            </a:r>
          </a:p>
          <a:p>
            <a:r>
              <a:rPr lang="en-US" dirty="0" smtClean="0"/>
              <a:t> Thermal absorption of surrounding materials (steel)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619999" cy="83820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dirty="0" smtClean="0"/>
              <a:t>Legal and Regulatory Consideration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600200"/>
            <a:ext cx="853440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4F81BD"/>
              </a:buClr>
              <a:buSzPct val="83000"/>
              <a:buFont typeface="Arial" pitchFamily="34" charset="0"/>
              <a:buChar char="•"/>
            </a:pPr>
            <a:r>
              <a:rPr lang="en-US" sz="2700" dirty="0" smtClean="0">
                <a:solidFill>
                  <a:prstClr val="black"/>
                </a:solidFill>
              </a:rPr>
              <a:t>Primary Drinking Water Standards</a:t>
            </a:r>
          </a:p>
          <a:p>
            <a:pPr marL="457200" indent="-457200">
              <a:buClr>
                <a:srgbClr val="4F81BD"/>
              </a:buClr>
              <a:buSzPct val="83000"/>
              <a:buFont typeface="Arial" pitchFamily="34" charset="0"/>
              <a:buChar char="•"/>
            </a:pPr>
            <a:r>
              <a:rPr lang="en-US" sz="2700" dirty="0" smtClean="0">
                <a:solidFill>
                  <a:prstClr val="black"/>
                </a:solidFill>
              </a:rPr>
              <a:t>Secondary Drinking Water Standards</a:t>
            </a:r>
          </a:p>
          <a:p>
            <a:pPr marL="457200" indent="-457200">
              <a:buClr>
                <a:srgbClr val="4F81BD"/>
              </a:buClr>
              <a:buSzPct val="83000"/>
              <a:buFont typeface="Arial" pitchFamily="34" charset="0"/>
              <a:buChar char="•"/>
            </a:pPr>
            <a:r>
              <a:rPr lang="en-US" sz="2700" dirty="0" smtClean="0">
                <a:solidFill>
                  <a:prstClr val="black"/>
                </a:solidFill>
              </a:rPr>
              <a:t>Manufacturing Phase</a:t>
            </a:r>
          </a:p>
          <a:p>
            <a:pPr marL="457200" indent="-457200">
              <a:buClr>
                <a:srgbClr val="4F81BD"/>
              </a:buClr>
              <a:buSzPct val="83000"/>
              <a:buFont typeface="Arial" pitchFamily="34" charset="0"/>
              <a:buChar char="•"/>
            </a:pPr>
            <a:r>
              <a:rPr lang="en-US" sz="2700" dirty="0" smtClean="0">
                <a:solidFill>
                  <a:prstClr val="black"/>
                </a:solidFill>
              </a:rPr>
              <a:t>Operating Phase</a:t>
            </a:r>
          </a:p>
          <a:p>
            <a:pPr marL="457200" indent="-457200">
              <a:buClr>
                <a:srgbClr val="4F81BD"/>
              </a:buClr>
              <a:buSzPct val="83000"/>
              <a:buFont typeface="Arial" pitchFamily="34" charset="0"/>
              <a:buChar char="•"/>
            </a:pPr>
            <a:r>
              <a:rPr lang="en-US" sz="2700" dirty="0" smtClean="0">
                <a:solidFill>
                  <a:prstClr val="black"/>
                </a:solidFill>
              </a:rPr>
              <a:t>Waste Stream Treatment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9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Health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371600"/>
            <a:ext cx="7891272" cy="449884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54588"/>
            <a:ext cx="7543800" cy="4441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957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Business Plan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915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39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Optimize reflectivity of Mylar</a:t>
            </a:r>
          </a:p>
          <a:p>
            <a:r>
              <a:rPr lang="en-US" dirty="0" smtClean="0"/>
              <a:t>Utilize evacuated solar tubes/ glass pane to reduce losses due to Forced Convection.</a:t>
            </a:r>
          </a:p>
          <a:p>
            <a:r>
              <a:rPr lang="en-US" dirty="0" err="1" smtClean="0"/>
              <a:t>Helio</a:t>
            </a:r>
            <a:r>
              <a:rPr lang="en-US" dirty="0" smtClean="0"/>
              <a:t>-stat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9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6858000" cy="60960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dirty="0" smtClean="0"/>
              <a:t>References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524000"/>
            <a:ext cx="7391400" cy="4373880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3200" dirty="0"/>
              <a:t>WERC. 2013. Task 2- Development of an Improved Solar Distillation Unit. Retrieved from http://www.ieenmsu.com/werc-2/design-contest-2013/tasks-2/task-2-solar-distillation-unit/</a:t>
            </a:r>
          </a:p>
          <a:p>
            <a:pPr lvl="0"/>
            <a:r>
              <a:rPr lang="en-US" sz="3200" dirty="0"/>
              <a:t>Practical Action. 2002. Solar Distillation. Retrieved from http://practicalaction.org/s</a:t>
            </a:r>
          </a:p>
          <a:p>
            <a:r>
              <a:rPr lang="en-US" sz="3200" dirty="0"/>
              <a:t>olar-distillation-1.</a:t>
            </a:r>
          </a:p>
          <a:p>
            <a:pPr lvl="0"/>
            <a:r>
              <a:rPr lang="en-US" sz="3200" dirty="0"/>
              <a:t>National Oceanic and Atmospheric Administration. 2013. National Weather </a:t>
            </a:r>
            <a:r>
              <a:rPr lang="en-US" sz="3200" dirty="0" err="1"/>
              <a:t>Servic</a:t>
            </a:r>
            <a:r>
              <a:rPr lang="en-US" sz="3200" dirty="0"/>
              <a:t> Flagstaff, AZ, Retrieved from http://floodsafety.noaa.gov/view/validProds.php?prod=</a:t>
            </a:r>
          </a:p>
          <a:p>
            <a:r>
              <a:rPr lang="en-US" sz="3200" dirty="0" err="1"/>
              <a:t>CLI&amp;node</a:t>
            </a:r>
            <a:r>
              <a:rPr lang="en-US" sz="3200" dirty="0"/>
              <a:t>=KFGZ</a:t>
            </a:r>
          </a:p>
          <a:p>
            <a:pPr lvl="0"/>
            <a:r>
              <a:rPr lang="en-US" sz="3200" dirty="0"/>
              <a:t>Joel </a:t>
            </a:r>
            <a:r>
              <a:rPr lang="en-US" sz="3200" dirty="0" err="1"/>
              <a:t>Gordes</a:t>
            </a:r>
            <a:r>
              <a:rPr lang="en-US" sz="3200" dirty="0"/>
              <a:t> &amp; Horace McCracken. 1985 .Understanding Solar Stills. Arlington, Virginia.</a:t>
            </a:r>
          </a:p>
          <a:p>
            <a:pPr lvl="0"/>
            <a:r>
              <a:rPr lang="en-US" sz="3200" dirty="0"/>
              <a:t>National Weather Service Forecast Office, 2012. Flagstaff, AZ. Retrieved from http://www.nws.noaa.gov/climate/index.php?wfo=fgz.</a:t>
            </a:r>
          </a:p>
          <a:p>
            <a:pPr lvl="0"/>
            <a:r>
              <a:rPr lang="en-US" sz="3200" dirty="0"/>
              <a:t>Michael J. Moran, Howard N. Shapiro, </a:t>
            </a:r>
            <a:r>
              <a:rPr lang="en-US" sz="3200" dirty="0" err="1"/>
              <a:t>Daisie</a:t>
            </a:r>
            <a:r>
              <a:rPr lang="en-US" sz="3200" dirty="0"/>
              <a:t> D. </a:t>
            </a:r>
            <a:r>
              <a:rPr lang="en-US" sz="3200" dirty="0" err="1"/>
              <a:t>Boettner</a:t>
            </a:r>
            <a:r>
              <a:rPr lang="en-US" sz="3200" dirty="0"/>
              <a:t> and Margaret B. Bailey. 2011. John Wiley &amp; sons, Inc. Hoboken, NJ. </a:t>
            </a:r>
          </a:p>
          <a:p>
            <a:pPr lvl="0"/>
            <a:r>
              <a:rPr lang="en-US" sz="3200" dirty="0"/>
              <a:t>Interactive mathematics. 2013. The Parabola. Retrieved from http://www.intmath.com</a:t>
            </a:r>
          </a:p>
          <a:p>
            <a:r>
              <a:rPr lang="en-US" sz="3200" dirty="0"/>
              <a:t>/plane-analytic-geometry/4-parabola.php</a:t>
            </a:r>
          </a:p>
          <a:p>
            <a:pPr lvl="0"/>
            <a:r>
              <a:rPr lang="en-US" sz="3200" dirty="0" err="1"/>
              <a:t>GlobalMarket</a:t>
            </a:r>
            <a:r>
              <a:rPr lang="en-US" sz="3200" dirty="0"/>
              <a:t>, </a:t>
            </a:r>
            <a:r>
              <a:rPr lang="en-US" sz="3200" dirty="0" err="1"/>
              <a:t>n.d.</a:t>
            </a:r>
            <a:r>
              <a:rPr lang="en-US" sz="3200" dirty="0"/>
              <a:t> Solar copper pipe (high efficiency). </a:t>
            </a:r>
            <a:r>
              <a:rPr lang="en-US" sz="3200" dirty="0" err="1"/>
              <a:t>Retroeved</a:t>
            </a:r>
            <a:r>
              <a:rPr lang="en-US" sz="3200" dirty="0"/>
              <a:t> from http://solarsupplier.gmc.globalmarket.com/products/details/solar-copper-pipe-high-efficiency-611915.html</a:t>
            </a:r>
          </a:p>
          <a:p>
            <a:pPr lvl="0"/>
            <a:r>
              <a:rPr lang="en-US" sz="3200" dirty="0"/>
              <a:t>Woods Hole Oceanographic </a:t>
            </a:r>
            <a:r>
              <a:rPr lang="en-US" sz="3200" dirty="0" err="1"/>
              <a:t>Insitution</a:t>
            </a:r>
            <a:r>
              <a:rPr lang="en-US" sz="3200" dirty="0"/>
              <a:t>. </a:t>
            </a:r>
            <a:r>
              <a:rPr lang="en-US" sz="3200" dirty="0" err="1"/>
              <a:t>n.d.</a:t>
            </a:r>
            <a:r>
              <a:rPr lang="en-US" sz="3200" dirty="0"/>
              <a:t> Solar Radiation Retrieved from http://www.whoi.edu/science/AOPE/mvco/description/SolRad.html </a:t>
            </a:r>
          </a:p>
          <a:p>
            <a:pPr lvl="0"/>
            <a:r>
              <a:rPr lang="en-US" sz="3200" i="1" dirty="0" err="1"/>
              <a:t>Cbsalary</a:t>
            </a:r>
            <a:r>
              <a:rPr lang="en-US" sz="3200" i="1" dirty="0"/>
              <a:t>. </a:t>
            </a:r>
            <a:r>
              <a:rPr lang="en-US" sz="3200" i="1" dirty="0" err="1"/>
              <a:t>n.d</a:t>
            </a:r>
            <a:r>
              <a:rPr lang="en-US" sz="3200" i="1" dirty="0"/>
              <a:t> 30 Jobs that pay $30 an Hour. Retrieved from http://www.cbsalary.com/salary-information/article.aspx?articleid=72.</a:t>
            </a:r>
          </a:p>
          <a:p>
            <a:pPr lvl="0"/>
            <a:r>
              <a:rPr lang="en-US" sz="3200" dirty="0" err="1"/>
              <a:t>Glassdoor</a:t>
            </a:r>
            <a:r>
              <a:rPr lang="en-US" sz="3200" dirty="0"/>
              <a:t>. 2013. Engineering Intern Salaries. Retrieved from </a:t>
            </a:r>
          </a:p>
          <a:p>
            <a:pPr lvl="0"/>
            <a:r>
              <a:rPr lang="en-US" sz="3200" dirty="0"/>
              <a:t>University of Florida. </a:t>
            </a:r>
            <a:r>
              <a:rPr lang="en-US" sz="3200" dirty="0" err="1"/>
              <a:t>n.d.</a:t>
            </a:r>
            <a:r>
              <a:rPr lang="en-US" sz="3200" dirty="0"/>
              <a:t> </a:t>
            </a:r>
            <a:r>
              <a:rPr lang="en-US" sz="3200" dirty="0" err="1"/>
              <a:t>Zoysiagrass</a:t>
            </a:r>
            <a:r>
              <a:rPr lang="en-US" sz="3200" dirty="0"/>
              <a:t>. Retrieved from  http://gardeningsolutions.ifas.ufl.</a:t>
            </a:r>
          </a:p>
          <a:p>
            <a:pPr lvl="0"/>
            <a:r>
              <a:rPr lang="en-US" sz="3200" dirty="0"/>
              <a:t>Outsidpride.com. </a:t>
            </a:r>
            <a:r>
              <a:rPr lang="en-US" sz="3200" dirty="0" err="1"/>
              <a:t>n.d.</a:t>
            </a:r>
            <a:r>
              <a:rPr lang="en-US" sz="3200" dirty="0"/>
              <a:t> Seashore </a:t>
            </a:r>
            <a:r>
              <a:rPr lang="en-US" sz="3200" dirty="0" err="1"/>
              <a:t>Paspalum</a:t>
            </a:r>
            <a:r>
              <a:rPr lang="en-US" sz="3200" dirty="0"/>
              <a:t>-Sea Spray. Retrieved from	http://www.outsidepride.com/seed/grass-seed/seashore-paspalum/seashore-paspalum-   grass-seed.html</a:t>
            </a:r>
          </a:p>
          <a:p>
            <a:pPr lvl="0"/>
            <a:r>
              <a:rPr lang="en-US" sz="3200" dirty="0" err="1"/>
              <a:t>Chien</a:t>
            </a:r>
            <a:r>
              <a:rPr lang="en-US" sz="3200" dirty="0"/>
              <a:t> L et al. (1968) Infantile gastroenteritis due to water with high sulfate content. Canadian Medical. Association Journal, 99:102–104.</a:t>
            </a:r>
          </a:p>
          <a:p>
            <a:pPr lvl="0"/>
            <a:r>
              <a:rPr lang="en-US" sz="3200" dirty="0"/>
              <a:t>US EPA (1999a) Health effects from exposure to high levels of sulfate in drinking water study. Washington, DC, US Environmental Protection Agency, Office of Water (EPA 815-R-99-001).</a:t>
            </a:r>
          </a:p>
          <a:p>
            <a:pPr lvl="0"/>
            <a:r>
              <a:rPr lang="en-US" sz="3200" dirty="0"/>
              <a:t>Copenhagen, WHO Regional Office for Europe, 1978 (EURO Reports and Studies 2).</a:t>
            </a:r>
          </a:p>
          <a:p>
            <a:pPr lvl="0"/>
            <a:r>
              <a:rPr lang="en-US" sz="3200" dirty="0"/>
              <a:t>Office of Environmental Public Health. 1998. Health Effects Information. Retrieved from http://public.health.oregon.gov/HealthyEnvironments/DrinkingWater/Monitoring/Documents/health/calcar.pdf</a:t>
            </a:r>
          </a:p>
          <a:p>
            <a:pPr lvl="0"/>
            <a:r>
              <a:rPr lang="en-US" sz="3200" dirty="0"/>
              <a:t> </a:t>
            </a:r>
            <a:r>
              <a:rPr lang="en-US" sz="3200" dirty="0" err="1"/>
              <a:t>Acu</a:t>
            </a:r>
            <a:r>
              <a:rPr lang="en-US" sz="3200" dirty="0"/>
              <a:t>-Cell Nutrition. </a:t>
            </a:r>
            <a:r>
              <a:rPr lang="en-US" sz="3200" dirty="0" err="1"/>
              <a:t>n.d.</a:t>
            </a:r>
            <a:r>
              <a:rPr lang="en-US" sz="3200" dirty="0"/>
              <a:t> Phosphorus &amp; sodium. Retrieved from http://www.acu-cell.com/pna.html</a:t>
            </a:r>
          </a:p>
          <a:p>
            <a:pPr lvl="0"/>
            <a:r>
              <a:rPr lang="en-US" sz="3200" dirty="0"/>
              <a:t>Office of </a:t>
            </a:r>
            <a:r>
              <a:rPr lang="en-US" sz="3200" dirty="0" err="1"/>
              <a:t>Dietray</a:t>
            </a:r>
            <a:r>
              <a:rPr lang="en-US" sz="3200" dirty="0"/>
              <a:t> Supplements. 2013. Calcium. Retrieved from http://ods.od.nih.gov/factsheets/Calcium-HealthProfessional/</a:t>
            </a:r>
          </a:p>
          <a:p>
            <a:pPr lvl="0"/>
            <a:r>
              <a:rPr lang="en-US" sz="3200" dirty="0"/>
              <a:t>Office of </a:t>
            </a:r>
            <a:r>
              <a:rPr lang="en-US" sz="3200" dirty="0" err="1"/>
              <a:t>Dietray</a:t>
            </a:r>
            <a:r>
              <a:rPr lang="en-US" sz="3200" dirty="0"/>
              <a:t> Supplements. 2013. Magnesium. Retrieved from http://ods.od.nih.gov/factsheets/Magnesium-HealthProfessional/</a:t>
            </a:r>
          </a:p>
          <a:p>
            <a:pPr lvl="0"/>
            <a:r>
              <a:rPr lang="en-US" sz="3200" dirty="0" err="1"/>
              <a:t>Acu</a:t>
            </a:r>
            <a:r>
              <a:rPr lang="en-US" sz="3200" dirty="0"/>
              <a:t>-Cell Nutrition. </a:t>
            </a:r>
            <a:r>
              <a:rPr lang="en-US" sz="3200" dirty="0" err="1"/>
              <a:t>n.d.</a:t>
            </a:r>
            <a:r>
              <a:rPr lang="en-US" sz="3200" dirty="0"/>
              <a:t> Germanium &amp; Silicon/Silica. Retrieved from http://www.acu-cell.com/gesi.html</a:t>
            </a:r>
          </a:p>
          <a:p>
            <a:pPr lvl="0"/>
            <a:r>
              <a:rPr lang="en-US" sz="3200" dirty="0"/>
              <a:t>Wisconsin Department of Health Services. 2012. Strontium. Retrieved from http://www.dhs.wisconsin.gov/eh/HlthHaz/fs/strontium.htm</a:t>
            </a:r>
          </a:p>
          <a:p>
            <a:pPr lvl="0"/>
            <a:r>
              <a:rPr lang="en-US" sz="3200" dirty="0"/>
              <a:t>IRIS. 2013. Integrated Risk Information System (IRIS) Retrieved from  http://www.epa.gov/IRIS/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6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944" y="190500"/>
            <a:ext cx="6685256" cy="8763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www.cefns.nau.edu/interdisciplinary/d4p/EGR486/CENE/13-Projects/WERC%20Solar%20Distillation/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241"/>
            <a:ext cx="3048000" cy="270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99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65176" y="2971800"/>
            <a:ext cx="8503920" cy="20543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Thank You for Listening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1507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Brackish Water Condition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82050436"/>
              </p:ext>
            </p:extLst>
          </p:nvPr>
        </p:nvGraphicFramePr>
        <p:xfrm>
          <a:off x="1219200" y="1828800"/>
          <a:ext cx="6477000" cy="39624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715753"/>
                <a:gridCol w="2761247"/>
              </a:tblGrid>
              <a:tr h="396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Component</a:t>
                      </a:r>
                      <a:endParaRPr lang="en-US" sz="1800" b="1" dirty="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Value</a:t>
                      </a:r>
                      <a:endParaRPr lang="en-US" sz="1800" b="1" dirty="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Conductivity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6100 µS/cm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Sulfate</a:t>
                      </a:r>
                      <a:endParaRPr lang="en-US" sz="180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3300 mg/L</a:t>
                      </a:r>
                      <a:endParaRPr lang="en-US" sz="180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Chloride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550 mg/L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Hardness (as CaCO</a:t>
                      </a:r>
                      <a:r>
                        <a:rPr lang="en-US" sz="1800" baseline="-25000" dirty="0">
                          <a:effectLst/>
                        </a:rPr>
                        <a:t>3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3000 mg/L</a:t>
                      </a:r>
                      <a:endParaRPr lang="en-US" sz="180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Sodium</a:t>
                      </a:r>
                      <a:endParaRPr lang="en-US" sz="180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700 mg/L</a:t>
                      </a:r>
                      <a:endParaRPr lang="en-US" sz="180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Calcium</a:t>
                      </a:r>
                      <a:endParaRPr lang="en-US" sz="180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600 mg/L</a:t>
                      </a:r>
                      <a:endParaRPr lang="en-US" sz="180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Magnesium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375 mg/L</a:t>
                      </a:r>
                      <a:endParaRPr lang="en-US" sz="180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Silica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 mg/L</a:t>
                      </a:r>
                      <a:endParaRPr lang="en-US" sz="180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Strontium</a:t>
                      </a:r>
                      <a:endParaRPr lang="en-US" sz="180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 mg/L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184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Flagstaff</a:t>
            </a:r>
            <a:endParaRPr lang="en-US" dirty="0"/>
          </a:p>
        </p:txBody>
      </p:sp>
      <p:pic>
        <p:nvPicPr>
          <p:cNvPr id="4" name="Content Placeholder 3" descr="fla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6404" r="-1640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Flagstaff</a:t>
            </a:r>
            <a:endParaRPr lang="en-US" dirty="0"/>
          </a:p>
        </p:txBody>
      </p:sp>
      <p:pic>
        <p:nvPicPr>
          <p:cNvPr id="4" name="Content Placeholder 3" descr="snow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1692" r="-11692"/>
          <a:stretch>
            <a:fillRect/>
          </a:stretch>
        </p:blipFill>
        <p:spPr>
          <a:xfrm>
            <a:off x="361493" y="1676400"/>
            <a:ext cx="850392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Flagstaff Details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6266" y="1527048"/>
            <a:ext cx="8503920" cy="4572000"/>
          </a:xfrm>
        </p:spPr>
        <p:txBody>
          <a:bodyPr/>
          <a:lstStyle/>
          <a:p>
            <a:r>
              <a:rPr lang="en-US" sz="2400" dirty="0" smtClean="0"/>
              <a:t>Climate-November,2011-October,2012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296654"/>
              </p:ext>
            </p:extLst>
          </p:nvPr>
        </p:nvGraphicFramePr>
        <p:xfrm>
          <a:off x="609600" y="2041398"/>
          <a:ext cx="5181600" cy="13716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352800"/>
                <a:gridCol w="1828800"/>
              </a:tblGrid>
              <a:tr h="2285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Average Maximum Temperature(</a:t>
                      </a:r>
                      <a:r>
                        <a:rPr lang="en-US" sz="1800" baseline="30000" dirty="0" err="1">
                          <a:effectLst/>
                        </a:rPr>
                        <a:t>o</a:t>
                      </a:r>
                      <a:r>
                        <a:rPr lang="en-US" sz="1800" dirty="0" err="1">
                          <a:effectLst/>
                        </a:rPr>
                        <a:t>F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62.5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Average Wind Speed (MPH)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6.6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Average Sky Cover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0.2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Average Relative Humidity (%)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51.7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52" y="1574673"/>
            <a:ext cx="2819400" cy="367665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4523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Design Matrix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676400"/>
            <a:ext cx="69342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234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Energy Requirement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Equation </a:t>
            </a:r>
            <a:r>
              <a:rPr lang="en-US" sz="2000" i="1" dirty="0">
                <a:cs typeface="Times New Roman" pitchFamily="18" charset="0"/>
              </a:rPr>
              <a:t>E= m * (u</a:t>
            </a:r>
            <a:r>
              <a:rPr lang="en-US" sz="2000" i="1" baseline="-25000" dirty="0">
                <a:cs typeface="Times New Roman" pitchFamily="18" charset="0"/>
              </a:rPr>
              <a:t>2</a:t>
            </a:r>
            <a:r>
              <a:rPr lang="en-US" sz="2000" i="1" dirty="0">
                <a:cs typeface="Times New Roman" pitchFamily="18" charset="0"/>
              </a:rPr>
              <a:t> – u</a:t>
            </a:r>
            <a:r>
              <a:rPr lang="en-US" sz="2000" i="1" baseline="-25000" dirty="0">
                <a:cs typeface="Times New Roman" pitchFamily="18" charset="0"/>
              </a:rPr>
              <a:t>1</a:t>
            </a:r>
            <a:r>
              <a:rPr lang="en-US" sz="2000" i="1" dirty="0" smtClean="0">
                <a:cs typeface="Times New Roman" pitchFamily="18" charset="0"/>
              </a:rPr>
              <a:t>)</a:t>
            </a:r>
            <a:endParaRPr lang="en-US" sz="2000" i="1" baseline="30000" dirty="0">
              <a:cs typeface="Times New Roman" pitchFamily="18" charset="0"/>
            </a:endParaRPr>
          </a:p>
          <a:p>
            <a:r>
              <a:rPr lang="en-US" sz="2000" dirty="0" smtClean="0">
                <a:cs typeface="Times New Roman" pitchFamily="18" charset="0"/>
              </a:rPr>
              <a:t>Thermodynamic properties for water</a:t>
            </a:r>
          </a:p>
          <a:p>
            <a:pPr>
              <a:buNone/>
            </a:pPr>
            <a:endParaRPr lang="en-US" sz="2000" dirty="0" smtClean="0">
              <a:cs typeface="Times New Roman" pitchFamily="18" charset="0"/>
            </a:endParaRPr>
          </a:p>
          <a:p>
            <a:pPr>
              <a:buNone/>
            </a:pPr>
            <a:endParaRPr lang="en-US" sz="2000" dirty="0" smtClean="0">
              <a:cs typeface="Times New Roman" pitchFamily="18" charset="0"/>
            </a:endParaRPr>
          </a:p>
          <a:p>
            <a:pPr>
              <a:buNone/>
            </a:pPr>
            <a:endParaRPr lang="en-US" sz="2000" dirty="0" smtClean="0">
              <a:cs typeface="Times New Roman" pitchFamily="18" charset="0"/>
            </a:endParaRPr>
          </a:p>
          <a:p>
            <a:pPr>
              <a:buNone/>
            </a:pPr>
            <a:r>
              <a:rPr lang="en-US" sz="2000" dirty="0" smtClean="0">
                <a:cs typeface="Times New Roman" pitchFamily="18" charset="0"/>
              </a:rPr>
              <a:t> </a:t>
            </a:r>
          </a:p>
          <a:p>
            <a:r>
              <a:rPr lang="en-US" sz="2000" dirty="0" smtClean="0">
                <a:cs typeface="Times New Roman" pitchFamily="18" charset="0"/>
              </a:rPr>
              <a:t>Water volume 5 gallon</a:t>
            </a:r>
          </a:p>
          <a:p>
            <a:pPr marL="0" indent="0">
              <a:buNone/>
            </a:pPr>
            <a:endParaRPr lang="en-US" sz="1400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b="1" i="1" dirty="0" smtClean="0">
                <a:cs typeface="Times New Roman" pitchFamily="18" charset="0"/>
              </a:rPr>
              <a:t>Energy requirement : 45,780 kJ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9504902"/>
                  </p:ext>
                </p:extLst>
              </p:nvPr>
            </p:nvGraphicFramePr>
            <p:xfrm>
              <a:off x="685800" y="2362200"/>
              <a:ext cx="6410325" cy="1312291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2136775"/>
                    <a:gridCol w="2136775"/>
                    <a:gridCol w="2136775"/>
                  </a:tblGrid>
                  <a:tr h="45866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cs typeface="Times New Roman" pitchFamily="18" charset="0"/>
                            </a:rPr>
                            <a:t>Temperature (</a:t>
                          </a:r>
                          <a:r>
                            <a:rPr lang="en-US" sz="1600" baseline="30000" dirty="0" err="1">
                              <a:effectLst/>
                              <a:latin typeface="+mn-lt"/>
                              <a:cs typeface="Times New Roman" pitchFamily="18" charset="0"/>
                            </a:rPr>
                            <a:t>o</a:t>
                          </a:r>
                          <a:r>
                            <a:rPr lang="en-US" sz="1600" dirty="0" err="1">
                              <a:effectLst/>
                              <a:latin typeface="+mn-lt"/>
                              <a:cs typeface="Times New Roman" pitchFamily="18" charset="0"/>
                            </a:rPr>
                            <a:t>C</a:t>
                          </a:r>
                          <a:r>
                            <a:rPr lang="en-US" sz="1600" dirty="0">
                              <a:effectLst/>
                              <a:latin typeface="+mn-lt"/>
                              <a:cs typeface="Times New Roman" pitchFamily="18" charset="0"/>
                            </a:rPr>
                            <a:t>)</a:t>
                          </a:r>
                          <a:endParaRPr lang="en-US" sz="1600" dirty="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cs typeface="Times New Roman" pitchFamily="18" charset="0"/>
                            </a:rPr>
                            <a:t>Pressure (bar)</a:t>
                          </a:r>
                          <a:endParaRPr lang="en-US" sz="1600" dirty="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  <a:latin typeface="+mn-lt"/>
                              <a:cs typeface="Times New Roman" pitchFamily="18" charset="0"/>
                            </a:rPr>
                            <a:t>Internal energy(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6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>
                                      <a:effectLst/>
                                      <a:latin typeface="Cambria Math"/>
                                    </a:rPr>
                                    <m:t>𝐤𝐉</m:t>
                                  </m:r>
                                </m:num>
                                <m:den>
                                  <m:r>
                                    <a:rPr lang="en-US" sz="1600">
                                      <a:effectLst/>
                                      <a:latin typeface="Cambria Math"/>
                                    </a:rPr>
                                    <m:t>𝐤𝐠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600">
                              <a:effectLst/>
                              <a:latin typeface="+mn-lt"/>
                              <a:cs typeface="Times New Roman" pitchFamily="18" charset="0"/>
                            </a:rPr>
                            <a:t>)</a:t>
                          </a:r>
                          <a:endParaRPr lang="en-US" sz="160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0407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  <a:latin typeface="+mn-lt"/>
                              <a:cs typeface="Times New Roman" pitchFamily="18" charset="0"/>
                            </a:rPr>
                            <a:t>20</a:t>
                          </a:r>
                          <a:endParaRPr lang="en-US" sz="160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cs typeface="Times New Roman" pitchFamily="18" charset="0"/>
                            </a:rPr>
                            <a:t>1 </a:t>
                          </a:r>
                          <a:r>
                            <a:rPr lang="en-US" sz="1600" dirty="0" smtClean="0">
                              <a:effectLst/>
                              <a:latin typeface="+mn-lt"/>
                              <a:cs typeface="Times New Roman" pitchFamily="18" charset="0"/>
                            </a:rPr>
                            <a:t>bar</a:t>
                          </a:r>
                          <a:endParaRPr lang="en-US" sz="1600" dirty="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cs typeface="Times New Roman" pitchFamily="18" charset="0"/>
                            </a:rPr>
                            <a:t>83.93</a:t>
                          </a:r>
                          <a:endParaRPr lang="en-US" sz="1600" dirty="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0407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cs typeface="Times New Roman" pitchFamily="18" charset="0"/>
                            </a:rPr>
                            <a:t> </a:t>
                          </a:r>
                          <a:endParaRPr lang="en-US" sz="1600" dirty="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cs typeface="Times New Roman" pitchFamily="18" charset="0"/>
                            </a:rPr>
                            <a:t>1 bar (x=1)</a:t>
                          </a:r>
                          <a:endParaRPr lang="en-US" sz="1600" dirty="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cs typeface="Times New Roman" pitchFamily="18" charset="0"/>
                            </a:rPr>
                            <a:t>2506.1</a:t>
                          </a:r>
                          <a:endParaRPr lang="en-US" sz="1600" dirty="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:mv="urn:schemas-microsoft-com:mac:vml"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772289261"/>
                  </p:ext>
                </p:extLst>
              </p:nvPr>
            </p:nvGraphicFramePr>
            <p:xfrm>
              <a:off x="685800" y="2362200"/>
              <a:ext cx="6410325" cy="1312291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2136775"/>
                    <a:gridCol w="2136775"/>
                    <a:gridCol w="2136775"/>
                  </a:tblGrid>
                  <a:tr h="58077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cs typeface="Times New Roman" pitchFamily="18" charset="0"/>
                            </a:rPr>
                            <a:t>Temperature (</a:t>
                          </a:r>
                          <a:r>
                            <a:rPr lang="en-US" sz="1600" baseline="30000" dirty="0" err="1">
                              <a:effectLst/>
                              <a:latin typeface="+mn-lt"/>
                              <a:cs typeface="Times New Roman" pitchFamily="18" charset="0"/>
                            </a:rPr>
                            <a:t>o</a:t>
                          </a:r>
                          <a:r>
                            <a:rPr lang="en-US" sz="1600" dirty="0" err="1">
                              <a:effectLst/>
                              <a:latin typeface="+mn-lt"/>
                              <a:cs typeface="Times New Roman" pitchFamily="18" charset="0"/>
                            </a:rPr>
                            <a:t>C</a:t>
                          </a:r>
                          <a:r>
                            <a:rPr lang="en-US" sz="1600" dirty="0">
                              <a:effectLst/>
                              <a:latin typeface="+mn-lt"/>
                              <a:cs typeface="Times New Roman" pitchFamily="18" charset="0"/>
                            </a:rPr>
                            <a:t>)</a:t>
                          </a:r>
                          <a:endParaRPr lang="en-US" sz="1600" dirty="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cs typeface="Times New Roman" pitchFamily="18" charset="0"/>
                            </a:rPr>
                            <a:t>Pressure (bar)</a:t>
                          </a:r>
                          <a:endParaRPr lang="en-US" sz="1600" dirty="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0571" t="-1053" r="-286" b="-140000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  <a:latin typeface="+mn-lt"/>
                              <a:cs typeface="Times New Roman" pitchFamily="18" charset="0"/>
                            </a:rPr>
                            <a:t>20</a:t>
                          </a:r>
                          <a:endParaRPr lang="en-US" sz="160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cs typeface="Times New Roman" pitchFamily="18" charset="0"/>
                            </a:rPr>
                            <a:t>1 </a:t>
                          </a:r>
                          <a:r>
                            <a:rPr lang="en-US" sz="1600" dirty="0" smtClean="0">
                              <a:effectLst/>
                              <a:latin typeface="+mn-lt"/>
                              <a:cs typeface="Times New Roman" pitchFamily="18" charset="0"/>
                            </a:rPr>
                            <a:t>bar</a:t>
                          </a:r>
                          <a:endParaRPr lang="en-US" sz="1600" dirty="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cs typeface="Times New Roman" pitchFamily="18" charset="0"/>
                            </a:rPr>
                            <a:t>83.93</a:t>
                          </a:r>
                          <a:endParaRPr lang="en-US" sz="1600" dirty="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cs typeface="Times New Roman" pitchFamily="18" charset="0"/>
                            </a:rPr>
                            <a:t> </a:t>
                          </a:r>
                          <a:endParaRPr lang="en-US" sz="1600" dirty="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cs typeface="Times New Roman" pitchFamily="18" charset="0"/>
                            </a:rPr>
                            <a:t>1 bar (x=1)</a:t>
                          </a:r>
                          <a:endParaRPr lang="en-US" sz="1600" dirty="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cs typeface="Times New Roman" pitchFamily="18" charset="0"/>
                            </a:rPr>
                            <a:t>2506.1</a:t>
                          </a:r>
                          <a:endParaRPr lang="en-US" sz="1600" dirty="0">
                            <a:solidFill>
                              <a:srgbClr val="365F91"/>
                            </a:solidFill>
                            <a:effectLst/>
                            <a:latin typeface="+mn-lt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3370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Total Energy</a:t>
            </a:r>
          </a:p>
          <a:p>
            <a:r>
              <a:rPr lang="en-US" sz="2000" dirty="0" smtClean="0"/>
              <a:t>Solar radiation: 1000W/m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 smtClean="0"/>
              <a:t>Area: 1,152 in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 smtClean="0"/>
              <a:t>E = R * A *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reflection</a:t>
            </a:r>
            <a:r>
              <a:rPr lang="en-US" sz="2000" dirty="0" smtClean="0"/>
              <a:t> *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absorption</a:t>
            </a:r>
            <a:endParaRPr lang="en-US" sz="2000" baseline="-25000" dirty="0" smtClean="0"/>
          </a:p>
          <a:p>
            <a:r>
              <a:rPr lang="en-US" sz="2000" dirty="0" smtClean="0"/>
              <a:t>Total Energy Input: 2,440kJ/hr</a:t>
            </a:r>
          </a:p>
          <a:p>
            <a:pPr>
              <a:buNone/>
            </a:pPr>
            <a:r>
              <a:rPr lang="en-US" b="1" dirty="0" smtClean="0"/>
              <a:t>Energy Loss</a:t>
            </a:r>
          </a:p>
          <a:p>
            <a:r>
              <a:rPr lang="en-US" sz="2000" dirty="0" smtClean="0"/>
              <a:t>q = h * A * (T</a:t>
            </a:r>
            <a:r>
              <a:rPr lang="en-US" sz="2000" baseline="-25000" dirty="0" smtClean="0"/>
              <a:t>S</a:t>
            </a:r>
            <a:r>
              <a:rPr lang="en-US" sz="2000" dirty="0" smtClean="0"/>
              <a:t>  – T</a:t>
            </a:r>
            <a:r>
              <a:rPr lang="en-US" sz="2000" baseline="-25000" dirty="0" smtClean="0"/>
              <a:t>∞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Total Energy Loss: 345.4kJ/</a:t>
            </a:r>
            <a:r>
              <a:rPr lang="en-US" sz="2000" dirty="0" err="1" smtClean="0"/>
              <a:t>hr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r>
              <a:rPr lang="en-US" sz="3000" i="1" dirty="0" smtClean="0"/>
              <a:t>Energy Input: 2,094.6kJ/hr</a:t>
            </a:r>
          </a:p>
          <a:p>
            <a:endParaRPr lang="en-US" dirty="0" smtClean="0"/>
          </a:p>
          <a:p>
            <a:endParaRPr lang="en-US" baseline="-250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45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1063</Words>
  <Application>Microsoft Office PowerPoint</Application>
  <PresentationFormat>On-screen Show (4:3)</PresentationFormat>
  <Paragraphs>240</Paragraphs>
  <Slides>28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TASK 2-DEVELOPMENT OF AN IMPROVED SOLAR DISTILLATION STILL </vt:lpstr>
      <vt:lpstr>Problem Statement </vt:lpstr>
      <vt:lpstr>Brackish Water Condition</vt:lpstr>
      <vt:lpstr>Flagstaff</vt:lpstr>
      <vt:lpstr>Flagstaff</vt:lpstr>
      <vt:lpstr>Flagstaff Details </vt:lpstr>
      <vt:lpstr> Design Matrix</vt:lpstr>
      <vt:lpstr>Energy Requirement </vt:lpstr>
      <vt:lpstr>Energy Input</vt:lpstr>
      <vt:lpstr>Efficiencies/ Benefits of Materials </vt:lpstr>
      <vt:lpstr>1st Design</vt:lpstr>
      <vt:lpstr>2nd Design</vt:lpstr>
      <vt:lpstr>3rd Design</vt:lpstr>
      <vt:lpstr>Final Design</vt:lpstr>
      <vt:lpstr>Final Design</vt:lpstr>
      <vt:lpstr>Final Design</vt:lpstr>
      <vt:lpstr>Set-Up and Maintenance</vt:lpstr>
      <vt:lpstr>Materials and Cost </vt:lpstr>
      <vt:lpstr>Testing </vt:lpstr>
      <vt:lpstr>Conductivity Testing</vt:lpstr>
      <vt:lpstr>Losses/Issues</vt:lpstr>
      <vt:lpstr>Legal and Regulatory Consideration</vt:lpstr>
      <vt:lpstr>Health Issues</vt:lpstr>
      <vt:lpstr>Business Plan </vt:lpstr>
      <vt:lpstr>Practical Improvements</vt:lpstr>
      <vt:lpstr>References </vt:lpstr>
      <vt:lpstr>Website</vt:lpstr>
      <vt:lpstr>Questions?</vt:lpstr>
    </vt:vector>
  </TitlesOfParts>
  <Company>Northern Arizona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 2-DEVELOPMENT OF AN IMPROVED SOLAR DISTILLATION STILL</dc:title>
  <dc:creator>Chaz Enbody</dc:creator>
  <cp:lastModifiedBy>NAU Student</cp:lastModifiedBy>
  <cp:revision>3</cp:revision>
  <dcterms:created xsi:type="dcterms:W3CDTF">2013-05-06T18:02:35Z</dcterms:created>
  <dcterms:modified xsi:type="dcterms:W3CDTF">2013-05-09T00:14:40Z</dcterms:modified>
</cp:coreProperties>
</file>