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58" r:id="rId4"/>
    <p:sldId id="259" r:id="rId5"/>
    <p:sldId id="268" r:id="rId6"/>
    <p:sldId id="269" r:id="rId7"/>
    <p:sldId id="261" r:id="rId8"/>
    <p:sldId id="275" r:id="rId9"/>
    <p:sldId id="262" r:id="rId10"/>
    <p:sldId id="271" r:id="rId11"/>
    <p:sldId id="264" r:id="rId12"/>
    <p:sldId id="263" r:id="rId13"/>
    <p:sldId id="270" r:id="rId14"/>
    <p:sldId id="276" r:id="rId15"/>
    <p:sldId id="265" r:id="rId16"/>
    <p:sldId id="266" r:id="rId17"/>
    <p:sldId id="272" r:id="rId18"/>
    <p:sldId id="277" r:id="rId19"/>
    <p:sldId id="27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96D4E-E45B-4B72-B8C6-E7FB1A794E11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A2C8-EF34-4439-B4B4-F67D6AB5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60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schedule begins</a:t>
            </a:r>
            <a:r>
              <a:rPr lang="en-US" baseline="0" dirty="0" smtClean="0"/>
              <a:t> November 22, 2010 and ends April 29, 2011.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A2C8-EF34-4439-B4B4-F67D6AB528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23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A2C8-EF34-4439-B4B4-F67D6AB528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meadow, canopy, roof #1, roof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4A2C8-EF34-4439-B4B4-F67D6AB528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67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D5A2-9028-4397-8D83-9FCC35DB8D34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C434-AD06-4D42-8EC2-DB5E4C11B381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8069-5908-4BCE-8A5A-F7C505F9DC1B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D35-7E53-4D9E-A1C4-C8BED0259A86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840-A5B7-4EE6-BCE9-44CF4506152F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036-38DD-4FAD-97F9-31A26FE9B7BC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494D-FEFA-456F-8B72-285F5C5D5691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841-B0A2-47CA-B27A-E8EF9B129048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D479-6715-41BE-AB9B-A594D9E792AF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7228-9377-4F47-9B00-50F6DD28471A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77608A4-C41E-4A52-8270-65486C0B7A7F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D19C5D-1A56-401E-9DEA-AF7166EF4013}" type="datetime1">
              <a:rPr lang="en-US" smtClean="0"/>
              <a:pPr/>
              <a:t>4/27/2011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AB4619-E172-4CD9-BB13-50B52D2D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wr.state.az.us/.../StatewidePlanning/WaterAtlas/.../statewide_demand_wed.pdf" TargetMode="External"/><Relationship Id="rId2" Type="http://schemas.openxmlformats.org/officeDocument/2006/relationships/hyperlink" Target="http://ga.water.usgs.gov/edu/watercyclesnowmelt,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tsdaleaz.gov/Water/Water_Supply_Planning/Sustainable_Supply/Salt_River_Proje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2286000"/>
          </a:xfr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600" b="1" dirty="0" smtClean="0"/>
              <a:t>The Potential of Landscape Scale Treatments to Reduce Sublimation Losses of Critical Water Supply Snowpack in the Western United States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2725" y="5562600"/>
            <a:ext cx="2438400" cy="1182825"/>
          </a:xfr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Adam </a:t>
            </a:r>
            <a:r>
              <a:rPr lang="en-US" sz="2200" b="1" dirty="0" err="1" smtClean="0">
                <a:solidFill>
                  <a:schemeClr val="tx1"/>
                </a:solidFill>
              </a:rPr>
              <a:t>Bringhurst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Keri Williamson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Kevin </a:t>
            </a:r>
            <a:r>
              <a:rPr lang="en-US" sz="2200" b="1" dirty="0" err="1" smtClean="0">
                <a:solidFill>
                  <a:schemeClr val="tx1"/>
                </a:solidFill>
              </a:rPr>
              <a:t>Werbylo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5134980"/>
            <a:ext cx="2438400" cy="3514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Snowpack Engineering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NAU_PrimV_CEFNS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81600"/>
            <a:ext cx="914400" cy="15172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43000" y="5228220"/>
            <a:ext cx="1981200" cy="15172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Department of Civil and Environmental Engineering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Spring 2011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Methodology as Performed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Changes:</a:t>
            </a:r>
          </a:p>
          <a:p>
            <a:pPr lvl="1"/>
            <a:r>
              <a:rPr lang="en-US" dirty="0" smtClean="0"/>
              <a:t>Unable to begin sampling until late February</a:t>
            </a:r>
          </a:p>
          <a:p>
            <a:pPr lvl="1"/>
            <a:r>
              <a:rPr lang="en-US" dirty="0" smtClean="0"/>
              <a:t>Started with thin biomass layer switched to thick layer</a:t>
            </a:r>
          </a:p>
          <a:p>
            <a:pPr lvl="1"/>
            <a:r>
              <a:rPr lang="en-US" dirty="0" smtClean="0"/>
              <a:t>Temperature loggers produced unusable data, left temperature recordings out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Keri Williamson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8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450"/>
            <a:ext cx="7688566" cy="4429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450"/>
            <a:ext cx="7688566" cy="44291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450"/>
            <a:ext cx="7688566" cy="44291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450"/>
            <a:ext cx="7688566" cy="44291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743200" y="3176586"/>
            <a:ext cx="4800600" cy="1776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3429000"/>
            <a:ext cx="4648200" cy="1395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>
              <a:rot lat="0" lon="0" rev="190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Keri Williamson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3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46" y="1600200"/>
            <a:ext cx="3508854" cy="21641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Analysis – Roof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2285999"/>
          </a:xfrm>
          <a:ln w="28575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Roofs had sun exposure on southern </a:t>
            </a:r>
            <a:r>
              <a:rPr lang="en-US" dirty="0" smtClean="0"/>
              <a:t>subplots</a:t>
            </a:r>
            <a:endParaRPr lang="en-US" dirty="0" smtClean="0"/>
          </a:p>
          <a:p>
            <a:r>
              <a:rPr lang="en-US" dirty="0" smtClean="0"/>
              <a:t>Faster rates of snow loss observed visually and confirmed with sampling</a:t>
            </a:r>
          </a:p>
          <a:p>
            <a:r>
              <a:rPr lang="en-US" dirty="0" smtClean="0"/>
              <a:t>Strong correlation between </a:t>
            </a:r>
            <a:r>
              <a:rPr lang="en-US" dirty="0" smtClean="0"/>
              <a:t>subplot </a:t>
            </a:r>
            <a:r>
              <a:rPr lang="en-US" dirty="0" smtClean="0"/>
              <a:t>location and snow loss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47" y="3959599"/>
            <a:ext cx="3508853" cy="21641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117772"/>
            <a:ext cx="243840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918" y="4117772"/>
            <a:ext cx="243840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0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045" y="1600200"/>
            <a:ext cx="3877443" cy="2590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24141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– Canopy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8116" cy="4953000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Captured two storms</a:t>
            </a:r>
          </a:p>
          <a:p>
            <a:pPr lvl="1"/>
            <a:r>
              <a:rPr lang="en-US" dirty="0" smtClean="0"/>
              <a:t>Second storm analyzed, more data points</a:t>
            </a:r>
          </a:p>
          <a:p>
            <a:r>
              <a:rPr lang="en-US" dirty="0" smtClean="0"/>
              <a:t>Biomass performed best</a:t>
            </a:r>
          </a:p>
          <a:p>
            <a:pPr lvl="1"/>
            <a:r>
              <a:rPr lang="en-US" dirty="0" smtClean="0"/>
              <a:t>Only treatment that retained more snow than control</a:t>
            </a:r>
          </a:p>
          <a:p>
            <a:pPr lvl="1"/>
            <a:r>
              <a:rPr lang="en-US" dirty="0" smtClean="0"/>
              <a:t>Retained 30% of </a:t>
            </a:r>
            <a:r>
              <a:rPr lang="en-US" i="1" dirty="0" smtClean="0"/>
              <a:t>SWE </a:t>
            </a:r>
            <a:r>
              <a:rPr lang="en-US" dirty="0" smtClean="0"/>
              <a:t>when all other subplots completely ablated</a:t>
            </a:r>
            <a:endParaRPr lang="en-US" i="1" dirty="0" smtClean="0"/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3780103"/>
              </p:ext>
            </p:extLst>
          </p:nvPr>
        </p:nvGraphicFramePr>
        <p:xfrm>
          <a:off x="5110045" y="4419600"/>
          <a:ext cx="3877443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481"/>
                <a:gridCol w="1292481"/>
                <a:gridCol w="1292481"/>
              </a:tblGrid>
              <a:tr h="158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Canopy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Slope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(inches SWE/day)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 Value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Thick Biomass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0.75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1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–Open Meadow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512753"/>
              </p:ext>
            </p:extLst>
          </p:nvPr>
        </p:nvGraphicFramePr>
        <p:xfrm>
          <a:off x="4939552" y="5181600"/>
          <a:ext cx="3890889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963"/>
                <a:gridCol w="1296963"/>
                <a:gridCol w="1296963"/>
              </a:tblGrid>
              <a:tr h="158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Meadow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Slope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(inches SWE/day)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 Value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Biomass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77442" cy="238929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49580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Captured two storms</a:t>
            </a:r>
          </a:p>
          <a:p>
            <a:pPr lvl="1"/>
            <a:r>
              <a:rPr lang="en-US" dirty="0" smtClean="0"/>
              <a:t>Second storm analyzed, more data points</a:t>
            </a:r>
          </a:p>
          <a:p>
            <a:r>
              <a:rPr lang="en-US" dirty="0" smtClean="0"/>
              <a:t>Biomass performed best</a:t>
            </a:r>
          </a:p>
          <a:p>
            <a:pPr lvl="1"/>
            <a:r>
              <a:rPr lang="en-US" dirty="0" smtClean="0"/>
              <a:t>Only treatment that retained more snow than control</a:t>
            </a:r>
          </a:p>
          <a:p>
            <a:pPr lvl="1"/>
            <a:r>
              <a:rPr lang="en-US" dirty="0" smtClean="0"/>
              <a:t>Retained 78% of </a:t>
            </a:r>
            <a:r>
              <a:rPr lang="en-US" i="1" dirty="0" smtClean="0"/>
              <a:t>SWE </a:t>
            </a:r>
            <a:r>
              <a:rPr lang="en-US" dirty="0" smtClean="0"/>
              <a:t>when all other subplots completely ablated</a:t>
            </a:r>
          </a:p>
          <a:p>
            <a:pPr lvl="1"/>
            <a:r>
              <a:rPr lang="en-US" dirty="0" smtClean="0"/>
              <a:t>Low R</a:t>
            </a:r>
            <a:r>
              <a:rPr lang="en-US" baseline="30000" dirty="0" smtClean="0"/>
              <a:t>2</a:t>
            </a:r>
            <a:r>
              <a:rPr lang="en-US" dirty="0" smtClean="0"/>
              <a:t> due to mounding</a:t>
            </a:r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581400" cy="1143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0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0236128"/>
              </p:ext>
            </p:extLst>
          </p:nvPr>
        </p:nvGraphicFramePr>
        <p:xfrm>
          <a:off x="4876800" y="4343400"/>
          <a:ext cx="3962400" cy="166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196"/>
                <a:gridCol w="905204"/>
              </a:tblGrid>
              <a:tr h="332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Operation Cost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  <a:tr h="332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Wood Chipper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$229.50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  <a:tr h="332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Woodchip </a:t>
                      </a:r>
                      <a:r>
                        <a:rPr lang="en-US" sz="1100" dirty="0">
                          <a:effectLst/>
                        </a:rPr>
                        <a:t>Spreader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$3.60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  <a:tr h="332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Tractor Operation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$132.40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  <a:tr h="332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for 4 inches over 1 acre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$365.50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382000" cy="251459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was analyzed for application of biomass</a:t>
            </a:r>
          </a:p>
          <a:p>
            <a:pPr lvl="1"/>
            <a:r>
              <a:rPr lang="en-US" dirty="0" smtClean="0"/>
              <a:t>Use “slash” piles for chipping</a:t>
            </a:r>
          </a:p>
          <a:p>
            <a:pPr lvl="1"/>
            <a:r>
              <a:rPr lang="en-US" dirty="0" smtClean="0"/>
              <a:t>Excluded:</a:t>
            </a:r>
          </a:p>
          <a:p>
            <a:pPr lvl="2"/>
            <a:r>
              <a:rPr lang="en-US" dirty="0" smtClean="0"/>
              <a:t>Chipping labor</a:t>
            </a:r>
            <a:endParaRPr lang="en-US" dirty="0" smtClean="0"/>
          </a:p>
          <a:p>
            <a:pPr lvl="2"/>
            <a:r>
              <a:rPr lang="en-US" dirty="0" smtClean="0"/>
              <a:t>Transportation of chipped piles</a:t>
            </a:r>
          </a:p>
          <a:p>
            <a:pPr lvl="2"/>
            <a:r>
              <a:rPr lang="en-US" dirty="0" smtClean="0"/>
              <a:t>Start up costs of buying equipment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343400"/>
            <a:ext cx="4191000" cy="228599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Included:</a:t>
            </a:r>
          </a:p>
          <a:p>
            <a:pPr lvl="1"/>
            <a:r>
              <a:rPr lang="en-US" dirty="0" smtClean="0"/>
              <a:t>Cost of operating a wood chipper</a:t>
            </a:r>
          </a:p>
          <a:p>
            <a:pPr lvl="1"/>
            <a:r>
              <a:rPr lang="en-US" dirty="0" smtClean="0"/>
              <a:t>Maintenance costs of a spreader</a:t>
            </a:r>
          </a:p>
          <a:p>
            <a:pPr lvl="1"/>
            <a:r>
              <a:rPr lang="en-US" dirty="0" smtClean="0"/>
              <a:t>Cost of operating a tractor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624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Isolation of sublimation monitoring was not achieved</a:t>
            </a:r>
          </a:p>
          <a:p>
            <a:pPr lvl="1"/>
            <a:r>
              <a:rPr lang="en-US" dirty="0" smtClean="0"/>
              <a:t>Losses included sublimation and melt</a:t>
            </a:r>
          </a:p>
          <a:p>
            <a:r>
              <a:rPr lang="en-US" dirty="0" smtClean="0"/>
              <a:t>Canopy and Meadow study plots showed that a biomass blanket of 3 to 4 inches will limit losses of snowpack</a:t>
            </a:r>
          </a:p>
          <a:p>
            <a:r>
              <a:rPr lang="en-US" dirty="0" smtClean="0"/>
              <a:t>However, treatment would be very expensive to implement at a landscape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Further study of biomass treatment to quantify how much sublimation has been prevented</a:t>
            </a:r>
          </a:p>
          <a:p>
            <a:r>
              <a:rPr lang="en-US" dirty="0" smtClean="0"/>
              <a:t>Hydrologic study to determine amount of additional water that would be delivered to surface waters</a:t>
            </a:r>
          </a:p>
          <a:p>
            <a:r>
              <a:rPr lang="en-US" dirty="0" smtClean="0"/>
              <a:t>Economic study to determine rate of return on the price of equipment, labor and application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4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Budget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721563" cy="647708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42" t="73374" r="-3760" b="-2330"/>
          <a:stretch/>
        </p:blipFill>
        <p:spPr bwMode="auto">
          <a:xfrm>
            <a:off x="1447800" y="1828800"/>
            <a:ext cx="5728988" cy="3657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24600" y="5029200"/>
            <a:ext cx="2819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176788" y="1828800"/>
            <a:ext cx="1967212" cy="3200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447800" y="5486400"/>
            <a:ext cx="4876800" cy="1371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2895600" cy="365125"/>
          </a:xfrm>
        </p:spPr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Werbylo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3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200" dirty="0" smtClean="0"/>
              <a:t>USGS. “The Water Cycle: Snowmelt Runoff”. Web. Feb 2011. </a:t>
            </a:r>
            <a:r>
              <a:rPr lang="en-US" sz="2200" dirty="0" smtClean="0">
                <a:hlinkClick r:id="rId2"/>
              </a:rPr>
              <a:t>http://ga.water.usgs.gov/edu/watercyclesnowmelt,html</a:t>
            </a:r>
            <a:endParaRPr lang="en-US" sz="2200" dirty="0" smtClean="0"/>
          </a:p>
          <a:p>
            <a:r>
              <a:rPr lang="en-US" sz="2200" dirty="0" smtClean="0"/>
              <a:t>Arizona Department of Water Resources. “Statewide Cultural Water Demand in 2001-2005 and 2006”. 2010. Web. 14 April 2011. </a:t>
            </a:r>
            <a:r>
              <a:rPr lang="en-US" sz="2200" dirty="0" smtClean="0">
                <a:hlinkClick r:id="rId3"/>
              </a:rPr>
              <a:t>www.adwr.state.az.us/.../</a:t>
            </a:r>
            <a:r>
              <a:rPr lang="en-US" sz="2200" dirty="0" err="1" smtClean="0">
                <a:hlinkClick r:id="rId3"/>
              </a:rPr>
              <a:t>StatewidePlanning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err="1" smtClean="0">
                <a:hlinkClick r:id="rId3"/>
              </a:rPr>
              <a:t>WaterAtlas</a:t>
            </a:r>
            <a:r>
              <a:rPr lang="en-US" sz="2200" dirty="0" smtClean="0">
                <a:hlinkClick r:id="rId3"/>
              </a:rPr>
              <a:t>/.../statewide_demand_wed.pdf</a:t>
            </a:r>
            <a:endParaRPr lang="en-US" sz="2200" dirty="0" smtClean="0"/>
          </a:p>
          <a:p>
            <a:r>
              <a:rPr lang="en-US" sz="2200" dirty="0" smtClean="0"/>
              <a:t>“Salt River Project”. Web. 27 April 2011</a:t>
            </a:r>
            <a:r>
              <a:rPr lang="en-US" sz="2200" dirty="0"/>
              <a:t>. </a:t>
            </a:r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www.scottsdaleaz.gov/Water/Water_Supply_Planning/Sustainable_Supply/Salt_River_Project</a:t>
            </a:r>
            <a:endParaRPr lang="en-US" sz="2200" dirty="0" smtClean="0"/>
          </a:p>
          <a:p>
            <a:pPr marL="36576" indent="0">
              <a:buNone/>
            </a:pPr>
            <a:endParaRPr lang="en-US" sz="2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1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Understanding 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Scope of Services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Conclusions and Recommendations</a:t>
            </a:r>
          </a:p>
          <a:p>
            <a:r>
              <a:rPr lang="en-US" dirty="0" smtClean="0"/>
              <a:t>Final Budget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Bringhurst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0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62200"/>
            <a:ext cx="6629400" cy="9144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Questions?</a:t>
            </a:r>
            <a:endParaRPr lang="en-US" sz="5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7400" y="2057400"/>
            <a:ext cx="4800600" cy="1676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9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Project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43000"/>
            <a:ext cx="8559800" cy="121920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Originated by Dr. Rand Decker at Northern Arizona University</a:t>
            </a:r>
          </a:p>
          <a:p>
            <a:r>
              <a:rPr lang="en-US" sz="2200" dirty="0"/>
              <a:t>Investigate at the “study plot scale”, </a:t>
            </a:r>
            <a:r>
              <a:rPr lang="en-US" sz="2200" dirty="0" smtClean="0"/>
              <a:t>treatments </a:t>
            </a:r>
            <a:r>
              <a:rPr lang="en-US" sz="2200" dirty="0"/>
              <a:t>that will minimize sublimation losses of winter snowpack into the </a:t>
            </a:r>
            <a:r>
              <a:rPr lang="en-US" sz="2200" dirty="0" smtClean="0"/>
              <a:t>air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2514600"/>
            <a:ext cx="4724400" cy="3962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Why? </a:t>
            </a:r>
          </a:p>
          <a:p>
            <a:pPr lvl="1"/>
            <a:r>
              <a:rPr lang="en-US" sz="2200" dirty="0"/>
              <a:t>To increase the amount of </a:t>
            </a:r>
            <a:r>
              <a:rPr lang="en-US" sz="2200" dirty="0" smtClean="0"/>
              <a:t>surface </a:t>
            </a:r>
            <a:r>
              <a:rPr lang="en-US" sz="2200" dirty="0"/>
              <a:t>water </a:t>
            </a:r>
            <a:r>
              <a:rPr lang="en-US" sz="2200" dirty="0" smtClean="0"/>
              <a:t>flows</a:t>
            </a:r>
            <a:endParaRPr lang="en-US" sz="2200" dirty="0"/>
          </a:p>
          <a:p>
            <a:r>
              <a:rPr lang="en-US" sz="2400" dirty="0" smtClean="0"/>
              <a:t>Project Requirements</a:t>
            </a:r>
          </a:p>
          <a:p>
            <a:pPr lvl="1"/>
            <a:r>
              <a:rPr lang="en-US" sz="2200" dirty="0" smtClean="0"/>
              <a:t>Consider </a:t>
            </a:r>
            <a:r>
              <a:rPr lang="en-US" sz="2200" dirty="0"/>
              <a:t>forest health </a:t>
            </a:r>
            <a:r>
              <a:rPr lang="en-US" sz="2200" dirty="0" smtClean="0"/>
              <a:t>issues</a:t>
            </a:r>
          </a:p>
          <a:p>
            <a:pPr lvl="1"/>
            <a:r>
              <a:rPr lang="en-US" sz="2200" dirty="0"/>
              <a:t>Unique treatment ideas</a:t>
            </a:r>
          </a:p>
          <a:p>
            <a:pPr lvl="1"/>
            <a:r>
              <a:rPr lang="en-US" sz="2200" dirty="0"/>
              <a:t>Tested on multiple landscapes</a:t>
            </a:r>
          </a:p>
          <a:p>
            <a:pPr lvl="1"/>
            <a:r>
              <a:rPr lang="en-US" sz="2200" dirty="0" smtClean="0"/>
              <a:t>Landscape scale</a:t>
            </a:r>
          </a:p>
          <a:p>
            <a:pPr lvl="1"/>
            <a:r>
              <a:rPr lang="en-US" sz="2200" dirty="0" smtClean="0"/>
              <a:t>Cost effective</a:t>
            </a:r>
          </a:p>
        </p:txBody>
      </p:sp>
      <p:pic>
        <p:nvPicPr>
          <p:cNvPr id="8" name="Sublimation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3759200" cy="2819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9282" y="2514600"/>
            <a:ext cx="3754718" cy="9906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anchor="ctr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0" indent="0" algn="ctr">
              <a:buNone/>
            </a:pPr>
            <a:r>
              <a:rPr lang="en-US" sz="2400" dirty="0" smtClean="0"/>
              <a:t>What is Sublimation?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Bringhurst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Project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4419601" cy="266700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focus on snow and sublimation?</a:t>
            </a:r>
          </a:p>
          <a:p>
            <a:pPr lvl="1"/>
            <a:r>
              <a:rPr lang="en-US" dirty="0" smtClean="0"/>
              <a:t>Arid climates are most dependent on snowpack for water supply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70-80% of water in western US comes from </a:t>
            </a:r>
            <a:r>
              <a:rPr lang="en-US" dirty="0" smtClean="0"/>
              <a:t>snowpack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87" t="18881" r="30847" b="43384"/>
          <a:stretch/>
        </p:blipFill>
        <p:spPr bwMode="auto">
          <a:xfrm>
            <a:off x="5105400" y="1066800"/>
            <a:ext cx="3696422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74727"/>
            <a:ext cx="4419601" cy="257847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is this important in Arizona?</a:t>
            </a:r>
          </a:p>
          <a:p>
            <a:pPr lvl="1"/>
            <a:r>
              <a:rPr lang="en-US" dirty="0" smtClean="0"/>
              <a:t>Half of Arizona’s total water originates as snowpack</a:t>
            </a:r>
          </a:p>
          <a:p>
            <a:pPr lvl="1"/>
            <a:r>
              <a:rPr lang="en-US" dirty="0" smtClean="0"/>
              <a:t>Sublimation rates can account for over 50% of snow loss in Arizona</a:t>
            </a:r>
          </a:p>
          <a:p>
            <a:pPr lvl="1"/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471" y="3974726"/>
            <a:ext cx="3714351" cy="256307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1" y="6370638"/>
            <a:ext cx="2895600" cy="365125"/>
          </a:xfrm>
        </p:spPr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Bringhurst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Scope of Services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Task 1- Project Management</a:t>
            </a:r>
          </a:p>
          <a:p>
            <a:pPr lvl="0"/>
            <a:r>
              <a:rPr lang="en-US" dirty="0"/>
              <a:t>Task 2- Research and </a:t>
            </a:r>
            <a:r>
              <a:rPr lang="en-US" dirty="0" smtClean="0"/>
              <a:t>		       Background</a:t>
            </a:r>
            <a:endParaRPr lang="en-US" dirty="0"/>
          </a:p>
          <a:p>
            <a:pPr lvl="0"/>
            <a:r>
              <a:rPr lang="en-US" dirty="0"/>
              <a:t>Task 3- Experiment Design</a:t>
            </a:r>
          </a:p>
          <a:p>
            <a:pPr lvl="0"/>
            <a:r>
              <a:rPr lang="en-US" dirty="0"/>
              <a:t>Task 4- Experimental Setup </a:t>
            </a:r>
            <a:r>
              <a:rPr lang="en-US" dirty="0" smtClean="0"/>
              <a:t>	   	       and </a:t>
            </a:r>
            <a:r>
              <a:rPr lang="en-US" dirty="0"/>
              <a:t>Data Collection</a:t>
            </a:r>
          </a:p>
          <a:p>
            <a:pPr lvl="0"/>
            <a:r>
              <a:rPr lang="en-US" dirty="0"/>
              <a:t>Task 5- Data Analysis</a:t>
            </a:r>
          </a:p>
          <a:p>
            <a:pPr lvl="0"/>
            <a:r>
              <a:rPr lang="en-US" dirty="0"/>
              <a:t>Task 6- Cost Analysis</a:t>
            </a:r>
          </a:p>
          <a:p>
            <a:pPr lvl="0"/>
            <a:r>
              <a:rPr lang="en-US" dirty="0"/>
              <a:t>Task 7- Results and </a:t>
            </a:r>
            <a:r>
              <a:rPr lang="en-US" dirty="0" smtClean="0"/>
              <a:t>	 	 	       Recommendations</a:t>
            </a:r>
          </a:p>
          <a:p>
            <a:pPr lvl="0"/>
            <a:r>
              <a:rPr lang="en-US" dirty="0" smtClean="0"/>
              <a:t>Task </a:t>
            </a:r>
            <a:r>
              <a:rPr lang="en-US" dirty="0"/>
              <a:t>8- Presentation of </a:t>
            </a:r>
            <a:r>
              <a:rPr lang="en-US" dirty="0" smtClean="0"/>
              <a:t>	  	       Results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1600200"/>
            <a:ext cx="3352800" cy="34290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Exclusions-</a:t>
            </a:r>
          </a:p>
          <a:p>
            <a:pPr lvl="1"/>
            <a:r>
              <a:rPr lang="en-US" sz="2400" dirty="0" smtClean="0"/>
              <a:t>Water </a:t>
            </a:r>
            <a:r>
              <a:rPr lang="en-US" sz="2400" dirty="0"/>
              <a:t>quality considerations</a:t>
            </a:r>
          </a:p>
          <a:p>
            <a:pPr lvl="1"/>
            <a:r>
              <a:rPr lang="en-US" sz="2400" dirty="0"/>
              <a:t>Long-term environmental impacts</a:t>
            </a:r>
          </a:p>
          <a:p>
            <a:pPr lvl="1"/>
            <a:r>
              <a:rPr lang="en-US" sz="2400" dirty="0"/>
              <a:t>Required permits for </a:t>
            </a:r>
            <a:r>
              <a:rPr lang="en-US" sz="2400" dirty="0" smtClean="0"/>
              <a:t>treatment applications</a:t>
            </a:r>
            <a:endParaRPr lang="en-US" sz="2400" dirty="0"/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Bringhurst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4" t="18606" r="3939" b="10550"/>
          <a:stretch/>
        </p:blipFill>
        <p:spPr bwMode="auto">
          <a:xfrm>
            <a:off x="2737814" y="1138517"/>
            <a:ext cx="614551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7" y="35859"/>
            <a:ext cx="7467600" cy="1143000"/>
          </a:xfrm>
        </p:spPr>
        <p:txBody>
          <a:bodyPr/>
          <a:lstStyle/>
          <a:p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3385" y="6324600"/>
            <a:ext cx="762000" cy="365125"/>
          </a:xfrm>
        </p:spPr>
        <p:txBody>
          <a:bodyPr/>
          <a:lstStyle/>
          <a:p>
            <a:fld id="{D6D40E27-ADF4-4CFC-9613-ADD01B11B48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5" t="18606" r="69041" b="10550"/>
          <a:stretch/>
        </p:blipFill>
        <p:spPr bwMode="auto">
          <a:xfrm>
            <a:off x="405404" y="1138517"/>
            <a:ext cx="235513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84089" y="1109942"/>
            <a:ext cx="2133600" cy="1210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3" t="19524" r="57226" b="53205"/>
          <a:stretch/>
        </p:blipFill>
        <p:spPr bwMode="auto">
          <a:xfrm>
            <a:off x="3139510" y="1686484"/>
            <a:ext cx="4655614" cy="3196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36489" y="2015376"/>
            <a:ext cx="2133600" cy="91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2" t="47019" r="48521" b="36059"/>
          <a:stretch/>
        </p:blipFill>
        <p:spPr bwMode="auto">
          <a:xfrm>
            <a:off x="2984437" y="2090592"/>
            <a:ext cx="5767916" cy="1914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51324" y="2472576"/>
            <a:ext cx="2480982" cy="1676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4" t="37368" r="41191" b="24685"/>
          <a:stretch/>
        </p:blipFill>
        <p:spPr bwMode="auto">
          <a:xfrm>
            <a:off x="2984437" y="1758202"/>
            <a:ext cx="5898891" cy="3723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464407" y="3543859"/>
            <a:ext cx="2133600" cy="1210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7" t="75260" r="45804" b="9929"/>
          <a:stretch/>
        </p:blipFill>
        <p:spPr bwMode="auto">
          <a:xfrm>
            <a:off x="3139510" y="3229128"/>
            <a:ext cx="5493814" cy="1503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51323" y="4148977"/>
            <a:ext cx="2346683" cy="153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3" t="38802" r="46797" b="29904"/>
          <a:stretch/>
        </p:blipFill>
        <p:spPr bwMode="auto">
          <a:xfrm>
            <a:off x="3217016" y="2362827"/>
            <a:ext cx="5181600" cy="3052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425014" y="5148543"/>
            <a:ext cx="2417109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1" t="70366" r="39560" b="12885"/>
          <a:stretch/>
        </p:blipFill>
        <p:spPr bwMode="auto">
          <a:xfrm>
            <a:off x="2984437" y="2485438"/>
            <a:ext cx="5898891" cy="15917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Bringhurst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9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8" grpId="0" animBg="1"/>
      <p:bldP spid="18" grpId="1" animBg="1"/>
      <p:bldP spid="27" grpId="0" animBg="1"/>
      <p:bldP spid="27" grpId="1" animBg="1"/>
      <p:bldP spid="31" grpId="0" animBg="1"/>
      <p:bldP spid="31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Planned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724400" cy="4800600"/>
          </a:xfrm>
          <a:noFill/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Four sampling sites</a:t>
            </a:r>
          </a:p>
          <a:p>
            <a:pPr lvl="1"/>
            <a:r>
              <a:rPr lang="en-US" dirty="0" smtClean="0"/>
              <a:t>Canopy</a:t>
            </a:r>
          </a:p>
          <a:p>
            <a:pPr lvl="2"/>
            <a:r>
              <a:rPr lang="en-US" dirty="0" smtClean="0"/>
              <a:t>Repeated application</a:t>
            </a:r>
            <a:endParaRPr lang="en-US" dirty="0"/>
          </a:p>
          <a:p>
            <a:pPr lvl="1"/>
            <a:r>
              <a:rPr lang="en-US" dirty="0" smtClean="0"/>
              <a:t>Meadow</a:t>
            </a:r>
          </a:p>
          <a:p>
            <a:pPr lvl="2"/>
            <a:r>
              <a:rPr lang="en-US" dirty="0" smtClean="0"/>
              <a:t>Repeated application</a:t>
            </a:r>
          </a:p>
          <a:p>
            <a:pPr lvl="1"/>
            <a:r>
              <a:rPr lang="en-US" dirty="0" smtClean="0"/>
              <a:t>Two roof structures</a:t>
            </a:r>
          </a:p>
          <a:p>
            <a:pPr lvl="2"/>
            <a:r>
              <a:rPr lang="en-US" dirty="0" smtClean="0"/>
              <a:t>Start to finish data collection</a:t>
            </a:r>
          </a:p>
          <a:p>
            <a:r>
              <a:rPr lang="en-US" dirty="0" smtClean="0"/>
              <a:t>Four </a:t>
            </a:r>
            <a:r>
              <a:rPr lang="en-US" dirty="0" smtClean="0"/>
              <a:t>subplots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to </a:t>
            </a:r>
            <a:r>
              <a:rPr lang="en-US" dirty="0" smtClean="0"/>
              <a:t>a site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3" t="6626" r="9396" b="2178"/>
          <a:stretch/>
        </p:blipFill>
        <p:spPr>
          <a:xfrm>
            <a:off x="4114800" y="4876799"/>
            <a:ext cx="2286000" cy="16002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76800"/>
            <a:ext cx="2311400" cy="16002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 descr="E:\Snowpack Pics\Other Photo Doc\IMG_001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719" y="2895600"/>
            <a:ext cx="2610081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723900"/>
            <a:ext cx="2692400" cy="20193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Keri Williamson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1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b="1" dirty="0" smtClean="0"/>
              <a:t>Planned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4676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Selected Treatments for Testing</a:t>
            </a:r>
          </a:p>
          <a:p>
            <a:pPr lvl="1"/>
            <a:r>
              <a:rPr lang="en-US" dirty="0" smtClean="0"/>
              <a:t>Vegetable Oil</a:t>
            </a:r>
          </a:p>
          <a:p>
            <a:pPr lvl="1"/>
            <a:r>
              <a:rPr lang="en-US" dirty="0" smtClean="0"/>
              <a:t>Compaction</a:t>
            </a:r>
          </a:p>
          <a:p>
            <a:pPr lvl="1"/>
            <a:r>
              <a:rPr lang="en-US" dirty="0" smtClean="0"/>
              <a:t>Biomass blanket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440099" cy="1828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048000" cy="228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505200"/>
            <a:ext cx="990600" cy="2133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79" name="Picture 7" descr="E:\Snowpack Pics\Other Photo Doc\IMG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505200" cy="26289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90" y="4273924"/>
            <a:ext cx="1712913" cy="228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716" y="228600"/>
            <a:ext cx="1475961" cy="1885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Keri Williamson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3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41"/>
          </a:xfrm>
        </p:spPr>
        <p:txBody>
          <a:bodyPr/>
          <a:lstStyle/>
          <a:p>
            <a:r>
              <a:rPr lang="en-US" b="1" dirty="0" smtClean="0"/>
              <a:t>Planned Methodology</a:t>
            </a:r>
            <a:endParaRPr lang="en-US" b="1" dirty="0"/>
          </a:p>
        </p:txBody>
      </p:sp>
      <p:pic>
        <p:nvPicPr>
          <p:cNvPr id="7" name="Picture 6" descr="E:\Snowpack Pics\Other Photo Doc\IMG_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2860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Picture 7" descr="E:\Snowpack Pics\Other Photo Doc\IMG_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2860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619-E172-4CD9-BB13-50B52D2D80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Keri Williamson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5638800" cy="5105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On-site temperature recording</a:t>
            </a:r>
          </a:p>
          <a:p>
            <a:r>
              <a:rPr lang="en-US" dirty="0" smtClean="0"/>
              <a:t>Collect </a:t>
            </a:r>
            <a:r>
              <a:rPr lang="en-US" dirty="0" smtClean="0"/>
              <a:t>samples using a snow sampling tube</a:t>
            </a:r>
          </a:p>
          <a:p>
            <a:r>
              <a:rPr lang="en-US" dirty="0" smtClean="0"/>
              <a:t>Weight and density</a:t>
            </a:r>
          </a:p>
          <a:p>
            <a:r>
              <a:rPr lang="en-US" dirty="0" smtClean="0"/>
              <a:t>Calculate snow water equivalent (SWE)</a:t>
            </a:r>
          </a:p>
          <a:p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 l="28750" t="37778" r="28750" b="42222"/>
          <a:stretch>
            <a:fillRect/>
          </a:stretch>
        </p:blipFill>
        <p:spPr bwMode="auto">
          <a:xfrm>
            <a:off x="609600" y="5029200"/>
            <a:ext cx="5181600" cy="1371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Picture 4" descr="F:\Snowpack Pics\Other Photo Doc\IMG_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743200"/>
            <a:ext cx="2286000" cy="17145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061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735</Words>
  <Application>Microsoft Office PowerPoint</Application>
  <PresentationFormat>On-screen Show (4:3)</PresentationFormat>
  <Paragraphs>193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The Potential of Landscape Scale Treatments to Reduce Sublimation Losses of Critical Water Supply Snowpack in the Western United States</vt:lpstr>
      <vt:lpstr>Overview of Presentation</vt:lpstr>
      <vt:lpstr>Project Understanding</vt:lpstr>
      <vt:lpstr>Project Background</vt:lpstr>
      <vt:lpstr>Scope of Services </vt:lpstr>
      <vt:lpstr>Schedule</vt:lpstr>
      <vt:lpstr>Planned Methodology</vt:lpstr>
      <vt:lpstr>Planned Methodology</vt:lpstr>
      <vt:lpstr>Planned Methodology</vt:lpstr>
      <vt:lpstr>Methodology as Performed</vt:lpstr>
      <vt:lpstr>Results</vt:lpstr>
      <vt:lpstr>Analysis – Roof Structures</vt:lpstr>
      <vt:lpstr>Analysis – Canopy</vt:lpstr>
      <vt:lpstr>Analysis –Open Meadow</vt:lpstr>
      <vt:lpstr>Cost</vt:lpstr>
      <vt:lpstr>Conclusions</vt:lpstr>
      <vt:lpstr>Recommendations</vt:lpstr>
      <vt:lpstr>Final Budget</vt:lpstr>
      <vt:lpstr>References</vt:lpstr>
      <vt:lpstr>Questions?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 Student</dc:creator>
  <cp:lastModifiedBy>Owner</cp:lastModifiedBy>
  <cp:revision>59</cp:revision>
  <dcterms:created xsi:type="dcterms:W3CDTF">2011-02-16T22:23:07Z</dcterms:created>
  <dcterms:modified xsi:type="dcterms:W3CDTF">2011-04-28T07:00:58Z</dcterms:modified>
</cp:coreProperties>
</file>